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9144000" cy="5143500" type="screen16x9"/>
  <p:notesSz cx="6858000" cy="9144000"/>
  <p:embeddedFontLst>
    <p:embeddedFont>
      <p:font typeface="Raleway" panose="020B0604020202020204" charset="0"/>
      <p:regular r:id="rId25"/>
      <p:bold r:id="rId26"/>
      <p:italic r:id="rId27"/>
      <p:boldItalic r:id="rId28"/>
    </p:embeddedFont>
    <p:embeddedFont>
      <p:font typeface="Proxima Nova" panose="020B0604020202020204" charset="0"/>
      <p:regular r:id="rId29"/>
      <p:bold r:id="rId30"/>
      <p:italic r:id="rId31"/>
      <p:boldItalic r:id="rId32"/>
    </p:embeddedFont>
    <p:embeddedFont>
      <p:font typeface="Source Sans Pro" panose="020B060402020202020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7" d="100"/>
          <a:sy n="147" d="100"/>
        </p:scale>
        <p:origin x="580"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font" Target="fonts/font10.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Introduction</a:t>
            </a:r>
            <a:endParaRPr b="1" u="sng">
              <a:solidFill>
                <a:schemeClr val="dk1"/>
              </a:solidFill>
            </a:endParaRPr>
          </a:p>
          <a:p>
            <a:pPr marL="0" lvl="0" indent="0" algn="l" rtl="0">
              <a:lnSpc>
                <a:spcPct val="115000"/>
              </a:lnSpc>
              <a:spcBef>
                <a:spcPts val="0"/>
              </a:spcBef>
              <a:spcAft>
                <a:spcPts val="0"/>
              </a:spcAft>
              <a:buNone/>
            </a:pPr>
            <a:r>
              <a:rPr lang="en">
                <a:solidFill>
                  <a:schemeClr val="dk1"/>
                </a:solidFill>
              </a:rPr>
              <a:t>Good morning everyone! Today Suzanne, Jade, and I will be presenting our project on Parental Family Leave Policy. We have really enjoyed learning about this topic and we hope that you all will enjoy it as well and learn a few things along the way.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d3b493a793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d3b493a793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The second is that paternity leave is more limited.  92 countries have no paid </a:t>
            </a:r>
            <a:r>
              <a:rPr lang="en" b="1">
                <a:solidFill>
                  <a:schemeClr val="dk1"/>
                </a:solidFill>
              </a:rPr>
              <a:t>p</a:t>
            </a:r>
            <a:r>
              <a:rPr lang="en">
                <a:solidFill>
                  <a:schemeClr val="dk1"/>
                </a:solidFill>
              </a:rPr>
              <a:t>aternity leave policy, which are all of the red countries on this graph.  There are approximately 200 countries on earth, which means </a:t>
            </a:r>
            <a:r>
              <a:rPr lang="en" b="1">
                <a:solidFill>
                  <a:schemeClr val="dk1"/>
                </a:solidFill>
              </a:rPr>
              <a:t>almost half</a:t>
            </a:r>
            <a:r>
              <a:rPr lang="en">
                <a:solidFill>
                  <a:schemeClr val="dk1"/>
                </a:solidFill>
              </a:rPr>
              <a:t> have no policy for dads to take leave.  Equal accessibility is also uncommon worldwide as 185 countries have paid maternity leave with 106 of those having options for mothers to take paid leave for 14 or more weeks.  Companies are also less likely to offer paternity leave, and it is commonly obsolete.  This means that fathers have inadequate access.  Of the fathers that can take leave, </a:t>
            </a:r>
            <a:r>
              <a:rPr lang="en" b="1">
                <a:solidFill>
                  <a:schemeClr val="dk1"/>
                </a:solidFill>
              </a:rPr>
              <a:t>70% take less than or equal to 10 days.</a:t>
            </a:r>
            <a:r>
              <a:rPr lang="en">
                <a:solidFill>
                  <a:schemeClr val="dk1"/>
                </a:solidFill>
              </a:rPr>
              <a:t>  One reason for this is that it is commonly unpaid, which means that fathers can not afford to take off any more time as the “breadwinners” of the family.  Furthermore, there can be pressure from work to take less time off.  This means that paternity leave is much more limited when looking at parental leave due to inadequate access, economic circumstances, and social and cultural pressures.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d1404b73e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d1404b73e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The third con I found was that with leave policies, both for women or gender neutral, can actually hurt a woman's chance of getting employed.  For example, Martha Bailey conducted a study involving California’s 2004 Paid Family Leave Act.  She found that women were more likely to take leave, spend more time with their children, and have less children.  However, the cost of this was that there was no evidence that the policy increased employment opportunities or income.  Furthermore, new mothers were much less likely to be hired and would have lower incomes in the future.  Another study conducted by Brenden Timpe also backed this up.  He found that expanding family leave policies for new mothers decreased hourly wages, incomes, and employment opportunities.  Women in academia are also less likely to have employment opportunities, even when under a gender neutral policy.  For example, universities realized there was a lot of stigma for women who needed to take family leave as they would be perceived as not taking their career as seriously.  As a result, the universities opened up tenure clock stopping policy to both men and women, which is a policy that allows new parents to take off, or reduce their workload, for one year after having a child.  As a result, men were 17 percentage points more likely to get tenure in their first job while women were 19 percentage points less likely.  So this proves that even policies trying to increase women employment when looking at family leave still fail to meet its mark.  Now on to Annaleigh with the conclusion.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d2bd2bc223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d2bd2bc223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Conclusion</a:t>
            </a: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In conclusion, throughout the presentation we have educated you on the workings, benefits, and costs of Parental Leave Policies. Specifically the economic implications of parental leave policies on the tolerance of gender-based discrimination, the impacts of less labor opportunities and lower incomes for disadvantaged workers due to parental leave policies, and longer term effects of increased familial well being and probable better futures for their children from parental leave policies.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We hope that you have learned a lot from our presentation this morning and thank you for listening! Please feel free to ask any questions you have.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d2bd2bc223_2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d2bd2bc223_2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d2bd2bc223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d2bd2bc223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d5fee6238e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d5fee6238e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d5fee6238e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d5fee6238e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d5fee6238e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d5fee6238e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d5fee6238e_1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d5fee6238e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d5fee6238e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d5fee6238e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d2bd2bc223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d2bd2bc223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1" u="sng">
                <a:solidFill>
                  <a:schemeClr val="dk1"/>
                </a:solidFill>
              </a:rPr>
              <a:t>Introduction:</a:t>
            </a: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To start off, we wanted to make a statement to center in on what we specifically will be addressing this morning. The United States is a global outlier when it comes to guaranteeing paid parental leave for mothers and fathers, with no national law guaranteeing it. Today we are mainly focusing on the economic implications, impacts, and long term effects of parental leave, not the idea that parental leave is necessary.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With that being said, I am going to quickly walk us through the order of our presentation this morning. We are just wrapping up the introduction, then we will move into how the policy is structured, and then the economic theory behind Parental Family Leave Policies. After that we will move on to specifically looking at the California Paid Family Leave Policy, then the benefits and costs of Parental Family Leave Policies before moving onto our conclusion. Once we have concluded, we will have time for you all to ask any questions if you have any!</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Now, Jade will be addressing how Parental Family Leave Policies are structured.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d2bd2bc223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d2bd2bc223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How Do Parental Leave Policies Work?</a:t>
            </a:r>
            <a:endParaRPr b="1" u="sng">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first thing you need to know is that “the United States is the only industrialized country without a national paid leave mandate” </a:t>
            </a:r>
            <a:r>
              <a:rPr lang="en">
                <a:solidFill>
                  <a:srgbClr val="38761D"/>
                </a:solidFill>
              </a:rPr>
              <a:t>(paid family leave in the states)</a:t>
            </a:r>
            <a:r>
              <a:rPr lang="en">
                <a:solidFill>
                  <a:schemeClr val="dk1"/>
                </a:solidFill>
              </a:rPr>
              <a:t>. Since 1993 the Federal Family and Medical Leave Act “offers 12 weeks of unpaid, job-protected leave to care for newborns… for employees who have worked at least a year for a larger employer” which has typically 50 or more employees according to the National Conference of State Legislatures </a:t>
            </a:r>
            <a:r>
              <a:rPr lang="en">
                <a:solidFill>
                  <a:srgbClr val="38761D"/>
                </a:solidFill>
              </a:rPr>
              <a:t>(paid family leave in the states)</a:t>
            </a:r>
            <a:r>
              <a:rPr lang="en">
                <a:solidFill>
                  <a:schemeClr val="dk1"/>
                </a:solidFill>
              </a:rPr>
              <a:t>. That may seem like it does the job because these protections cover 60% of the workforce in the country, however many eligible employees don’t take the leave they need because they cannot afford it. Only three states out of fifty require paid family leave, these states are California, New Jersey and Rhode Island, other states are hesitant to follow in their footsteps because of the economic repercussions, but continue to observe the effects paid parental leave has.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In these states where paid parental leave is required, they are paid for by a payroll tax and payroll deductions on employees and employers.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Maternity Leave Options are more common in many workplaces given that the mother needs time before and after the birth to establish a healthy bond with their child. Because of this there is more reason to offer women leave options rather than men, however (yes) paternity leave options still need to be considered and included when making these decisions about leave options. “Fewer than half the countries in the world provide men with access to paid leave to care for a new child, while virtually all provide paid maternity leave.” according to a DOL Policy Brief by the United States Department of Labor. </a:t>
            </a:r>
            <a:r>
              <a:rPr lang="en">
                <a:solidFill>
                  <a:srgbClr val="38761D"/>
                </a:solidFill>
              </a:rPr>
              <a:t>(source 2 in dol)</a:t>
            </a:r>
            <a:endParaRPr>
              <a:solidFill>
                <a:srgbClr val="38761D"/>
              </a:solidFill>
            </a:endParaRPr>
          </a:p>
          <a:p>
            <a:pPr marL="0" lvl="0" indent="0" algn="l" rtl="0">
              <a:spcBef>
                <a:spcPts val="0"/>
              </a:spcBef>
              <a:spcAft>
                <a:spcPts val="0"/>
              </a:spcAft>
              <a:buClr>
                <a:schemeClr val="dk1"/>
              </a:buClr>
              <a:buSzPts val="1100"/>
              <a:buFont typeface="Arial"/>
              <a:buNone/>
            </a:pPr>
            <a:endParaRPr>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a:solidFill>
                  <a:schemeClr val="dk1"/>
                </a:solidFill>
              </a:rPr>
              <a:t>Plus The “theoretical effects [of parental leave] have proven much more challenging to test empirically…” which was discussed in an article called The Long Run Effects of America’s First Paid Maternity Leave Policy, which we discussed in class. </a:t>
            </a:r>
            <a:r>
              <a:rPr lang="en">
                <a:solidFill>
                  <a:srgbClr val="38761D"/>
                </a:solidFill>
              </a:rPr>
              <a:t>(first paid maternity leave)</a:t>
            </a:r>
            <a:endParaRPr>
              <a:solidFill>
                <a:srgbClr val="38761D"/>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This is why we have chosen to focus on how this First Paid Parental Policy, or more specifically the California Parental Leave policy, is structured due to a lack of research in parental leave and life. Suzanne will now tell you more about the Economic Theory behind Parental Policies.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d6c2737935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d6c2737935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Economic Theory:</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Hello, so I will be talking about the theory behind parental leave.  As I will mention later, one limitation of parental leave is that there is not too much research that has been done.  Therefore, not every idea about the policy has yet to be proven by empirical research, but there have been some studies conducted and I will be using those to discuss the theory.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A research study conducted by Martha Bailey points out that women are less likely to be employed when parental, specifically maternity, leave policies are enacted.  Women will also have lower incomes.  This is not because the women themselves are worse at their jobs than men.  Rather, with paid leave programs, women are more likely to take leave.  This results in employers viewing women as more expensive to hire, so the research has proven that they will be hired less often.  Furthermore, sometimes employers will give women lower wages as a result of paid leave.  Like with taxes, sometimes the “producer”, the employer, will put a higher tax incidence on the “consumer”, the employee.  So, they make women pay this “tax” through a lower income.  This means that paid leave policies still lead to women having to pay more money to take leave.  Even when policies are gender neutral, women are more likely to be discriminated against as fathers face economic, cultural, and social pressures to not take leave.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Speaking of discrimination, a study by Givati and Troiano from Harvard University found a correlation between the tolerance of gender-based discrimination and the length of maternity leave.  Basically, they looked at the situation as the employer must hire either a man or a woman.  Additionally, the employer has to pay maternity leave to any new mothers that need it.  As a result, the employer tends to discriminate against women, by giving the women lower wages and hiring more men.  Furthermore, the more that this discrimination is tolerated in a society, the less long maternity leave benefits will be.  To help understand this, you can also think of this like tax incidence.  When gender-based discrimination is more tolerated in a society, employers have a more elastic demand.  This means that they pass more of the cost of the “tax” onto women, which results in shorter leave, like 3 weeks off.  When gender-based discrimination is less tolerated in a society, employers have a more inelastic demand, and have to bear more of the cost the “tax”, which benefits women and gives a longer maternity leave, like 14 weeks off.  This is the theory portion, and we will now go to Annaleigh to discuss California's paid family leave act in more detail.</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d2bd2bc223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d2bd2bc223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California Paid Family Leave Policy</a:t>
            </a: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The California Paid Family Leave (or PFL) provides partial wage replacement benefits to California workers who take time off from work to care for a seriously ill family member, to bond with a new child (including newly fostered and adopted children), or to participate in a qualifying military event. PFL is funded entirely by California workers through a State Disability Insurance payroll deduction.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If eligible, you can receive approximately 60 to 70 percent of your weekly salary (from $50 to $1,357). Your employer may allow you to use vacation, sick, paid time off, or other leave to supplement your PFL benefits to receive up to 100 percent pay. A PFL claim can be taken all at once or can be split over a 12-month period. Specifically for bonding claims, leave can be taken anytime within the first 12 months of a child entering your family</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highlight>
                  <a:srgbClr val="FFFFFF"/>
                </a:highlight>
              </a:rPr>
              <a:t>A study called “The Effects of California’s Paid Family Leave Program on Mothers’ Leave-Taking and Subsequent Labor Market Outcomes” by Maya Rossin-Slater, Christopher Ruhm, and Jane Waldfogel utilized March Current Population Survey data from 1999–2010 and a differences-in-differences approach to examine how California’s first in the nation PFL program affected leave-taking by mothers following childbirth, as well as subsequent labor market outcomes. The study obtained robust evidence that the California program doubled the overall use of maternity leave, increasing it from an average of three to six weeks for new mothers – with some evidence of particularly large growth for less advantaged groups. We also provide evidence that PFL increased the usual weekly work hours of employed mothers of one-to-three year-old children by 10 to 17% and that their wage incomes may have risen by a similar amount.</a:t>
            </a:r>
            <a:endParaRPr sz="1200">
              <a:latin typeface="Source Sans Pro"/>
              <a:ea typeface="Source Sans Pro"/>
              <a:cs typeface="Source Sans Pro"/>
              <a:sym typeface="Source Sans Pro"/>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3b493a793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3b493a793_1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analysis uses March Current Population Survey data from 1999–2010 and a differences-in-differences approach to examine how California’s first in the nation paid family leave (PFL) program affected leave-taking by mothers following childbirth, as well as subsequent labor market outcomes. We obtain robust evidence that the California program doubled the overall use of maternity leave, increasing it from an average of three to six weeks for new mothers – with some evidence of particularly large growth for less advantaged groups. We also provide evidence that PFL increased the usual weekly work hours of employed mothers of one-to-three year-old children by 10 to 17% and that their wage incomes may have risen by a similar amount.</a:t>
            </a:r>
            <a:endParaRPr/>
          </a:p>
          <a:p>
            <a:pPr marL="0" lvl="0" indent="0" algn="l" rtl="0">
              <a:spcBef>
                <a:spcPts val="0"/>
              </a:spcBef>
              <a:spcAft>
                <a:spcPts val="0"/>
              </a:spcAft>
              <a:buNone/>
            </a:pPr>
            <a:endParaRPr/>
          </a:p>
          <a:p>
            <a:pPr marL="0" lvl="0" indent="0" algn="l" rtl="0">
              <a:spcBef>
                <a:spcPts val="0"/>
              </a:spcBef>
              <a:spcAft>
                <a:spcPts val="0"/>
              </a:spcAft>
              <a:buNone/>
            </a:pPr>
            <a:r>
              <a:rPr lang="en"/>
              <a:t>https://www.ncbi.nlm.nih.gov/pmc/articles/PMC3701456/</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2bd2bc223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d2bd2bc223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Benefits of Parental Leave Policies </a:t>
            </a:r>
            <a:endParaRPr b="1" u="sng">
              <a:solidFill>
                <a:srgbClr val="980000"/>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One of the first benefits of parental leave policies include “healthier babies who have better outcomes later in life” based on a Maternity leave study that was discussed in the Paid Family Leave in the States article I mentioned earlier. </a:t>
            </a:r>
            <a:r>
              <a:rPr lang="en">
                <a:solidFill>
                  <a:srgbClr val="38761D"/>
                </a:solidFill>
              </a:rPr>
              <a:t>(paid family leave in states)</a:t>
            </a:r>
            <a:r>
              <a:rPr lang="en">
                <a:solidFill>
                  <a:schemeClr val="dk1"/>
                </a:solidFill>
              </a:rPr>
              <a:t>. When making those early on connections between a parent and their child, It is crucial to establish a secure relationship and a safe environment for the child, so they feel safe when growing up. </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One of the next benefits is when parents can “Prioritize… family responsibilities, while also meeting [their] work demands, [this] can significantly increase the… wellbeing of families” according to the United States Department of Labor </a:t>
            </a:r>
            <a:r>
              <a:rPr lang="en">
                <a:solidFill>
                  <a:srgbClr val="38761D"/>
                </a:solidFill>
              </a:rPr>
              <a:t>(dol policy brief)</a:t>
            </a:r>
            <a:r>
              <a:rPr lang="en">
                <a:solidFill>
                  <a:schemeClr val="dk1"/>
                </a:solidFill>
              </a:rPr>
              <a:t>. Paid Parental Leave also gives incentive to take the time you are given to focus on your parental responsibilities, while retaining job security.</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We also found that “...Longer leaves of several weeks or months can even increase gender equity at home and in the workplace” </a:t>
            </a:r>
            <a:r>
              <a:rPr lang="en">
                <a:solidFill>
                  <a:srgbClr val="38761D"/>
                </a:solidFill>
              </a:rPr>
              <a:t>(DOL). </a:t>
            </a:r>
            <a:r>
              <a:rPr lang="en">
                <a:solidFill>
                  <a:schemeClr val="dk1"/>
                </a:solidFill>
              </a:rPr>
              <a:t>And that this can be seen as early as considering the respective needs of paternity and maternity leave. </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The United States Department of Labor also says that “When fathers take leave, it can increase employment and pay for mothers… when fathers take more paternity leave [than what is expected], it may increase the ability of mothers to engage in paid work, with a positive effect on female labor force participation and wages” </a:t>
            </a:r>
            <a:r>
              <a:rPr lang="en">
                <a:solidFill>
                  <a:srgbClr val="38761D"/>
                </a:solidFill>
              </a:rPr>
              <a:t>(DOL). </a:t>
            </a:r>
            <a:endParaRPr>
              <a:solidFill>
                <a:srgbClr val="38761D"/>
              </a:solidFill>
            </a:endParaRPr>
          </a:p>
          <a:p>
            <a:pPr marL="0" lvl="0" indent="0" algn="l" rtl="0">
              <a:lnSpc>
                <a:spcPct val="115000"/>
              </a:lnSpc>
              <a:spcBef>
                <a:spcPts val="1200"/>
              </a:spcBef>
              <a:spcAft>
                <a:spcPts val="1200"/>
              </a:spcAft>
              <a:buNone/>
            </a:pPr>
            <a:r>
              <a:rPr lang="en">
                <a:solidFill>
                  <a:schemeClr val="dk1"/>
                </a:solidFill>
              </a:rPr>
              <a:t>Now that I’ve discussed some of the benefits with you, I’ll quickly dive into the Paid Leave Effects on Fathers on the next slide.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d2bd2bc22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d2bd2bc22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Paid Leave Effects on Fathers</a:t>
            </a:r>
            <a:endParaRPr b="1" u="sng">
              <a:solidFill>
                <a:schemeClr val="dk1"/>
              </a:solidFill>
            </a:endParaRPr>
          </a:p>
          <a:p>
            <a:pPr marL="0" lvl="0" indent="0" algn="l" rtl="0">
              <a:spcBef>
                <a:spcPts val="1200"/>
              </a:spcBef>
              <a:spcAft>
                <a:spcPts val="0"/>
              </a:spcAft>
              <a:buClr>
                <a:schemeClr val="dk1"/>
              </a:buClr>
              <a:buSzPts val="1100"/>
              <a:buFont typeface="Arial"/>
              <a:buNone/>
            </a:pPr>
            <a:r>
              <a:rPr lang="en">
                <a:solidFill>
                  <a:schemeClr val="dk1"/>
                </a:solidFill>
              </a:rPr>
              <a:t>So, In the graph shown on the screen currently, you can see the odds of men taking parental leave both before and after the paid family leave policy was adopted in California. This should make sense, as the paid leave gives families more opportunities to take the time they need to be with their families.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Before the change, many families couldn’t afford to take leave even if they needed it. They saw working as providing for their families, even if they couldn’t physically be with them. For those who could afford to take unpaid leave, they worried about their job security, and this discouraged them to take leave even if they could afford it.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After the change, these fathers continue to be employed and receive pay, while also spending the necessary time with their families. </a:t>
            </a: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b="1" u="sng">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We will now move onto discussing the Costs of Parental Leave Policies.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d2bd2bc223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d2bd2bc223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a:solidFill>
                  <a:schemeClr val="dk1"/>
                </a:solidFill>
              </a:rPr>
              <a:t>Costs: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I will now be discussing the costs, aka cons, of parental leave policy.  Overall, I found 3 main cons.  Even though there are more out there, I will focus on these 3.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The first con I found is that little research has been done.  We’ve talked about California’s paid family leave policy a lot, but that is because it is basically the only policy that has had sufficient research.  The reason is that these policies actively affect people’s lives, so they are hard to conduct, but we hope to see new research in the future.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80700" y="2651100"/>
            <a:ext cx="8982600" cy="2411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85875" y="264475"/>
            <a:ext cx="8183700" cy="14736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2" name="Google Shape;12;p2"/>
          <p:cNvSpPr txBox="1">
            <a:spLocks noGrp="1"/>
          </p:cNvSpPr>
          <p:nvPr>
            <p:ph type="subTitle" idx="1"/>
          </p:nvPr>
        </p:nvSpPr>
        <p:spPr>
          <a:xfrm>
            <a:off x="485875" y="1738075"/>
            <a:ext cx="8183700" cy="861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400"/>
              <a:buNone/>
              <a:defRPr sz="24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a:endParaRPr/>
          </a:p>
        </p:txBody>
      </p:sp>
      <p:sp>
        <p:nvSpPr>
          <p:cNvPr id="13" name="Google Shape;13;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7"/>
        <p:cNvGrpSpPr/>
        <p:nvPr/>
      </p:nvGrpSpPr>
      <p:grpSpPr>
        <a:xfrm>
          <a:off x="0" y="0"/>
          <a:ext cx="0" cy="0"/>
          <a:chOff x="0" y="0"/>
          <a:chExt cx="0" cy="0"/>
        </a:xfrm>
      </p:grpSpPr>
      <p:sp>
        <p:nvSpPr>
          <p:cNvPr id="48" name="Google Shape;48;p11"/>
          <p:cNvSpPr/>
          <p:nvPr/>
        </p:nvSpPr>
        <p:spPr>
          <a:xfrm>
            <a:off x="80700" y="2651100"/>
            <a:ext cx="8982600" cy="2411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11"/>
          <p:cNvSpPr txBox="1">
            <a:spLocks noGrp="1"/>
          </p:cNvSpPr>
          <p:nvPr>
            <p:ph type="title" hasCustomPrompt="1"/>
          </p:nvPr>
        </p:nvSpPr>
        <p:spPr>
          <a:xfrm>
            <a:off x="311700" y="743001"/>
            <a:ext cx="8520600" cy="200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Font typeface="Source Sans Pro"/>
              <a:buNone/>
              <a:defRPr sz="12000">
                <a:latin typeface="Source Sans Pro"/>
                <a:ea typeface="Source Sans Pro"/>
                <a:cs typeface="Source Sans Pro"/>
                <a:sym typeface="Source Sans Pro"/>
              </a:defRPr>
            </a:lvl1pPr>
            <a:lvl2pPr lvl="1" algn="ctr">
              <a:spcBef>
                <a:spcPts val="0"/>
              </a:spcBef>
              <a:spcAft>
                <a:spcPts val="0"/>
              </a:spcAft>
              <a:buSzPts val="12000"/>
              <a:buFont typeface="Source Sans Pro"/>
              <a:buNone/>
              <a:defRPr sz="12000">
                <a:latin typeface="Source Sans Pro"/>
                <a:ea typeface="Source Sans Pro"/>
                <a:cs typeface="Source Sans Pro"/>
                <a:sym typeface="Source Sans Pro"/>
              </a:defRPr>
            </a:lvl2pPr>
            <a:lvl3pPr lvl="2" algn="ctr">
              <a:spcBef>
                <a:spcPts val="0"/>
              </a:spcBef>
              <a:spcAft>
                <a:spcPts val="0"/>
              </a:spcAft>
              <a:buSzPts val="12000"/>
              <a:buFont typeface="Source Sans Pro"/>
              <a:buNone/>
              <a:defRPr sz="12000">
                <a:latin typeface="Source Sans Pro"/>
                <a:ea typeface="Source Sans Pro"/>
                <a:cs typeface="Source Sans Pro"/>
                <a:sym typeface="Source Sans Pro"/>
              </a:defRPr>
            </a:lvl3pPr>
            <a:lvl4pPr lvl="3" algn="ctr">
              <a:spcBef>
                <a:spcPts val="0"/>
              </a:spcBef>
              <a:spcAft>
                <a:spcPts val="0"/>
              </a:spcAft>
              <a:buSzPts val="12000"/>
              <a:buFont typeface="Source Sans Pro"/>
              <a:buNone/>
              <a:defRPr sz="12000">
                <a:latin typeface="Source Sans Pro"/>
                <a:ea typeface="Source Sans Pro"/>
                <a:cs typeface="Source Sans Pro"/>
                <a:sym typeface="Source Sans Pro"/>
              </a:defRPr>
            </a:lvl4pPr>
            <a:lvl5pPr lvl="4" algn="ctr">
              <a:spcBef>
                <a:spcPts val="0"/>
              </a:spcBef>
              <a:spcAft>
                <a:spcPts val="0"/>
              </a:spcAft>
              <a:buSzPts val="12000"/>
              <a:buFont typeface="Source Sans Pro"/>
              <a:buNone/>
              <a:defRPr sz="12000">
                <a:latin typeface="Source Sans Pro"/>
                <a:ea typeface="Source Sans Pro"/>
                <a:cs typeface="Source Sans Pro"/>
                <a:sym typeface="Source Sans Pro"/>
              </a:defRPr>
            </a:lvl5pPr>
            <a:lvl6pPr lvl="5" algn="ctr">
              <a:spcBef>
                <a:spcPts val="0"/>
              </a:spcBef>
              <a:spcAft>
                <a:spcPts val="0"/>
              </a:spcAft>
              <a:buSzPts val="12000"/>
              <a:buFont typeface="Source Sans Pro"/>
              <a:buNone/>
              <a:defRPr sz="12000">
                <a:latin typeface="Source Sans Pro"/>
                <a:ea typeface="Source Sans Pro"/>
                <a:cs typeface="Source Sans Pro"/>
                <a:sym typeface="Source Sans Pro"/>
              </a:defRPr>
            </a:lvl6pPr>
            <a:lvl7pPr lvl="6" algn="ctr">
              <a:spcBef>
                <a:spcPts val="0"/>
              </a:spcBef>
              <a:spcAft>
                <a:spcPts val="0"/>
              </a:spcAft>
              <a:buSzPts val="12000"/>
              <a:buFont typeface="Source Sans Pro"/>
              <a:buNone/>
              <a:defRPr sz="12000">
                <a:latin typeface="Source Sans Pro"/>
                <a:ea typeface="Source Sans Pro"/>
                <a:cs typeface="Source Sans Pro"/>
                <a:sym typeface="Source Sans Pro"/>
              </a:defRPr>
            </a:lvl7pPr>
            <a:lvl8pPr lvl="7" algn="ctr">
              <a:spcBef>
                <a:spcPts val="0"/>
              </a:spcBef>
              <a:spcAft>
                <a:spcPts val="0"/>
              </a:spcAft>
              <a:buSzPts val="12000"/>
              <a:buFont typeface="Source Sans Pro"/>
              <a:buNone/>
              <a:defRPr sz="12000">
                <a:latin typeface="Source Sans Pro"/>
                <a:ea typeface="Source Sans Pro"/>
                <a:cs typeface="Source Sans Pro"/>
                <a:sym typeface="Source Sans Pro"/>
              </a:defRPr>
            </a:lvl8pPr>
            <a:lvl9pPr lvl="8" algn="ctr">
              <a:spcBef>
                <a:spcPts val="0"/>
              </a:spcBef>
              <a:spcAft>
                <a:spcPts val="0"/>
              </a:spcAft>
              <a:buSzPts val="12000"/>
              <a:buFont typeface="Source Sans Pro"/>
              <a:buNone/>
              <a:defRPr sz="12000">
                <a:latin typeface="Source Sans Pro"/>
                <a:ea typeface="Source Sans Pro"/>
                <a:cs typeface="Source Sans Pro"/>
                <a:sym typeface="Source Sans Pro"/>
              </a:defRPr>
            </a:lvl9pPr>
          </a:lstStyle>
          <a:p>
            <a:r>
              <a:t>xx%</a:t>
            </a:r>
          </a:p>
        </p:txBody>
      </p:sp>
      <p:sp>
        <p:nvSpPr>
          <p:cNvPr id="50" name="Google Shape;50;p11"/>
          <p:cNvSpPr txBox="1">
            <a:spLocks noGrp="1"/>
          </p:cNvSpPr>
          <p:nvPr>
            <p:ph type="body" idx="1"/>
          </p:nvPr>
        </p:nvSpPr>
        <p:spPr>
          <a:xfrm>
            <a:off x="311700" y="2845182"/>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p:nvPr/>
        </p:nvSpPr>
        <p:spPr>
          <a:xfrm>
            <a:off x="80700" y="2651100"/>
            <a:ext cx="8982600" cy="2411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title"/>
          </p:nvPr>
        </p:nvSpPr>
        <p:spPr>
          <a:xfrm>
            <a:off x="485875" y="1714500"/>
            <a:ext cx="8183700" cy="785700"/>
          </a:xfrm>
          <a:prstGeom prst="rect">
            <a:avLst/>
          </a:prstGeom>
        </p:spPr>
        <p:txBody>
          <a:bodyPr spcFirstLastPara="1" wrap="square" lIns="91425" tIns="91425" rIns="91425" bIns="91425" anchor="b"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623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623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4" name="Google Shape;24;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623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9" name="Google Shape;29;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2"/>
        </a:solidFill>
        <a:effectLst/>
      </p:bgPr>
    </p:bg>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6" name="Google Shape;36;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9"/>
          <p:cNvSpPr/>
          <p:nvPr/>
        </p:nvSpPr>
        <p:spPr>
          <a:xfrm>
            <a:off x="4636800" y="80700"/>
            <a:ext cx="4426500" cy="4982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9" name="Google Shape;39;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0" name="Google Shape;40;p9"/>
          <p:cNvSpPr txBox="1">
            <a:spLocks noGrp="1"/>
          </p:cNvSpPr>
          <p:nvPr>
            <p:ph type="title"/>
          </p:nvPr>
        </p:nvSpPr>
        <p:spPr>
          <a:xfrm>
            <a:off x="265500" y="1181700"/>
            <a:ext cx="4045200" cy="15336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1" name="Google Shape;41;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2" name="Google Shape;42;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3" name="Google Shape;43;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4"/>
        <p:cNvGrpSpPr/>
        <p:nvPr/>
      </p:nvGrpSpPr>
      <p:grpSpPr>
        <a:xfrm>
          <a:off x="0" y="0"/>
          <a:ext cx="0" cy="0"/>
          <a:chOff x="0" y="0"/>
          <a:chExt cx="0" cy="0"/>
        </a:xfrm>
      </p:grpSpPr>
      <p:sp>
        <p:nvSpPr>
          <p:cNvPr id="45" name="Google Shape;45;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6" name="Google Shape;46;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lu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23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Font typeface="Source Sans Pro"/>
              <a:buChar char="●"/>
              <a:defRPr sz="1800">
                <a:solidFill>
                  <a:schemeClr val="lt2"/>
                </a:solidFill>
                <a:latin typeface="Source Sans Pro"/>
                <a:ea typeface="Source Sans Pro"/>
                <a:cs typeface="Source Sans Pro"/>
                <a:sym typeface="Source Sans Pro"/>
              </a:defRPr>
            </a:lvl1pPr>
            <a:lvl2pPr marL="914400" lvl="1"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2pPr>
            <a:lvl3pPr marL="1371600" lvl="2"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3pPr>
            <a:lvl4pPr marL="1828800" lvl="3"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4pPr>
            <a:lvl5pPr marL="2286000" lvl="4"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5pPr>
            <a:lvl6pPr marL="2743200" lvl="5"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6pPr>
            <a:lvl7pPr marL="3200400" lvl="6"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7pPr>
            <a:lvl8pPr marL="3657600" lvl="7"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8pPr>
            <a:lvl9pPr marL="4114800" lvl="8" indent="-3175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2"/>
                </a:solidFill>
                <a:latin typeface="Source Sans Pro"/>
                <a:ea typeface="Source Sans Pro"/>
                <a:cs typeface="Source Sans Pro"/>
                <a:sym typeface="Source Sans Pro"/>
              </a:defRPr>
            </a:lvl1pPr>
            <a:lvl2pPr lvl="1" algn="r">
              <a:buNone/>
              <a:defRPr sz="1000">
                <a:solidFill>
                  <a:schemeClr val="lt2"/>
                </a:solidFill>
                <a:latin typeface="Source Sans Pro"/>
                <a:ea typeface="Source Sans Pro"/>
                <a:cs typeface="Source Sans Pro"/>
                <a:sym typeface="Source Sans Pro"/>
              </a:defRPr>
            </a:lvl2pPr>
            <a:lvl3pPr lvl="2" algn="r">
              <a:buNone/>
              <a:defRPr sz="1000">
                <a:solidFill>
                  <a:schemeClr val="lt2"/>
                </a:solidFill>
                <a:latin typeface="Source Sans Pro"/>
                <a:ea typeface="Source Sans Pro"/>
                <a:cs typeface="Source Sans Pro"/>
                <a:sym typeface="Source Sans Pro"/>
              </a:defRPr>
            </a:lvl3pPr>
            <a:lvl4pPr lvl="3" algn="r">
              <a:buNone/>
              <a:defRPr sz="1000">
                <a:solidFill>
                  <a:schemeClr val="lt2"/>
                </a:solidFill>
                <a:latin typeface="Source Sans Pro"/>
                <a:ea typeface="Source Sans Pro"/>
                <a:cs typeface="Source Sans Pro"/>
                <a:sym typeface="Source Sans Pro"/>
              </a:defRPr>
            </a:lvl4pPr>
            <a:lvl5pPr lvl="4" algn="r">
              <a:buNone/>
              <a:defRPr sz="1000">
                <a:solidFill>
                  <a:schemeClr val="lt2"/>
                </a:solidFill>
                <a:latin typeface="Source Sans Pro"/>
                <a:ea typeface="Source Sans Pro"/>
                <a:cs typeface="Source Sans Pro"/>
                <a:sym typeface="Source Sans Pro"/>
              </a:defRPr>
            </a:lvl5pPr>
            <a:lvl6pPr lvl="5" algn="r">
              <a:buNone/>
              <a:defRPr sz="1000">
                <a:solidFill>
                  <a:schemeClr val="lt2"/>
                </a:solidFill>
                <a:latin typeface="Source Sans Pro"/>
                <a:ea typeface="Source Sans Pro"/>
                <a:cs typeface="Source Sans Pro"/>
                <a:sym typeface="Source Sans Pro"/>
              </a:defRPr>
            </a:lvl6pPr>
            <a:lvl7pPr lvl="6" algn="r">
              <a:buNone/>
              <a:defRPr sz="1000">
                <a:solidFill>
                  <a:schemeClr val="lt2"/>
                </a:solidFill>
                <a:latin typeface="Source Sans Pro"/>
                <a:ea typeface="Source Sans Pro"/>
                <a:cs typeface="Source Sans Pro"/>
                <a:sym typeface="Source Sans Pro"/>
              </a:defRPr>
            </a:lvl7pPr>
            <a:lvl8pPr lvl="7" algn="r">
              <a:buNone/>
              <a:defRPr sz="1000">
                <a:solidFill>
                  <a:schemeClr val="lt2"/>
                </a:solidFill>
                <a:latin typeface="Source Sans Pro"/>
                <a:ea typeface="Source Sans Pro"/>
                <a:cs typeface="Source Sans Pro"/>
                <a:sym typeface="Source Sans Pro"/>
              </a:defRPr>
            </a:lvl8pPr>
            <a:lvl9pPr lvl="8" algn="r">
              <a:buNone/>
              <a:defRPr sz="1000">
                <a:solidFill>
                  <a:schemeClr val="lt2"/>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cmc.edu/academic/faculty/profile/heather-antecol"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hyperlink" Target="https://sites.google.com/site/stearnsje/" TargetMode="External"/><Relationship Id="rId4" Type="http://schemas.openxmlformats.org/officeDocument/2006/relationships/hyperlink" Target="http://econ.ucsb.edu/~kelly/"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edd.ca.gov/pdf_pub_ctr/de8714cf.pdf" TargetMode="External"/><Relationship Id="rId7" Type="http://schemas.openxmlformats.org/officeDocument/2006/relationships/hyperlink" Target="https://doi.org/10.1016/j.labeco.2016.06.007"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s://doi.org/10.1007/s00148-003-0159-9" TargetMode="External"/><Relationship Id="rId5" Type="http://schemas.openxmlformats.org/officeDocument/2006/relationships/hyperlink" Target="https://blogs.scientificamerican.com/observations/the-economics-of-paid-parental-leave/" TargetMode="External"/><Relationship Id="rId4" Type="http://schemas.openxmlformats.org/officeDocument/2006/relationships/hyperlink" Target="https://doi.org/10.1257/pandp.20181113"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dol.gov/sites/dolgov/files/OASP/legacy/files/PaternityBrief.pdf"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s://k-state.instructure.com/courses/103670/files/16629427?module_item_id=2754400" TargetMode="External"/><Relationship Id="rId5" Type="http://schemas.openxmlformats.org/officeDocument/2006/relationships/hyperlink" Target="https://www.aeaweb.org/research/gender-neutral-clock-stopping-tenure-policies-professors" TargetMode="External"/><Relationship Id="rId4" Type="http://schemas.openxmlformats.org/officeDocument/2006/relationships/hyperlink" Target="https://doi.org/10.1257/app.4.3.19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aeaweb.org/research/penny-goldberg-gendered-laws-women-workforce"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www.jstor.org/stable/2118071?origin=JSTOR-pdf&amp;seq=7#metadata_info_tab_contents" TargetMode="External"/><Relationship Id="rId5" Type="http://schemas.openxmlformats.org/officeDocument/2006/relationships/hyperlink" Target="https://doi.org/10.1111/j.1471-6402.1995.tb00291.x" TargetMode="External"/><Relationship Id="rId4" Type="http://schemas.openxmlformats.org/officeDocument/2006/relationships/hyperlink" Target="https://www.journals.uchicago.edu/doi/full/10.1086/591955?casa_token=o72OGpKICLQAAAAA%3AnU_nhKpKQRaPHs9MNqqJac6N5bChQ7ikBs8aoOsgwxzLAm2-GiF38iYBfZaPgU2GlrEt8K12RTY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journals.co.za/doi/abs/10.4102/sajhrm.v15i0.902"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www.ncsl.org/research/labor-and-employment/paid-family-leave-in-the-states.aspx" TargetMode="External"/><Relationship Id="rId5" Type="http://schemas.openxmlformats.org/officeDocument/2006/relationships/hyperlink" Target="https://federalnewsnetwork.com/benefits/2020/08/a-few-more-things-to-know-about-the-paid-parental-leave-program/" TargetMode="External"/><Relationship Id="rId4" Type="http://schemas.openxmlformats.org/officeDocument/2006/relationships/hyperlink" Target="https://www.usatoday.com/story/news/nation-now/2017/03/23/69-americans-say-dads-need-paid-paternity-leave-study-shows/99492858/"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nytimes.com/2015/02/01/upshot/the-economic-benefits-of-paid-parental-leave.html"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doi.org/10.1111/j.1523-536x.2009.00330.x" TargetMode="External"/><Relationship Id="rId5" Type="http://schemas.openxmlformats.org/officeDocument/2006/relationships/hyperlink" Target="https://www.brendentimpe.com/home/research" TargetMode="External"/><Relationship Id="rId4" Type="http://schemas.openxmlformats.org/officeDocument/2006/relationships/hyperlink" Target="https://www.dropbox.com/s/026ustt66e6xih2/Timpe%202021%20draft.pdf?raw=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1257/jep.12.1.137"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hyperlink" Target="https://www.aeaweb.org/research/why-do-mothers-earn-less" TargetMode="External"/><Relationship Id="rId4" Type="http://schemas.openxmlformats.org/officeDocument/2006/relationships/hyperlink" Target="https://www.npr.org/sections/goatsandsoda/2018/06/14/619604235/which-countries-guarantee-that-new-dads-get-paid-paternity-leav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2439300" y="944575"/>
            <a:ext cx="4265400" cy="1584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Parental Leave Policy</a:t>
            </a:r>
            <a:endParaRPr/>
          </a:p>
        </p:txBody>
      </p:sp>
      <p:sp>
        <p:nvSpPr>
          <p:cNvPr id="59" name="Google Shape;59;p13"/>
          <p:cNvSpPr txBox="1">
            <a:spLocks noGrp="1"/>
          </p:cNvSpPr>
          <p:nvPr>
            <p:ph type="subTitle" idx="1"/>
          </p:nvPr>
        </p:nvSpPr>
        <p:spPr>
          <a:xfrm>
            <a:off x="2793450" y="3036675"/>
            <a:ext cx="3557100" cy="10872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935"/>
              <a:buNone/>
            </a:pPr>
            <a:r>
              <a:rPr lang="en" sz="2240" b="1">
                <a:solidFill>
                  <a:srgbClr val="FFFFFF"/>
                </a:solidFill>
              </a:rPr>
              <a:t>Presented By:</a:t>
            </a:r>
            <a:endParaRPr sz="2240" b="1">
              <a:solidFill>
                <a:srgbClr val="FFFFFF"/>
              </a:solidFill>
            </a:endParaRPr>
          </a:p>
          <a:p>
            <a:pPr marL="0" lvl="0" indent="0" algn="ctr" rtl="0">
              <a:lnSpc>
                <a:spcPct val="90000"/>
              </a:lnSpc>
              <a:spcBef>
                <a:spcPts val="0"/>
              </a:spcBef>
              <a:spcAft>
                <a:spcPts val="0"/>
              </a:spcAft>
              <a:buSzPts val="935"/>
              <a:buNone/>
            </a:pPr>
            <a:r>
              <a:rPr lang="en" sz="2240">
                <a:solidFill>
                  <a:srgbClr val="FFFFFF"/>
                </a:solidFill>
              </a:rPr>
              <a:t>Suzanne Roggenkamp, Jade Tonjes, &amp; Annaleigh Hobbs</a:t>
            </a:r>
            <a:endParaRPr sz="224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2"/>
          <p:cNvSpPr txBox="1">
            <a:spLocks noGrp="1"/>
          </p:cNvSpPr>
          <p:nvPr>
            <p:ph type="title"/>
          </p:nvPr>
        </p:nvSpPr>
        <p:spPr>
          <a:xfrm>
            <a:off x="251500" y="104988"/>
            <a:ext cx="4045200" cy="1313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Paternity Leave is More Limited...</a:t>
            </a:r>
            <a:endParaRPr/>
          </a:p>
        </p:txBody>
      </p:sp>
      <p:sp>
        <p:nvSpPr>
          <p:cNvPr id="119" name="Google Shape;119;p22"/>
          <p:cNvSpPr txBox="1"/>
          <p:nvPr/>
        </p:nvSpPr>
        <p:spPr>
          <a:xfrm>
            <a:off x="251500" y="1480300"/>
            <a:ext cx="4045200" cy="1108200"/>
          </a:xfrm>
          <a:prstGeom prst="rect">
            <a:avLst/>
          </a:prstGeom>
          <a:noFill/>
          <a:ln>
            <a:noFill/>
          </a:ln>
        </p:spPr>
        <p:txBody>
          <a:bodyPr spcFirstLastPara="1" wrap="square" lIns="91425" tIns="91425" rIns="91425" bIns="91425" anchor="t" anchorCtr="0">
            <a:spAutoFit/>
          </a:bodyPr>
          <a:lstStyle/>
          <a:p>
            <a:pPr marL="457200" lvl="0" indent="-323850" algn="l" rtl="0">
              <a:spcBef>
                <a:spcPts val="0"/>
              </a:spcBef>
              <a:spcAft>
                <a:spcPts val="0"/>
              </a:spcAft>
              <a:buClr>
                <a:schemeClr val="dk2"/>
              </a:buClr>
              <a:buSzPts val="1500"/>
              <a:buFont typeface="Source Sans Pro"/>
              <a:buChar char="●"/>
            </a:pPr>
            <a:r>
              <a:rPr lang="en" sz="1500">
                <a:solidFill>
                  <a:schemeClr val="dk2"/>
                </a:solidFill>
                <a:latin typeface="Source Sans Pro"/>
                <a:ea typeface="Source Sans Pro"/>
                <a:cs typeface="Source Sans Pro"/>
                <a:sym typeface="Source Sans Pro"/>
              </a:rPr>
              <a:t>Inadequate access</a:t>
            </a:r>
            <a:endParaRPr sz="1500">
              <a:solidFill>
                <a:schemeClr val="dk2"/>
              </a:solidFill>
              <a:latin typeface="Source Sans Pro"/>
              <a:ea typeface="Source Sans Pro"/>
              <a:cs typeface="Source Sans Pro"/>
              <a:sym typeface="Source Sans Pro"/>
            </a:endParaRPr>
          </a:p>
          <a:p>
            <a:pPr marL="914400" lvl="1" indent="-323850" algn="l" rtl="0">
              <a:spcBef>
                <a:spcPts val="0"/>
              </a:spcBef>
              <a:spcAft>
                <a:spcPts val="0"/>
              </a:spcAft>
              <a:buClr>
                <a:schemeClr val="dk2"/>
              </a:buClr>
              <a:buSzPts val="1500"/>
              <a:buFont typeface="Source Sans Pro"/>
              <a:buChar char="○"/>
            </a:pPr>
            <a:r>
              <a:rPr lang="en" sz="1500">
                <a:solidFill>
                  <a:schemeClr val="dk2"/>
                </a:solidFill>
                <a:latin typeface="Source Sans Pro"/>
                <a:ea typeface="Source Sans Pro"/>
                <a:cs typeface="Source Sans Pro"/>
                <a:sym typeface="Source Sans Pro"/>
              </a:rPr>
              <a:t>Quote if needed</a:t>
            </a:r>
            <a:endParaRPr sz="1500">
              <a:solidFill>
                <a:schemeClr val="dk2"/>
              </a:solidFill>
              <a:latin typeface="Source Sans Pro"/>
              <a:ea typeface="Source Sans Pro"/>
              <a:cs typeface="Source Sans Pro"/>
              <a:sym typeface="Source Sans Pro"/>
            </a:endParaRPr>
          </a:p>
          <a:p>
            <a:pPr marL="457200" lvl="0" indent="-323850" algn="l" rtl="0">
              <a:spcBef>
                <a:spcPts val="0"/>
              </a:spcBef>
              <a:spcAft>
                <a:spcPts val="0"/>
              </a:spcAft>
              <a:buClr>
                <a:schemeClr val="dk2"/>
              </a:buClr>
              <a:buSzPts val="1500"/>
              <a:buFont typeface="Source Sans Pro"/>
              <a:buChar char="●"/>
            </a:pPr>
            <a:r>
              <a:rPr lang="en" sz="1500">
                <a:solidFill>
                  <a:schemeClr val="dk2"/>
                </a:solidFill>
                <a:latin typeface="Source Sans Pro"/>
                <a:ea typeface="Source Sans Pro"/>
                <a:cs typeface="Source Sans Pro"/>
                <a:sym typeface="Source Sans Pro"/>
              </a:rPr>
              <a:t>Economic circumstances</a:t>
            </a:r>
            <a:endParaRPr sz="1500">
              <a:solidFill>
                <a:schemeClr val="dk2"/>
              </a:solidFill>
              <a:latin typeface="Source Sans Pro"/>
              <a:ea typeface="Source Sans Pro"/>
              <a:cs typeface="Source Sans Pro"/>
              <a:sym typeface="Source Sans Pro"/>
            </a:endParaRPr>
          </a:p>
          <a:p>
            <a:pPr marL="457200" lvl="0" indent="-323850" algn="l" rtl="0">
              <a:spcBef>
                <a:spcPts val="0"/>
              </a:spcBef>
              <a:spcAft>
                <a:spcPts val="0"/>
              </a:spcAft>
              <a:buClr>
                <a:schemeClr val="dk2"/>
              </a:buClr>
              <a:buSzPts val="1500"/>
              <a:buFont typeface="Source Sans Pro"/>
              <a:buChar char="●"/>
            </a:pPr>
            <a:r>
              <a:rPr lang="en" sz="1500">
                <a:solidFill>
                  <a:schemeClr val="dk2"/>
                </a:solidFill>
                <a:latin typeface="Source Sans Pro"/>
                <a:ea typeface="Source Sans Pro"/>
                <a:cs typeface="Source Sans Pro"/>
                <a:sym typeface="Source Sans Pro"/>
              </a:rPr>
              <a:t>Social and cultural pressures</a:t>
            </a:r>
            <a:endParaRPr sz="1500">
              <a:solidFill>
                <a:schemeClr val="dk2"/>
              </a:solidFill>
              <a:latin typeface="Source Sans Pro"/>
              <a:ea typeface="Source Sans Pro"/>
              <a:cs typeface="Source Sans Pro"/>
              <a:sym typeface="Source Sans Pro"/>
            </a:endParaRPr>
          </a:p>
        </p:txBody>
      </p:sp>
      <p:pic>
        <p:nvPicPr>
          <p:cNvPr id="120" name="Google Shape;120;p22"/>
          <p:cNvPicPr preferRelativeResize="0"/>
          <p:nvPr/>
        </p:nvPicPr>
        <p:blipFill>
          <a:blip r:embed="rId3">
            <a:alphaModFix/>
          </a:blip>
          <a:stretch>
            <a:fillRect/>
          </a:stretch>
        </p:blipFill>
        <p:spPr>
          <a:xfrm>
            <a:off x="4714625" y="445650"/>
            <a:ext cx="4278574" cy="2126100"/>
          </a:xfrm>
          <a:prstGeom prst="rect">
            <a:avLst/>
          </a:prstGeom>
          <a:noFill/>
          <a:ln>
            <a:noFill/>
          </a:ln>
        </p:spPr>
      </p:pic>
      <p:sp>
        <p:nvSpPr>
          <p:cNvPr id="121" name="Google Shape;121;p22"/>
          <p:cNvSpPr txBox="1"/>
          <p:nvPr/>
        </p:nvSpPr>
        <p:spPr>
          <a:xfrm>
            <a:off x="4831313" y="2571750"/>
            <a:ext cx="4045200" cy="2428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500">
                <a:solidFill>
                  <a:schemeClr val="lt1"/>
                </a:solidFill>
                <a:highlight>
                  <a:schemeClr val="accent2"/>
                </a:highlight>
                <a:latin typeface="Source Sans Pro"/>
                <a:ea typeface="Source Sans Pro"/>
                <a:cs typeface="Source Sans Pro"/>
                <a:sym typeface="Source Sans Pro"/>
              </a:rPr>
              <a:t>“According to a data analysis released on Thursday by UNICEF, the U.N. children's agency, almost two-thirds of the world's children under age 1 — nearly 90 million — live in countries where dads are not entitled by law to take paid paternity leave.”</a:t>
            </a:r>
            <a:endParaRPr sz="1500">
              <a:solidFill>
                <a:schemeClr val="lt1"/>
              </a:solidFill>
              <a:highlight>
                <a:schemeClr val="accent2"/>
              </a:highlight>
              <a:latin typeface="Source Sans Pro"/>
              <a:ea typeface="Source Sans Pro"/>
              <a:cs typeface="Source Sans Pro"/>
              <a:sym typeface="Source Sans Pro"/>
            </a:endParaRPr>
          </a:p>
          <a:p>
            <a:pPr marL="0" lvl="0" indent="0" algn="l" rtl="0">
              <a:lnSpc>
                <a:spcPct val="115000"/>
              </a:lnSpc>
              <a:spcBef>
                <a:spcPts val="1200"/>
              </a:spcBef>
              <a:spcAft>
                <a:spcPts val="1200"/>
              </a:spcAft>
              <a:buNone/>
            </a:pPr>
            <a:r>
              <a:rPr lang="en" sz="1500">
                <a:solidFill>
                  <a:schemeClr val="lt1"/>
                </a:solidFill>
                <a:highlight>
                  <a:schemeClr val="accent2"/>
                </a:highlight>
                <a:latin typeface="Source Sans Pro"/>
                <a:ea typeface="Source Sans Pro"/>
                <a:cs typeface="Source Sans Pro"/>
                <a:sym typeface="Source Sans Pro"/>
              </a:rPr>
              <a:t>-(</a:t>
            </a:r>
            <a:r>
              <a:rPr lang="en" sz="1500" i="1">
                <a:solidFill>
                  <a:schemeClr val="lt1"/>
                </a:solidFill>
                <a:highlight>
                  <a:schemeClr val="accent2"/>
                </a:highlight>
                <a:latin typeface="Source Sans Pro"/>
                <a:ea typeface="Source Sans Pro"/>
                <a:cs typeface="Source Sans Pro"/>
                <a:sym typeface="Source Sans Pro"/>
              </a:rPr>
              <a:t>Which Countries Guarantee That New Dads Get Paid Paternity Leave?</a:t>
            </a:r>
            <a:r>
              <a:rPr lang="en" sz="1500">
                <a:solidFill>
                  <a:schemeClr val="lt1"/>
                </a:solidFill>
                <a:highlight>
                  <a:schemeClr val="accent2"/>
                </a:highlight>
                <a:latin typeface="Source Sans Pro"/>
                <a:ea typeface="Source Sans Pro"/>
                <a:cs typeface="Source Sans Pro"/>
                <a:sym typeface="Source Sans Pro"/>
              </a:rPr>
              <a:t>, 2018)</a:t>
            </a:r>
            <a:endParaRPr>
              <a:solidFill>
                <a:schemeClr val="lt1"/>
              </a:solidFill>
              <a:highlight>
                <a:schemeClr val="accent2"/>
              </a:highlight>
              <a:latin typeface="Source Sans Pro"/>
              <a:ea typeface="Source Sans Pro"/>
              <a:cs typeface="Source Sans Pro"/>
              <a:sym typeface="Source Sans Pro"/>
            </a:endParaRPr>
          </a:p>
        </p:txBody>
      </p:sp>
      <p:pic>
        <p:nvPicPr>
          <p:cNvPr id="122" name="Google Shape;122;p22"/>
          <p:cNvPicPr preferRelativeResize="0"/>
          <p:nvPr/>
        </p:nvPicPr>
        <p:blipFill>
          <a:blip r:embed="rId4">
            <a:alphaModFix/>
          </a:blip>
          <a:stretch>
            <a:fillRect/>
          </a:stretch>
        </p:blipFill>
        <p:spPr>
          <a:xfrm>
            <a:off x="477400" y="2571750"/>
            <a:ext cx="3593405" cy="26336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3"/>
          <p:cNvSpPr txBox="1">
            <a:spLocks noGrp="1"/>
          </p:cNvSpPr>
          <p:nvPr>
            <p:ph type="title"/>
          </p:nvPr>
        </p:nvSpPr>
        <p:spPr>
          <a:xfrm>
            <a:off x="311700" y="445025"/>
            <a:ext cx="8520600" cy="623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Women labor opportunities</a:t>
            </a:r>
            <a:endParaRPr/>
          </a:p>
        </p:txBody>
      </p:sp>
      <p:sp>
        <p:nvSpPr>
          <p:cNvPr id="128" name="Google Shape;128;p23"/>
          <p:cNvSpPr txBox="1">
            <a:spLocks noGrp="1"/>
          </p:cNvSpPr>
          <p:nvPr>
            <p:ph type="body" idx="1"/>
          </p:nvPr>
        </p:nvSpPr>
        <p:spPr>
          <a:xfrm>
            <a:off x="311700" y="1152475"/>
            <a:ext cx="4199700" cy="3416400"/>
          </a:xfrm>
          <a:prstGeom prst="rect">
            <a:avLst/>
          </a:prstGeom>
        </p:spPr>
        <p:txBody>
          <a:bodyPr spcFirstLastPara="1" wrap="square" lIns="91425" tIns="91425" rIns="91425" bIns="91425" anchor="t" anchorCtr="0">
            <a:normAutofit fontScale="85000" lnSpcReduction="10000"/>
          </a:bodyPr>
          <a:lstStyle/>
          <a:p>
            <a:pPr marL="457200" lvl="0" indent="-325755" algn="l" rtl="0">
              <a:spcBef>
                <a:spcPts val="0"/>
              </a:spcBef>
              <a:spcAft>
                <a:spcPts val="0"/>
              </a:spcAft>
              <a:buSzPct val="100000"/>
              <a:buFont typeface="Proxima Nova"/>
              <a:buChar char="●"/>
            </a:pPr>
            <a:r>
              <a:rPr lang="en">
                <a:latin typeface="Proxima Nova"/>
                <a:ea typeface="Proxima Nova"/>
                <a:cs typeface="Proxima Nova"/>
                <a:sym typeface="Proxima Nova"/>
              </a:rPr>
              <a:t>Women are less likely to be employed and have higher incomes</a:t>
            </a:r>
            <a:endParaRPr>
              <a:latin typeface="Proxima Nova"/>
              <a:ea typeface="Proxima Nova"/>
              <a:cs typeface="Proxima Nova"/>
              <a:sym typeface="Proxima Nova"/>
            </a:endParaRPr>
          </a:p>
          <a:p>
            <a:pPr marL="457200" lvl="0" indent="-325755" algn="l" rtl="0">
              <a:spcBef>
                <a:spcPts val="0"/>
              </a:spcBef>
              <a:spcAft>
                <a:spcPts val="0"/>
              </a:spcAft>
              <a:buSzPct val="100000"/>
              <a:buFont typeface="Proxima Nova"/>
              <a:buChar char="●"/>
            </a:pPr>
            <a:r>
              <a:rPr lang="en">
                <a:latin typeface="Proxima Nova"/>
                <a:ea typeface="Proxima Nova"/>
                <a:cs typeface="Proxima Nova"/>
                <a:sym typeface="Proxima Nova"/>
              </a:rPr>
              <a:t>Even gender neutral policies can harm women labor opportunities</a:t>
            </a:r>
            <a:endParaRPr>
              <a:latin typeface="Proxima Nova"/>
              <a:ea typeface="Proxima Nova"/>
              <a:cs typeface="Proxima Nova"/>
              <a:sym typeface="Proxima Nova"/>
            </a:endParaRPr>
          </a:p>
          <a:p>
            <a:pPr marL="914400" lvl="1" indent="-325755" algn="l" rtl="0">
              <a:spcBef>
                <a:spcPts val="0"/>
              </a:spcBef>
              <a:spcAft>
                <a:spcPts val="0"/>
              </a:spcAft>
              <a:buSzPct val="100000"/>
              <a:buChar char="○"/>
            </a:pPr>
            <a:r>
              <a:rPr lang="en" sz="1800">
                <a:latin typeface="Proxima Nova"/>
                <a:ea typeface="Proxima Nova"/>
                <a:cs typeface="Proxima Nova"/>
                <a:sym typeface="Proxima Nova"/>
              </a:rPr>
              <a:t>“</a:t>
            </a:r>
            <a:r>
              <a:rPr lang="en" sz="1800">
                <a:highlight>
                  <a:srgbClr val="FFFFFF"/>
                </a:highlight>
                <a:latin typeface="Proxima Nova"/>
                <a:ea typeface="Proxima Nova"/>
                <a:cs typeface="Proxima Nova"/>
                <a:sym typeface="Proxima Nova"/>
              </a:rPr>
              <a:t>Authors </a:t>
            </a:r>
            <a:r>
              <a:rPr lang="en" sz="1800">
                <a:highlight>
                  <a:srgbClr val="FFFFFF"/>
                </a:highlight>
                <a:uFill>
                  <a:noFill/>
                </a:uFill>
                <a:latin typeface="Proxima Nova"/>
                <a:ea typeface="Proxima Nova"/>
                <a:cs typeface="Proxima Nova"/>
                <a:sym typeface="Proxima Nova"/>
                <a:hlinkClick r:id="rId3"/>
              </a:rPr>
              <a:t>Heather Antecol</a:t>
            </a:r>
            <a:r>
              <a:rPr lang="en" sz="1800">
                <a:highlight>
                  <a:srgbClr val="FFFFFF"/>
                </a:highlight>
                <a:latin typeface="Proxima Nova"/>
                <a:ea typeface="Proxima Nova"/>
                <a:cs typeface="Proxima Nova"/>
                <a:sym typeface="Proxima Nova"/>
              </a:rPr>
              <a:t>, </a:t>
            </a:r>
            <a:r>
              <a:rPr lang="en" sz="1800">
                <a:highlight>
                  <a:srgbClr val="FFFFFF"/>
                </a:highlight>
                <a:uFill>
                  <a:noFill/>
                </a:uFill>
                <a:latin typeface="Proxima Nova"/>
                <a:ea typeface="Proxima Nova"/>
                <a:cs typeface="Proxima Nova"/>
                <a:sym typeface="Proxima Nova"/>
                <a:hlinkClick r:id="rId4"/>
              </a:rPr>
              <a:t>Kelly Bedard</a:t>
            </a:r>
            <a:r>
              <a:rPr lang="en" sz="1800">
                <a:highlight>
                  <a:srgbClr val="FFFFFF"/>
                </a:highlight>
                <a:latin typeface="Proxima Nova"/>
                <a:ea typeface="Proxima Nova"/>
                <a:cs typeface="Proxima Nova"/>
                <a:sym typeface="Proxima Nova"/>
              </a:rPr>
              <a:t>, and </a:t>
            </a:r>
            <a:r>
              <a:rPr lang="en" sz="1800">
                <a:highlight>
                  <a:srgbClr val="FFFFFF"/>
                </a:highlight>
                <a:uFill>
                  <a:noFill/>
                </a:uFill>
                <a:latin typeface="Proxima Nova"/>
                <a:ea typeface="Proxima Nova"/>
                <a:cs typeface="Proxima Nova"/>
                <a:sym typeface="Proxima Nova"/>
                <a:hlinkClick r:id="rId5"/>
              </a:rPr>
              <a:t>Jenna Stearns</a:t>
            </a:r>
            <a:r>
              <a:rPr lang="en" sz="1800">
                <a:highlight>
                  <a:srgbClr val="FFFFFF"/>
                </a:highlight>
                <a:latin typeface="Proxima Nova"/>
                <a:ea typeface="Proxima Nova"/>
                <a:cs typeface="Proxima Nova"/>
                <a:sym typeface="Proxima Nova"/>
              </a:rPr>
              <a:t> say that men were 17 percentage points more likely to get tenure in their first job when a gender-neutral policy was in place, while women were 19 percentage points less likely” </a:t>
            </a:r>
            <a:endParaRPr sz="1800">
              <a:highlight>
                <a:srgbClr val="FFFFFF"/>
              </a:highlight>
              <a:latin typeface="Proxima Nova"/>
              <a:ea typeface="Proxima Nova"/>
              <a:cs typeface="Proxima Nova"/>
              <a:sym typeface="Proxima Nova"/>
            </a:endParaRPr>
          </a:p>
          <a:p>
            <a:pPr marL="1371600" lvl="2" indent="-325755" algn="l" rtl="0">
              <a:spcBef>
                <a:spcPts val="0"/>
              </a:spcBef>
              <a:spcAft>
                <a:spcPts val="0"/>
              </a:spcAft>
              <a:buSzPct val="100000"/>
              <a:buFont typeface="Proxima Nova"/>
              <a:buChar char="■"/>
            </a:pPr>
            <a:r>
              <a:rPr lang="en" sz="1800">
                <a:highlight>
                  <a:srgbClr val="FFFFFF"/>
                </a:highlight>
                <a:latin typeface="Proxima Nova"/>
                <a:ea typeface="Proxima Nova"/>
                <a:cs typeface="Proxima Nova"/>
                <a:sym typeface="Proxima Nova"/>
              </a:rPr>
              <a:t>(Parental Leave Presentation, 2021)</a:t>
            </a:r>
            <a:endParaRPr sz="1800">
              <a:highlight>
                <a:srgbClr val="FFFFFF"/>
              </a:highlight>
              <a:latin typeface="Proxima Nova"/>
              <a:ea typeface="Proxima Nova"/>
              <a:cs typeface="Proxima Nova"/>
              <a:sym typeface="Proxima Nova"/>
            </a:endParaRPr>
          </a:p>
        </p:txBody>
      </p:sp>
      <p:pic>
        <p:nvPicPr>
          <p:cNvPr id="129" name="Google Shape;129;p23"/>
          <p:cNvPicPr preferRelativeResize="0"/>
          <p:nvPr/>
        </p:nvPicPr>
        <p:blipFill>
          <a:blip r:embed="rId6">
            <a:alphaModFix/>
          </a:blip>
          <a:stretch>
            <a:fillRect/>
          </a:stretch>
        </p:blipFill>
        <p:spPr>
          <a:xfrm>
            <a:off x="5082788" y="0"/>
            <a:ext cx="3629025"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Conclusion</a:t>
            </a:r>
            <a:endParaRPr>
              <a:solidFill>
                <a:schemeClr val="lt1"/>
              </a:solidFill>
            </a:endParaRPr>
          </a:p>
        </p:txBody>
      </p:sp>
      <p:sp>
        <p:nvSpPr>
          <p:cNvPr id="135" name="Google Shape;135;p24"/>
          <p:cNvSpPr txBox="1">
            <a:spLocks noGrp="1"/>
          </p:cNvSpPr>
          <p:nvPr>
            <p:ph type="body" idx="1"/>
          </p:nvPr>
        </p:nvSpPr>
        <p:spPr>
          <a:xfrm>
            <a:off x="311700" y="1152475"/>
            <a:ext cx="4260300" cy="3416400"/>
          </a:xfrm>
          <a:prstGeom prst="rect">
            <a:avLst/>
          </a:prstGeom>
        </p:spPr>
        <p:txBody>
          <a:bodyPr spcFirstLastPara="1" wrap="square" lIns="91425" tIns="91425" rIns="91425" bIns="91425" anchor="t" anchorCtr="0">
            <a:normAutofit/>
          </a:bodyPr>
          <a:lstStyle/>
          <a:p>
            <a:pPr marL="457200" lvl="0" indent="-374650" algn="l" rtl="0">
              <a:spcBef>
                <a:spcPts val="0"/>
              </a:spcBef>
              <a:spcAft>
                <a:spcPts val="0"/>
              </a:spcAft>
              <a:buClr>
                <a:schemeClr val="accent2"/>
              </a:buClr>
              <a:buSzPts val="2300"/>
              <a:buFont typeface="Raleway"/>
              <a:buChar char="●"/>
            </a:pPr>
            <a:r>
              <a:rPr lang="en" sz="2300" b="1">
                <a:solidFill>
                  <a:schemeClr val="accent2"/>
                </a:solidFill>
                <a:latin typeface="Raleway"/>
                <a:ea typeface="Raleway"/>
                <a:cs typeface="Raleway"/>
                <a:sym typeface="Raleway"/>
              </a:rPr>
              <a:t>Economic Implications</a:t>
            </a:r>
            <a:endParaRPr sz="2300" b="1">
              <a:solidFill>
                <a:schemeClr val="accent2"/>
              </a:solidFill>
              <a:latin typeface="Raleway"/>
              <a:ea typeface="Raleway"/>
              <a:cs typeface="Raleway"/>
              <a:sym typeface="Raleway"/>
            </a:endParaRPr>
          </a:p>
          <a:p>
            <a:pPr marL="914400" lvl="1" indent="-349250" algn="l" rtl="0">
              <a:spcBef>
                <a:spcPts val="0"/>
              </a:spcBef>
              <a:spcAft>
                <a:spcPts val="0"/>
              </a:spcAft>
              <a:buClr>
                <a:schemeClr val="dk2"/>
              </a:buClr>
              <a:buSzPts val="1900"/>
              <a:buChar char="○"/>
            </a:pPr>
            <a:r>
              <a:rPr lang="en" sz="1900">
                <a:solidFill>
                  <a:schemeClr val="dk2"/>
                </a:solidFill>
              </a:rPr>
              <a:t>Tolerance of gender-based discrimination</a:t>
            </a:r>
            <a:endParaRPr sz="1900">
              <a:solidFill>
                <a:schemeClr val="dk2"/>
              </a:solidFill>
            </a:endParaRPr>
          </a:p>
          <a:p>
            <a:pPr marL="457200" lvl="0" indent="-374650" algn="l" rtl="0">
              <a:spcBef>
                <a:spcPts val="0"/>
              </a:spcBef>
              <a:spcAft>
                <a:spcPts val="0"/>
              </a:spcAft>
              <a:buClr>
                <a:schemeClr val="accent2"/>
              </a:buClr>
              <a:buSzPts val="2300"/>
              <a:buFont typeface="Raleway"/>
              <a:buChar char="●"/>
            </a:pPr>
            <a:r>
              <a:rPr lang="en" sz="2300" b="1">
                <a:solidFill>
                  <a:schemeClr val="accent2"/>
                </a:solidFill>
                <a:latin typeface="Raleway"/>
                <a:ea typeface="Raleway"/>
                <a:cs typeface="Raleway"/>
                <a:sym typeface="Raleway"/>
              </a:rPr>
              <a:t>Impacts</a:t>
            </a:r>
            <a:endParaRPr sz="2300" b="1">
              <a:solidFill>
                <a:schemeClr val="accent2"/>
              </a:solidFill>
              <a:latin typeface="Raleway"/>
              <a:ea typeface="Raleway"/>
              <a:cs typeface="Raleway"/>
              <a:sym typeface="Raleway"/>
            </a:endParaRPr>
          </a:p>
          <a:p>
            <a:pPr marL="914400" lvl="1" indent="-349250" algn="l" rtl="0">
              <a:spcBef>
                <a:spcPts val="0"/>
              </a:spcBef>
              <a:spcAft>
                <a:spcPts val="0"/>
              </a:spcAft>
              <a:buClr>
                <a:schemeClr val="dk2"/>
              </a:buClr>
              <a:buSzPts val="1900"/>
              <a:buChar char="○"/>
            </a:pPr>
            <a:r>
              <a:rPr lang="en" sz="1900">
                <a:solidFill>
                  <a:schemeClr val="dk2"/>
                </a:solidFill>
              </a:rPr>
              <a:t>Less Labor Opportunities</a:t>
            </a:r>
            <a:endParaRPr sz="1900">
              <a:solidFill>
                <a:schemeClr val="dk2"/>
              </a:solidFill>
            </a:endParaRPr>
          </a:p>
          <a:p>
            <a:pPr marL="914400" lvl="1" indent="-349250" algn="l" rtl="0">
              <a:spcBef>
                <a:spcPts val="0"/>
              </a:spcBef>
              <a:spcAft>
                <a:spcPts val="0"/>
              </a:spcAft>
              <a:buClr>
                <a:schemeClr val="dk2"/>
              </a:buClr>
              <a:buSzPts val="1900"/>
              <a:buChar char="○"/>
            </a:pPr>
            <a:r>
              <a:rPr lang="en" sz="1900">
                <a:solidFill>
                  <a:schemeClr val="dk2"/>
                </a:solidFill>
              </a:rPr>
              <a:t>Lower Incomes </a:t>
            </a:r>
            <a:endParaRPr sz="1900">
              <a:solidFill>
                <a:schemeClr val="dk2"/>
              </a:solidFill>
            </a:endParaRPr>
          </a:p>
          <a:p>
            <a:pPr marL="457200" lvl="0" indent="-374650" algn="l" rtl="0">
              <a:spcBef>
                <a:spcPts val="0"/>
              </a:spcBef>
              <a:spcAft>
                <a:spcPts val="0"/>
              </a:spcAft>
              <a:buClr>
                <a:schemeClr val="accent2"/>
              </a:buClr>
              <a:buSzPts val="2300"/>
              <a:buFont typeface="Raleway"/>
              <a:buChar char="●"/>
            </a:pPr>
            <a:r>
              <a:rPr lang="en" sz="2300" b="1">
                <a:solidFill>
                  <a:schemeClr val="accent2"/>
                </a:solidFill>
                <a:latin typeface="Raleway"/>
                <a:ea typeface="Raleway"/>
                <a:cs typeface="Raleway"/>
                <a:sym typeface="Raleway"/>
              </a:rPr>
              <a:t>Long term Effects</a:t>
            </a:r>
            <a:endParaRPr sz="2300" b="1">
              <a:solidFill>
                <a:schemeClr val="accent2"/>
              </a:solidFill>
              <a:latin typeface="Raleway"/>
              <a:ea typeface="Raleway"/>
              <a:cs typeface="Raleway"/>
              <a:sym typeface="Raleway"/>
            </a:endParaRPr>
          </a:p>
          <a:p>
            <a:pPr marL="914400" lvl="1" indent="-349250" algn="l" rtl="0">
              <a:spcBef>
                <a:spcPts val="0"/>
              </a:spcBef>
              <a:spcAft>
                <a:spcPts val="0"/>
              </a:spcAft>
              <a:buClr>
                <a:schemeClr val="dk2"/>
              </a:buClr>
              <a:buSzPts val="1900"/>
              <a:buChar char="○"/>
            </a:pPr>
            <a:r>
              <a:rPr lang="en" sz="1900">
                <a:solidFill>
                  <a:schemeClr val="dk2"/>
                </a:solidFill>
              </a:rPr>
              <a:t>Increased Familial Well-Being </a:t>
            </a:r>
            <a:endParaRPr sz="1900">
              <a:solidFill>
                <a:schemeClr val="dk2"/>
              </a:solidFill>
            </a:endParaRPr>
          </a:p>
          <a:p>
            <a:pPr marL="914400" lvl="1" indent="-349250" algn="l" rtl="0">
              <a:spcBef>
                <a:spcPts val="0"/>
              </a:spcBef>
              <a:spcAft>
                <a:spcPts val="0"/>
              </a:spcAft>
              <a:buClr>
                <a:schemeClr val="dk2"/>
              </a:buClr>
              <a:buSzPts val="1900"/>
              <a:buChar char="○"/>
            </a:pPr>
            <a:r>
              <a:rPr lang="en" sz="1900">
                <a:solidFill>
                  <a:schemeClr val="dk2"/>
                </a:solidFill>
              </a:rPr>
              <a:t>Better Futures for the Children</a:t>
            </a:r>
            <a:endParaRPr sz="1900">
              <a:solidFill>
                <a:schemeClr val="dk2"/>
              </a:solidFill>
            </a:endParaRPr>
          </a:p>
        </p:txBody>
      </p:sp>
      <p:sp>
        <p:nvSpPr>
          <p:cNvPr id="136" name="Google Shape;136;p24"/>
          <p:cNvSpPr txBox="1">
            <a:spLocks noGrp="1"/>
          </p:cNvSpPr>
          <p:nvPr>
            <p:ph type="body" idx="1"/>
          </p:nvPr>
        </p:nvSpPr>
        <p:spPr>
          <a:xfrm>
            <a:off x="4815750" y="3557375"/>
            <a:ext cx="3876600" cy="1168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t" anchorCtr="0">
            <a:normAutofit/>
          </a:bodyPr>
          <a:lstStyle/>
          <a:p>
            <a:pPr marL="457200" lvl="0" indent="-342900" algn="l" rtl="0">
              <a:spcBef>
                <a:spcPts val="0"/>
              </a:spcBef>
              <a:spcAft>
                <a:spcPts val="0"/>
              </a:spcAft>
              <a:buClr>
                <a:schemeClr val="dk2"/>
              </a:buClr>
              <a:buSzPts val="1800"/>
              <a:buChar char="●"/>
            </a:pPr>
            <a:r>
              <a:rPr lang="en">
                <a:solidFill>
                  <a:schemeClr val="dk2"/>
                </a:solidFill>
              </a:rPr>
              <a:t>Lack of paternity leave options</a:t>
            </a:r>
            <a:endParaRPr>
              <a:solidFill>
                <a:schemeClr val="dk2"/>
              </a:solidFill>
            </a:endParaRPr>
          </a:p>
          <a:p>
            <a:pPr marL="457200" lvl="0" indent="-342900" algn="l" rtl="0">
              <a:spcBef>
                <a:spcPts val="0"/>
              </a:spcBef>
              <a:spcAft>
                <a:spcPts val="0"/>
              </a:spcAft>
              <a:buClr>
                <a:schemeClr val="dk2"/>
              </a:buClr>
              <a:buSzPts val="1800"/>
              <a:buChar char="●"/>
            </a:pPr>
            <a:r>
              <a:rPr lang="en">
                <a:solidFill>
                  <a:schemeClr val="dk2"/>
                </a:solidFill>
              </a:rPr>
              <a:t>Unequitable labor outcomes</a:t>
            </a:r>
            <a:endParaRPr>
              <a:solidFill>
                <a:schemeClr val="dk2"/>
              </a:solidFill>
            </a:endParaRPr>
          </a:p>
          <a:p>
            <a:pPr marL="457200" lvl="0" indent="-342900" algn="l" rtl="0">
              <a:spcBef>
                <a:spcPts val="0"/>
              </a:spcBef>
              <a:spcAft>
                <a:spcPts val="0"/>
              </a:spcAft>
              <a:buClr>
                <a:schemeClr val="dk2"/>
              </a:buClr>
              <a:buSzPts val="1800"/>
              <a:buChar char="●"/>
            </a:pPr>
            <a:r>
              <a:rPr lang="en">
                <a:solidFill>
                  <a:schemeClr val="dk2"/>
                </a:solidFill>
              </a:rPr>
              <a:t>Lack of research</a:t>
            </a:r>
            <a:endParaRPr>
              <a:solidFill>
                <a:schemeClr val="dk2"/>
              </a:solidFill>
            </a:endParaRPr>
          </a:p>
        </p:txBody>
      </p:sp>
      <p:sp>
        <p:nvSpPr>
          <p:cNvPr id="137" name="Google Shape;137;p24"/>
          <p:cNvSpPr txBox="1">
            <a:spLocks noGrp="1"/>
          </p:cNvSpPr>
          <p:nvPr>
            <p:ph type="body" idx="1"/>
          </p:nvPr>
        </p:nvSpPr>
        <p:spPr>
          <a:xfrm>
            <a:off x="4815750" y="1730975"/>
            <a:ext cx="3966000" cy="10032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normAutofit fontScale="92500" lnSpcReduction="10000"/>
          </a:bodyPr>
          <a:lstStyle/>
          <a:p>
            <a:pPr marL="457200" lvl="0" indent="-334327" algn="l" rtl="0">
              <a:spcBef>
                <a:spcPts val="0"/>
              </a:spcBef>
              <a:spcAft>
                <a:spcPts val="0"/>
              </a:spcAft>
              <a:buClr>
                <a:schemeClr val="dk2"/>
              </a:buClr>
              <a:buSzPct val="100000"/>
              <a:buChar char="●"/>
            </a:pPr>
            <a:r>
              <a:rPr lang="en">
                <a:solidFill>
                  <a:schemeClr val="dk2"/>
                </a:solidFill>
              </a:rPr>
              <a:t>Healthier Babies and Better Futures</a:t>
            </a:r>
            <a:endParaRPr>
              <a:solidFill>
                <a:schemeClr val="dk2"/>
              </a:solidFill>
            </a:endParaRPr>
          </a:p>
          <a:p>
            <a:pPr marL="457200" lvl="0" indent="-334327" algn="l" rtl="0">
              <a:spcBef>
                <a:spcPts val="0"/>
              </a:spcBef>
              <a:spcAft>
                <a:spcPts val="0"/>
              </a:spcAft>
              <a:buClr>
                <a:schemeClr val="dk2"/>
              </a:buClr>
              <a:buSzPct val="100000"/>
              <a:buChar char="●"/>
            </a:pPr>
            <a:r>
              <a:rPr lang="en">
                <a:solidFill>
                  <a:schemeClr val="dk2"/>
                </a:solidFill>
              </a:rPr>
              <a:t>Personal/Economic Well Being</a:t>
            </a:r>
            <a:endParaRPr>
              <a:solidFill>
                <a:schemeClr val="dk2"/>
              </a:solidFill>
            </a:endParaRPr>
          </a:p>
          <a:p>
            <a:pPr marL="457200" lvl="0" indent="-334327" algn="l" rtl="0">
              <a:spcBef>
                <a:spcPts val="0"/>
              </a:spcBef>
              <a:spcAft>
                <a:spcPts val="0"/>
              </a:spcAft>
              <a:buClr>
                <a:schemeClr val="dk2"/>
              </a:buClr>
              <a:buSzPct val="100000"/>
              <a:buChar char="●"/>
            </a:pPr>
            <a:r>
              <a:rPr lang="en">
                <a:solidFill>
                  <a:schemeClr val="dk2"/>
                </a:solidFill>
              </a:rPr>
              <a:t>Paternity Leave Benefits Mothers</a:t>
            </a:r>
            <a:endParaRPr>
              <a:solidFill>
                <a:schemeClr val="dk2"/>
              </a:solidFill>
            </a:endParaRPr>
          </a:p>
        </p:txBody>
      </p:sp>
      <p:sp>
        <p:nvSpPr>
          <p:cNvPr id="138" name="Google Shape;138;p24"/>
          <p:cNvSpPr txBox="1">
            <a:spLocks noGrp="1"/>
          </p:cNvSpPr>
          <p:nvPr>
            <p:ph type="body" idx="1"/>
          </p:nvPr>
        </p:nvSpPr>
        <p:spPr>
          <a:xfrm>
            <a:off x="4815750" y="1229074"/>
            <a:ext cx="3876600" cy="501900"/>
          </a:xfrm>
          <a:prstGeom prst="rect">
            <a:avLst/>
          </a:prstGeom>
          <a:noFill/>
          <a:ln>
            <a:noFill/>
          </a:ln>
        </p:spPr>
        <p:txBody>
          <a:bodyPr spcFirstLastPara="1" wrap="square" lIns="91425" tIns="91425" rIns="91425" bIns="91425" anchor="t" anchorCtr="0">
            <a:normAutofit fontScale="85000" lnSpcReduction="20000"/>
          </a:bodyPr>
          <a:lstStyle/>
          <a:p>
            <a:pPr marL="0" lvl="0" indent="0" algn="ctr" rtl="0">
              <a:lnSpc>
                <a:spcPct val="100000"/>
              </a:lnSpc>
              <a:spcBef>
                <a:spcPts val="0"/>
              </a:spcBef>
              <a:spcAft>
                <a:spcPts val="0"/>
              </a:spcAft>
              <a:buClr>
                <a:schemeClr val="dk2"/>
              </a:buClr>
              <a:buSzPct val="36666"/>
              <a:buFont typeface="Arial"/>
              <a:buNone/>
            </a:pPr>
            <a:r>
              <a:rPr lang="en" sz="3000" b="1">
                <a:solidFill>
                  <a:schemeClr val="dk2"/>
                </a:solidFill>
                <a:latin typeface="Raleway"/>
                <a:ea typeface="Raleway"/>
                <a:cs typeface="Raleway"/>
                <a:sym typeface="Raleway"/>
              </a:rPr>
              <a:t>Benefits of the Policy</a:t>
            </a:r>
            <a:endParaRPr>
              <a:solidFill>
                <a:schemeClr val="dk2"/>
              </a:solidFill>
            </a:endParaRPr>
          </a:p>
        </p:txBody>
      </p:sp>
      <p:sp>
        <p:nvSpPr>
          <p:cNvPr id="139" name="Google Shape;139;p24"/>
          <p:cNvSpPr txBox="1">
            <a:spLocks noGrp="1"/>
          </p:cNvSpPr>
          <p:nvPr>
            <p:ph type="body" idx="1"/>
          </p:nvPr>
        </p:nvSpPr>
        <p:spPr>
          <a:xfrm>
            <a:off x="4815750" y="3055474"/>
            <a:ext cx="3876600" cy="501900"/>
          </a:xfrm>
          <a:prstGeom prst="rect">
            <a:avLst/>
          </a:prstGeom>
          <a:noFill/>
          <a:ln>
            <a:noFill/>
          </a:ln>
        </p:spPr>
        <p:txBody>
          <a:bodyPr spcFirstLastPara="1" wrap="square" lIns="91425" tIns="91425" rIns="91425" bIns="91425" anchor="t" anchorCtr="0">
            <a:normAutofit fontScale="85000" lnSpcReduction="20000"/>
          </a:bodyPr>
          <a:lstStyle/>
          <a:p>
            <a:pPr marL="0" lvl="0" indent="0" algn="ctr" rtl="0">
              <a:lnSpc>
                <a:spcPct val="100000"/>
              </a:lnSpc>
              <a:spcBef>
                <a:spcPts val="0"/>
              </a:spcBef>
              <a:spcAft>
                <a:spcPts val="0"/>
              </a:spcAft>
              <a:buNone/>
            </a:pPr>
            <a:r>
              <a:rPr lang="en" sz="3000" b="1">
                <a:solidFill>
                  <a:schemeClr val="dk2"/>
                </a:solidFill>
                <a:latin typeface="Raleway"/>
                <a:ea typeface="Raleway"/>
                <a:cs typeface="Raleway"/>
                <a:sym typeface="Raleway"/>
              </a:rPr>
              <a:t>Costs of the Policy</a:t>
            </a:r>
            <a:endParaRPr>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ctrTitle"/>
          </p:nvPr>
        </p:nvSpPr>
        <p:spPr>
          <a:xfrm>
            <a:off x="2439300" y="944575"/>
            <a:ext cx="4265400" cy="1584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500"/>
              <a:t>Thank you for listening!</a:t>
            </a:r>
            <a:endParaRPr sz="4500"/>
          </a:p>
        </p:txBody>
      </p:sp>
      <p:sp>
        <p:nvSpPr>
          <p:cNvPr id="145" name="Google Shape;145;p25"/>
          <p:cNvSpPr txBox="1">
            <a:spLocks noGrp="1"/>
          </p:cNvSpPr>
          <p:nvPr>
            <p:ph type="subTitle" idx="1"/>
          </p:nvPr>
        </p:nvSpPr>
        <p:spPr>
          <a:xfrm>
            <a:off x="2793450" y="3036675"/>
            <a:ext cx="3557100" cy="10872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935"/>
              <a:buNone/>
            </a:pPr>
            <a:r>
              <a:rPr lang="en" sz="2240">
                <a:solidFill>
                  <a:srgbClr val="FFFFFF"/>
                </a:solidFill>
              </a:rPr>
              <a:t>Please feel free to ask any questions.</a:t>
            </a:r>
            <a:endParaRPr sz="224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51" name="Google Shape;151;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20000"/>
          </a:bodyPr>
          <a:lstStyle/>
          <a:p>
            <a:pPr marL="0" lvl="0" indent="0" algn="l" rtl="0">
              <a:lnSpc>
                <a:spcPct val="150000"/>
              </a:lnSpc>
              <a:spcBef>
                <a:spcPts val="0"/>
              </a:spcBef>
              <a:spcAft>
                <a:spcPts val="0"/>
              </a:spcAft>
              <a:buClr>
                <a:schemeClr val="dk2"/>
              </a:buClr>
              <a:buSzPct val="91666"/>
              <a:buFont typeface="Arial"/>
              <a:buNone/>
            </a:pPr>
            <a:r>
              <a:rPr lang="en" sz="1200" i="1">
                <a:solidFill>
                  <a:schemeClr val="dk2"/>
                </a:solidFill>
                <a:latin typeface="Arial"/>
                <a:ea typeface="Arial"/>
                <a:cs typeface="Arial"/>
                <a:sym typeface="Arial"/>
              </a:rPr>
              <a:t>Am I eligible?</a:t>
            </a:r>
            <a:r>
              <a:rPr lang="en" sz="1200">
                <a:solidFill>
                  <a:schemeClr val="dk2"/>
                </a:solidFill>
                <a:latin typeface="Arial"/>
                <a:ea typeface="Arial"/>
                <a:cs typeface="Arial"/>
                <a:sym typeface="Arial"/>
              </a:rPr>
              <a:t> (n.d.). Retrieved April 29, 2021, from </a:t>
            </a: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https://edd.ca.gov/pdf_pub_ctr/de8714cf.pd</a:t>
            </a:r>
            <a:r>
              <a:rPr lang="en" sz="1200">
                <a:solidFill>
                  <a:schemeClr val="dk2"/>
                </a:solidFill>
                <a:latin typeface="Arial"/>
                <a:ea typeface="Arial"/>
                <a:cs typeface="Arial"/>
                <a:sym typeface="Arial"/>
              </a:rPr>
              <a:t>f</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2"/>
              </a:buClr>
              <a:buSzPct val="91666"/>
              <a:buFont typeface="Arial"/>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Bana, S., Bedard, K., &amp; Rossin-Slater, M. (2018). Trends and Disparities in Leave Use under California’s Paid Family Leave Program:</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a:solidFill>
                  <a:schemeClr val="dk2"/>
                </a:solidFill>
                <a:latin typeface="Arial"/>
                <a:ea typeface="Arial"/>
                <a:cs typeface="Arial"/>
                <a:sym typeface="Arial"/>
              </a:rPr>
              <a:t>New Evidence from Administrative Data. </a:t>
            </a:r>
            <a:r>
              <a:rPr lang="en" sz="1200" i="1">
                <a:solidFill>
                  <a:schemeClr val="dk2"/>
                </a:solidFill>
                <a:latin typeface="Arial"/>
                <a:ea typeface="Arial"/>
                <a:cs typeface="Arial"/>
                <a:sym typeface="Arial"/>
              </a:rPr>
              <a:t>AEA Papers and Proceedings</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108</a:t>
            </a:r>
            <a:r>
              <a:rPr lang="en" sz="1200">
                <a:solidFill>
                  <a:schemeClr val="dk2"/>
                </a:solidFill>
                <a:latin typeface="Arial"/>
                <a:ea typeface="Arial"/>
                <a:cs typeface="Arial"/>
                <a:sym typeface="Arial"/>
              </a:rPr>
              <a:t>, 388–391.</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Clr>
                <a:schemeClr val="dk2"/>
              </a:buClr>
              <a:buSzPct val="91666"/>
              <a:buFont typeface="Arial"/>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https://doi.org/10.1257/pandp.20181113</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2"/>
              </a:buClr>
              <a:buSzPct val="91666"/>
              <a:buFont typeface="Arial"/>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‌Barron, D. (2017, November 29). </a:t>
            </a:r>
            <a:r>
              <a:rPr lang="en" sz="1200" i="1">
                <a:solidFill>
                  <a:schemeClr val="dk2"/>
                </a:solidFill>
                <a:latin typeface="Arial"/>
                <a:ea typeface="Arial"/>
                <a:cs typeface="Arial"/>
                <a:sym typeface="Arial"/>
              </a:rPr>
              <a:t>The Economics of Paid Parental Leave</a:t>
            </a:r>
            <a:r>
              <a:rPr lang="en" sz="1200">
                <a:solidFill>
                  <a:schemeClr val="dk2"/>
                </a:solidFill>
                <a:latin typeface="Arial"/>
                <a:ea typeface="Arial"/>
                <a:cs typeface="Arial"/>
                <a:sym typeface="Arial"/>
              </a:rPr>
              <a:t>. Scientific American Blog Network.</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Clr>
                <a:schemeClr val="dk2"/>
              </a:buClr>
              <a:buSzPct val="91666"/>
              <a:buFont typeface="Arial"/>
              <a:buNone/>
            </a:pP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https://blogs.scientificamerican.com/observations/the-economics-of-paid-parental-leave/</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2"/>
              </a:buClr>
              <a:buSzPct val="91666"/>
              <a:buFont typeface="Arial"/>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‌Berger, L. M., &amp; Waldfogel, J. (2004). Maternity leave and the employment of new mothers in the United States. </a:t>
            </a:r>
            <a:r>
              <a:rPr lang="en" sz="1200" i="1">
                <a:solidFill>
                  <a:schemeClr val="dk2"/>
                </a:solidFill>
                <a:latin typeface="Arial"/>
                <a:ea typeface="Arial"/>
                <a:cs typeface="Arial"/>
                <a:sym typeface="Arial"/>
              </a:rPr>
              <a:t>Journal of Population</a:t>
            </a:r>
            <a:endParaRPr sz="1200" i="1">
              <a:solidFill>
                <a:schemeClr val="dk2"/>
              </a:solidFill>
              <a:latin typeface="Arial"/>
              <a:ea typeface="Arial"/>
              <a:cs typeface="Arial"/>
              <a:sym typeface="Arial"/>
            </a:endParaRPr>
          </a:p>
          <a:p>
            <a:pPr marL="0" lvl="0" indent="457200" algn="l" rtl="0">
              <a:lnSpc>
                <a:spcPct val="150000"/>
              </a:lnSpc>
              <a:spcBef>
                <a:spcPts val="0"/>
              </a:spcBef>
              <a:spcAft>
                <a:spcPts val="0"/>
              </a:spcAft>
              <a:buClr>
                <a:schemeClr val="dk2"/>
              </a:buClr>
              <a:buSzPct val="91666"/>
              <a:buFont typeface="Arial"/>
              <a:buNone/>
            </a:pPr>
            <a:r>
              <a:rPr lang="en" sz="1200" i="1">
                <a:solidFill>
                  <a:schemeClr val="dk2"/>
                </a:solidFill>
                <a:latin typeface="Arial"/>
                <a:ea typeface="Arial"/>
                <a:cs typeface="Arial"/>
                <a:sym typeface="Arial"/>
              </a:rPr>
              <a:t>Economics</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17</a:t>
            </a:r>
            <a:r>
              <a:rPr lang="en" sz="1200">
                <a:solidFill>
                  <a:schemeClr val="dk2"/>
                </a:solidFill>
                <a:latin typeface="Arial"/>
                <a:ea typeface="Arial"/>
                <a:cs typeface="Arial"/>
                <a:sym typeface="Arial"/>
              </a:rPr>
              <a:t>(2), 331–349. </a:t>
            </a:r>
            <a:r>
              <a:rPr lang="en" sz="1200" u="sng">
                <a:solidFill>
                  <a:srgbClr val="1155CC"/>
                </a:solid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https://doi.org/10.1007/s00148-003-0159-9</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2"/>
              </a:buClr>
              <a:buSzPct val="91666"/>
              <a:buFont typeface="Arial"/>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Beuchert, L. V., Humlum, M. K., &amp; Vejlin, R. (2016). The length of maternity leave and family health. </a:t>
            </a:r>
            <a:r>
              <a:rPr lang="en" sz="1200" i="1">
                <a:solidFill>
                  <a:schemeClr val="dk2"/>
                </a:solidFill>
                <a:latin typeface="Arial"/>
                <a:ea typeface="Arial"/>
                <a:cs typeface="Arial"/>
                <a:sym typeface="Arial"/>
              </a:rPr>
              <a:t>Labour Economics</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43</a:t>
            </a:r>
            <a:r>
              <a:rPr lang="en" sz="1200">
                <a:solidFill>
                  <a:schemeClr val="dk2"/>
                </a:solidFill>
                <a:latin typeface="Arial"/>
                <a:ea typeface="Arial"/>
                <a:cs typeface="Arial"/>
                <a:sym typeface="Arial"/>
              </a:rPr>
              <a:t>, 55–71.</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https://doi.org/10.1016/j.labeco.2016.06.007</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57" name="Google Shape;157;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DOL POLICY BRIEF Paternity Leave UNITED STATES DEPARTMENT OF LABOR</a:t>
            </a:r>
            <a:r>
              <a:rPr lang="en" sz="1200">
                <a:solidFill>
                  <a:schemeClr val="dk2"/>
                </a:solidFill>
                <a:latin typeface="Arial"/>
                <a:ea typeface="Arial"/>
                <a:cs typeface="Arial"/>
                <a:sym typeface="Arial"/>
              </a:rPr>
              <a:t>. (n.d.).</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https://www.dol.gov/sites/dolgov/files/OASP/legacy/files/PaternityBrief.pdf</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Dustmann, C., &amp; Schönberg, U. (2012). Expansions in Maternity Leave Coverage and Children’s Long-Term Outcomes.</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i="1">
                <a:solidFill>
                  <a:schemeClr val="dk2"/>
                </a:solidFill>
                <a:latin typeface="Arial"/>
                <a:ea typeface="Arial"/>
                <a:cs typeface="Arial"/>
                <a:sym typeface="Arial"/>
              </a:rPr>
              <a:t>American Economic Journal: Applied Economics</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4</a:t>
            </a:r>
            <a:r>
              <a:rPr lang="en" sz="1200">
                <a:solidFill>
                  <a:schemeClr val="dk2"/>
                </a:solidFill>
                <a:latin typeface="Arial"/>
                <a:ea typeface="Arial"/>
                <a:cs typeface="Arial"/>
                <a:sym typeface="Arial"/>
              </a:rPr>
              <a:t>(3), 190–224. </a:t>
            </a: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https://doi.org/10.1257/app.4.3.190</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Equal opportunities?</a:t>
            </a:r>
            <a:r>
              <a:rPr lang="en" sz="1200">
                <a:solidFill>
                  <a:schemeClr val="dk2"/>
                </a:solidFill>
                <a:latin typeface="Arial"/>
                <a:ea typeface="Arial"/>
                <a:cs typeface="Arial"/>
                <a:sym typeface="Arial"/>
              </a:rPr>
              <a:t> (2018). Aeaweb.org.</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https://www.aeaweb.org/research/gender-neutral-clock-stopping-tenure-policies-professors</a:t>
            </a:r>
            <a:endParaRPr sz="1200" i="1">
              <a:solidFill>
                <a:schemeClr val="dk2"/>
              </a:solidFill>
              <a:latin typeface="Arial"/>
              <a:ea typeface="Arial"/>
              <a:cs typeface="Arial"/>
              <a:sym typeface="Arial"/>
            </a:endParaRPr>
          </a:p>
          <a:p>
            <a:pPr marL="0" lvl="0" indent="457200" algn="l" rtl="0">
              <a:lnSpc>
                <a:spcPct val="150000"/>
              </a:lnSpc>
              <a:spcBef>
                <a:spcPts val="0"/>
              </a:spcBef>
              <a:spcAft>
                <a:spcPts val="0"/>
              </a:spcAft>
              <a:buNone/>
            </a:pPr>
            <a:endParaRPr sz="1200" i="1">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First Paid Maternity Leave.pdf: Public Finance(12805)</a:t>
            </a:r>
            <a:r>
              <a:rPr lang="en" sz="1200">
                <a:solidFill>
                  <a:schemeClr val="dk2"/>
                </a:solidFill>
                <a:latin typeface="Arial"/>
                <a:ea typeface="Arial"/>
                <a:cs typeface="Arial"/>
                <a:sym typeface="Arial"/>
              </a:rPr>
              <a:t>. (2021). Instructure.com.</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https://k-state.instructure.com/courses/103670/files/16629427?module_item_id=2754400</a:t>
            </a:r>
            <a:endParaRPr sz="1200" i="1">
              <a:solidFill>
                <a:schemeClr val="dk2"/>
              </a:solidFill>
              <a:latin typeface="Arial"/>
              <a:ea typeface="Arial"/>
              <a:cs typeface="Arial"/>
              <a:sym typeface="Arial"/>
            </a:endParaRPr>
          </a:p>
          <a:p>
            <a:pPr marL="0" lvl="0" indent="457200" algn="l" rtl="0">
              <a:lnSpc>
                <a:spcPct val="150000"/>
              </a:lnSpc>
              <a:spcBef>
                <a:spcPts val="0"/>
              </a:spcBef>
              <a:spcAft>
                <a:spcPts val="0"/>
              </a:spcAft>
              <a:buNone/>
            </a:pPr>
            <a:endParaRPr sz="1200" i="1">
              <a:solidFill>
                <a:schemeClr val="dk2"/>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63" name="Google Shape;163;p28"/>
          <p:cNvSpPr txBox="1">
            <a:spLocks noGrp="1"/>
          </p:cNvSpPr>
          <p:nvPr>
            <p:ph type="body" idx="1"/>
          </p:nvPr>
        </p:nvSpPr>
        <p:spPr>
          <a:xfrm>
            <a:off x="311700" y="1195350"/>
            <a:ext cx="8520600" cy="34164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Gendered laws</a:t>
            </a:r>
            <a:r>
              <a:rPr lang="en" sz="1200">
                <a:solidFill>
                  <a:schemeClr val="dk2"/>
                </a:solidFill>
                <a:latin typeface="Arial"/>
                <a:ea typeface="Arial"/>
                <a:cs typeface="Arial"/>
                <a:sym typeface="Arial"/>
              </a:rPr>
              <a:t>. (2020). Aeaweb.org. </a:t>
            </a: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https://www.aeaweb.org/research/penny-goldberg-gendered-laws-women-workforce</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How Does Job‐Protected Maternity Leave Affect Mothers’ Employment? | Journal of Labor Economics: Vol 26, No 4</a:t>
            </a:r>
            <a:r>
              <a:rPr lang="en" sz="1200">
                <a:solidFill>
                  <a:schemeClr val="dk2"/>
                </a:solidFill>
                <a:latin typeface="Arial"/>
                <a:ea typeface="Arial"/>
                <a:cs typeface="Arial"/>
                <a:sym typeface="Arial"/>
              </a:rPr>
              <a:t>.</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a:solidFill>
                  <a:schemeClr val="dk2"/>
                </a:solidFill>
                <a:latin typeface="Arial"/>
                <a:ea typeface="Arial"/>
                <a:cs typeface="Arial"/>
                <a:sym typeface="Arial"/>
              </a:rPr>
              <a:t>(2021). Journal of Labor Economics. </a:t>
            </a: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https://www.journals.uchicago.edu/doi/full/10.1086/591955?</a:t>
            </a:r>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casa_token=o72OGpKICLQAAAAA%3AnU_nhKpKQRaPHs9MNqqJac6N5bChQ7ikBs8aoOsgwxzLAm2-</a:t>
            </a:r>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GiF38iYBfZaPgU2GlrEt8K12RTYM</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Hyde, J. S., Klein, M. H., Essex, M. J., &amp; Clark, R. (1995). Maternity Leave And Women’s Mental Health. </a:t>
            </a:r>
            <a:r>
              <a:rPr lang="en" sz="1200" i="1">
                <a:solidFill>
                  <a:schemeClr val="dk2"/>
                </a:solidFill>
                <a:latin typeface="Arial"/>
                <a:ea typeface="Arial"/>
                <a:cs typeface="Arial"/>
                <a:sym typeface="Arial"/>
              </a:rPr>
              <a:t>Psychology of</a:t>
            </a:r>
            <a:endParaRPr sz="1200" i="1">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i="1">
                <a:solidFill>
                  <a:schemeClr val="dk2"/>
                </a:solidFill>
                <a:latin typeface="Arial"/>
                <a:ea typeface="Arial"/>
                <a:cs typeface="Arial"/>
                <a:sym typeface="Arial"/>
              </a:rPr>
              <a:t>Women Quarterly</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19</a:t>
            </a:r>
            <a:r>
              <a:rPr lang="en" sz="1200">
                <a:solidFill>
                  <a:schemeClr val="dk2"/>
                </a:solidFill>
                <a:latin typeface="Arial"/>
                <a:ea typeface="Arial"/>
                <a:cs typeface="Arial"/>
                <a:sym typeface="Arial"/>
              </a:rPr>
              <a:t>(2), 257–285. </a:t>
            </a: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https://doi.org/10.1111/j.1471-6402.1995.tb00291.x</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The Incidence of Mandated Maternity Benefits on JSTOR</a:t>
            </a:r>
            <a:r>
              <a:rPr lang="en" sz="1200">
                <a:solidFill>
                  <a:schemeClr val="dk2"/>
                </a:solidFill>
                <a:latin typeface="Arial"/>
                <a:ea typeface="Arial"/>
                <a:cs typeface="Arial"/>
                <a:sym typeface="Arial"/>
              </a:rPr>
              <a:t>. (2021). Jstor.org.</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https://www.jstor.org/stable/2118071?origin=JSTOR-pdf&amp;seq=7#metadata_info_tab_contents</a:t>
            </a:r>
            <a:endParaRPr sz="1200" i="1">
              <a:solidFill>
                <a:schemeClr val="dk2"/>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69" name="Google Shape;169;p29"/>
          <p:cNvSpPr txBox="1">
            <a:spLocks noGrp="1"/>
          </p:cNvSpPr>
          <p:nvPr>
            <p:ph type="body" idx="1"/>
          </p:nvPr>
        </p:nvSpPr>
        <p:spPr>
          <a:xfrm>
            <a:off x="311700" y="1195350"/>
            <a:ext cx="8520600" cy="3416400"/>
          </a:xfrm>
          <a:prstGeom prst="rect">
            <a:avLst/>
          </a:prstGeom>
        </p:spPr>
        <p:txBody>
          <a:bodyPr spcFirstLastPara="1" wrap="square" lIns="91425" tIns="91425" rIns="91425" bIns="91425" anchor="t" anchorCtr="0">
            <a:normAutofit lnSpcReduction="20000"/>
          </a:bodyPr>
          <a:lstStyle/>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Maternity and paternity leave and career progression of black African women in dual-career couples | SA Journal of Human</a:t>
            </a:r>
            <a:endParaRPr sz="1200" i="1">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i="1">
                <a:solidFill>
                  <a:schemeClr val="dk2"/>
                </a:solidFill>
                <a:latin typeface="Arial"/>
                <a:ea typeface="Arial"/>
                <a:cs typeface="Arial"/>
                <a:sym typeface="Arial"/>
              </a:rPr>
              <a:t>Resource Management</a:t>
            </a:r>
            <a:r>
              <a:rPr lang="en" sz="1200">
                <a:solidFill>
                  <a:schemeClr val="dk2"/>
                </a:solidFill>
                <a:latin typeface="Arial"/>
                <a:ea typeface="Arial"/>
                <a:cs typeface="Arial"/>
                <a:sym typeface="Arial"/>
              </a:rPr>
              <a:t>. (2017). Journals.co.za. </a:t>
            </a: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https://journals.co.za/doi/abs/10.4102/sajhrm.v15i0.902</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May, A. (2017, March 23). </a:t>
            </a:r>
            <a:r>
              <a:rPr lang="en" sz="1200" i="1">
                <a:solidFill>
                  <a:schemeClr val="dk2"/>
                </a:solidFill>
                <a:latin typeface="Arial"/>
                <a:ea typeface="Arial"/>
                <a:cs typeface="Arial"/>
                <a:sym typeface="Arial"/>
              </a:rPr>
              <a:t>69% of Americans say dads need paid paternity leave, study shows</a:t>
            </a:r>
            <a:r>
              <a:rPr lang="en" sz="1200">
                <a:solidFill>
                  <a:schemeClr val="dk2"/>
                </a:solidFill>
                <a:latin typeface="Arial"/>
                <a:ea typeface="Arial"/>
                <a:cs typeface="Arial"/>
                <a:sym typeface="Arial"/>
              </a:rPr>
              <a:t>. USA TODAY; USA TODAY.</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https://www.usatoday.com/story/news/nation-now/2017/03/23/69-americans-say-dads-need-paid-paternity-leave-</a:t>
            </a:r>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study-shows/99492858/</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Ogrysko, N. (2020, August 13). </a:t>
            </a:r>
            <a:r>
              <a:rPr lang="en" sz="1200" i="1">
                <a:solidFill>
                  <a:schemeClr val="dk2"/>
                </a:solidFill>
                <a:latin typeface="Arial"/>
                <a:ea typeface="Arial"/>
                <a:cs typeface="Arial"/>
                <a:sym typeface="Arial"/>
              </a:rPr>
              <a:t>A few more things to know about the paid parental leave program</a:t>
            </a:r>
            <a:r>
              <a:rPr lang="en" sz="1200">
                <a:solidFill>
                  <a:schemeClr val="dk2"/>
                </a:solidFill>
                <a:latin typeface="Arial"/>
                <a:ea typeface="Arial"/>
                <a:cs typeface="Arial"/>
                <a:sym typeface="Arial"/>
              </a:rPr>
              <a:t>. Federal News Network;</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a:solidFill>
                  <a:schemeClr val="dk2"/>
                </a:solidFill>
                <a:latin typeface="Arial"/>
                <a:ea typeface="Arial"/>
                <a:cs typeface="Arial"/>
                <a:sym typeface="Arial"/>
              </a:rPr>
              <a:t>Federal News Network. </a:t>
            </a: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https://federalnewsnetwork.com/benefits/2020/08/a-few-more-things-to-know-about-the-</a:t>
            </a:r>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paid-parental-leave-program/</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a:t>
            </a:r>
            <a:r>
              <a:rPr lang="en" sz="1200" i="1">
                <a:solidFill>
                  <a:schemeClr val="dk2"/>
                </a:solidFill>
                <a:latin typeface="Arial"/>
                <a:ea typeface="Arial"/>
                <a:cs typeface="Arial"/>
                <a:sym typeface="Arial"/>
              </a:rPr>
              <a:t>Paid Family Leave in the States</a:t>
            </a:r>
            <a:r>
              <a:rPr lang="en" sz="1200">
                <a:solidFill>
                  <a:schemeClr val="dk2"/>
                </a:solidFill>
                <a:latin typeface="Arial"/>
                <a:ea typeface="Arial"/>
                <a:cs typeface="Arial"/>
                <a:sym typeface="Arial"/>
              </a:rPr>
              <a:t>. (2017). Ncsl.org.</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https://www.ncsl.org/research/labor-and-employment/paid-family-leave-in-the-states.aspx</a:t>
            </a:r>
            <a:endParaRPr sz="1200" i="1">
              <a:solidFill>
                <a:schemeClr val="dk2"/>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0"/>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75" name="Google Shape;175;p30"/>
          <p:cNvSpPr txBox="1">
            <a:spLocks noGrp="1"/>
          </p:cNvSpPr>
          <p:nvPr>
            <p:ph type="body" idx="1"/>
          </p:nvPr>
        </p:nvSpPr>
        <p:spPr>
          <a:xfrm>
            <a:off x="311700" y="1195350"/>
            <a:ext cx="8520600" cy="3416400"/>
          </a:xfrm>
          <a:prstGeom prst="rect">
            <a:avLst/>
          </a:prstGeom>
        </p:spPr>
        <p:txBody>
          <a:bodyPr spcFirstLastPara="1" wrap="square" lIns="91425" tIns="91425" rIns="91425" bIns="91425" anchor="t" anchorCtr="0">
            <a:normAutofit/>
          </a:bodyPr>
          <a:lstStyle/>
          <a:p>
            <a:pPr marL="381000" lvl="0" indent="-381000" algn="l" rtl="0">
              <a:lnSpc>
                <a:spcPct val="200000"/>
              </a:lnSpc>
              <a:spcBef>
                <a:spcPts val="0"/>
              </a:spcBef>
              <a:spcAft>
                <a:spcPts val="0"/>
              </a:spcAft>
              <a:buNone/>
            </a:pPr>
            <a:r>
              <a:rPr lang="en" sz="1200">
                <a:solidFill>
                  <a:schemeClr val="dk2"/>
                </a:solidFill>
                <a:latin typeface="Arial"/>
                <a:ea typeface="Arial"/>
                <a:cs typeface="Arial"/>
                <a:sym typeface="Arial"/>
              </a:rPr>
              <a:t>Rossin-Slater, M., Ruhm, C. J., &amp; Waldfogel, J. (2013). The effects of California’s paid family leave program on mothers’ leave-taking and subsequent labor market outcomes. </a:t>
            </a:r>
            <a:r>
              <a:rPr lang="en" sz="1200" i="1">
                <a:solidFill>
                  <a:schemeClr val="dk2"/>
                </a:solidFill>
                <a:latin typeface="Arial"/>
                <a:ea typeface="Arial"/>
                <a:cs typeface="Arial"/>
                <a:sym typeface="Arial"/>
              </a:rPr>
              <a:t>Journal of Policy Analysis and Management : [the Journal of the Association for Public Policy Analysis and Management]</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32</a:t>
            </a:r>
            <a:r>
              <a:rPr lang="en" sz="1200">
                <a:solidFill>
                  <a:schemeClr val="dk2"/>
                </a:solidFill>
                <a:latin typeface="Arial"/>
                <a:ea typeface="Arial"/>
                <a:cs typeface="Arial"/>
                <a:sym typeface="Arial"/>
              </a:rPr>
              <a:t>(2), 224–245. https://doi.org/10.1002/pam.21676</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The Economic Benefits of Paid Parental Leave (Published 2015). (2021). </a:t>
            </a:r>
            <a:r>
              <a:rPr lang="en" sz="1200" i="1">
                <a:solidFill>
                  <a:schemeClr val="dk2"/>
                </a:solidFill>
                <a:latin typeface="Arial"/>
                <a:ea typeface="Arial"/>
                <a:cs typeface="Arial"/>
                <a:sym typeface="Arial"/>
              </a:rPr>
              <a:t>The New York Times</a:t>
            </a:r>
            <a:r>
              <a:rPr lang="en" sz="1200">
                <a:solidFill>
                  <a:schemeClr val="dk2"/>
                </a:solidFill>
                <a:latin typeface="Arial"/>
                <a:ea typeface="Arial"/>
                <a:cs typeface="Arial"/>
                <a:sym typeface="Arial"/>
              </a:rPr>
              <a:t>.</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https://www.nytimes.com/2015/02/01/upshot/the-economic-benefits-of-paid-parental-leave.html</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Timpe, B. (2021). </a:t>
            </a:r>
            <a:r>
              <a:rPr lang="en" sz="1200" i="1">
                <a:solidFill>
                  <a:schemeClr val="dk2"/>
                </a:solidFill>
                <a:uFill>
                  <a:noFill/>
                </a:u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The labor market impacts of America's first paid maternity leave policy.</a:t>
            </a:r>
            <a:r>
              <a:rPr lang="en" sz="1200" i="1">
                <a:solidFill>
                  <a:schemeClr val="dk2"/>
                </a:solidFill>
                <a:latin typeface="Arial"/>
                <a:ea typeface="Arial"/>
                <a:cs typeface="Arial"/>
                <a:sym typeface="Arial"/>
              </a:rPr>
              <a:t>  </a:t>
            </a:r>
            <a:r>
              <a:rPr lang="en" sz="1200">
                <a:solidFill>
                  <a:schemeClr val="dk2"/>
                </a:solidFill>
                <a:latin typeface="Arial"/>
                <a:ea typeface="Arial"/>
                <a:cs typeface="Arial"/>
                <a:sym typeface="Arial"/>
              </a:rPr>
              <a:t>Retrieved April 29, 2021, from</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https://www.brendentimpe.com/home/research</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‌Vahratian, A., &amp; Johnson, T. R. B. (2009). Maternity Leave Benefits in the United States: Today’s Economic Climate</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a:solidFill>
                  <a:schemeClr val="dk2"/>
                </a:solidFill>
                <a:latin typeface="Arial"/>
                <a:ea typeface="Arial"/>
                <a:cs typeface="Arial"/>
                <a:sym typeface="Arial"/>
              </a:rPr>
              <a:t>Underlines Deficiencies. </a:t>
            </a:r>
            <a:r>
              <a:rPr lang="en" sz="1200" i="1">
                <a:solidFill>
                  <a:schemeClr val="dk2"/>
                </a:solidFill>
                <a:latin typeface="Arial"/>
                <a:ea typeface="Arial"/>
                <a:cs typeface="Arial"/>
                <a:sym typeface="Arial"/>
              </a:rPr>
              <a:t>Birth</a:t>
            </a:r>
            <a:r>
              <a:rPr lang="en" sz="1200">
                <a:solidFill>
                  <a:schemeClr val="dk2"/>
                </a:solidFill>
                <a:latin typeface="Arial"/>
                <a:ea typeface="Arial"/>
                <a:cs typeface="Arial"/>
                <a:sym typeface="Arial"/>
              </a:rPr>
              <a:t>, </a:t>
            </a:r>
            <a:r>
              <a:rPr lang="en" sz="1200" i="1">
                <a:solidFill>
                  <a:schemeClr val="dk2"/>
                </a:solidFill>
                <a:latin typeface="Arial"/>
                <a:ea typeface="Arial"/>
                <a:cs typeface="Arial"/>
                <a:sym typeface="Arial"/>
              </a:rPr>
              <a:t>36</a:t>
            </a:r>
            <a:r>
              <a:rPr lang="en" sz="1200">
                <a:solidFill>
                  <a:schemeClr val="dk2"/>
                </a:solidFill>
                <a:latin typeface="Arial"/>
                <a:ea typeface="Arial"/>
                <a:cs typeface="Arial"/>
                <a:sym typeface="Arial"/>
              </a:rPr>
              <a:t>(3), 177–179. </a:t>
            </a:r>
            <a:r>
              <a:rPr lang="en" sz="1200" u="sng">
                <a:solidFill>
                  <a:srgbClr val="1155CC"/>
                </a:solidFill>
                <a:latin typeface="Arial"/>
                <a:ea typeface="Arial"/>
                <a:cs typeface="Arial"/>
                <a:sym typeface="Arial"/>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https://doi.org/10.1111/j.1523-536x.2009.00330.x</a:t>
            </a:r>
            <a:endParaRPr sz="1200" i="1">
              <a:solidFill>
                <a:schemeClr val="dk2"/>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1"/>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Citations (APA 7th)</a:t>
            </a:r>
            <a:endParaRPr>
              <a:solidFill>
                <a:schemeClr val="lt1"/>
              </a:solidFill>
            </a:endParaRPr>
          </a:p>
        </p:txBody>
      </p:sp>
      <p:sp>
        <p:nvSpPr>
          <p:cNvPr id="181" name="Google Shape;181;p31"/>
          <p:cNvSpPr txBox="1">
            <a:spLocks noGrp="1"/>
          </p:cNvSpPr>
          <p:nvPr>
            <p:ph type="body" idx="1"/>
          </p:nvPr>
        </p:nvSpPr>
        <p:spPr>
          <a:xfrm>
            <a:off x="311700" y="1195350"/>
            <a:ext cx="8520600" cy="34164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n" sz="1200">
                <a:solidFill>
                  <a:schemeClr val="dk2"/>
                </a:solidFill>
                <a:latin typeface="Arial"/>
                <a:ea typeface="Arial"/>
                <a:cs typeface="Arial"/>
                <a:sym typeface="Arial"/>
              </a:rPr>
              <a:t>Waldfogel, J. (1998). Understanding the “Family Gap” in Pay for Women with Children. </a:t>
            </a:r>
            <a:r>
              <a:rPr lang="en" sz="1200" i="1">
                <a:solidFill>
                  <a:schemeClr val="dk2"/>
                </a:solidFill>
                <a:latin typeface="Arial"/>
                <a:ea typeface="Arial"/>
                <a:cs typeface="Arial"/>
                <a:sym typeface="Arial"/>
              </a:rPr>
              <a:t>Journal of Economic Perspectives</a:t>
            </a:r>
            <a:r>
              <a:rPr lang="en" sz="1200">
                <a:solidFill>
                  <a:schemeClr val="dk2"/>
                </a:solidFill>
                <a:latin typeface="Arial"/>
                <a:ea typeface="Arial"/>
                <a:cs typeface="Arial"/>
                <a:sym typeface="Arial"/>
              </a:rPr>
              <a:t>,</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i="1">
                <a:solidFill>
                  <a:schemeClr val="dk2"/>
                </a:solidFill>
                <a:latin typeface="Arial"/>
                <a:ea typeface="Arial"/>
                <a:cs typeface="Arial"/>
                <a:sym typeface="Arial"/>
              </a:rPr>
              <a:t>12</a:t>
            </a:r>
            <a:r>
              <a:rPr lang="en" sz="1200">
                <a:solidFill>
                  <a:schemeClr val="dk2"/>
                </a:solidFill>
                <a:latin typeface="Arial"/>
                <a:ea typeface="Arial"/>
                <a:cs typeface="Arial"/>
                <a:sym typeface="Arial"/>
              </a:rPr>
              <a:t>(1), 137–156. </a:t>
            </a:r>
            <a:r>
              <a:rPr lang="en" sz="1200" u="sng">
                <a:solidFill>
                  <a:srgbClr val="1155CC"/>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https://doi.org/10.1257/jep.12.1.137</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Which Countries Guarantee That New Dads Get Paid Paternity Leave?</a:t>
            </a:r>
            <a:r>
              <a:rPr lang="en" sz="1200">
                <a:solidFill>
                  <a:schemeClr val="dk2"/>
                </a:solidFill>
                <a:latin typeface="Arial"/>
                <a:ea typeface="Arial"/>
                <a:cs typeface="Arial"/>
                <a:sym typeface="Arial"/>
              </a:rPr>
              <a:t> (2018, June 14). NPR.org. </a:t>
            </a:r>
            <a:endParaRPr sz="1200">
              <a:solidFill>
                <a:schemeClr val="dk2"/>
              </a:solidFill>
              <a:latin typeface="Arial"/>
              <a:ea typeface="Arial"/>
              <a:cs typeface="Arial"/>
              <a:sym typeface="Arial"/>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https://www.npr.org/sections/goatsandsoda/2018/06/14/619604235/which-countries-guarantee-that-new-dads-get-</a:t>
            </a:r>
            <a:endParaRPr/>
          </a:p>
          <a:p>
            <a:pPr marL="0" lvl="0" indent="457200" algn="l" rtl="0">
              <a:lnSpc>
                <a:spcPct val="150000"/>
              </a:lnSpc>
              <a:spcBef>
                <a:spcPts val="0"/>
              </a:spcBef>
              <a:spcAft>
                <a:spcPts val="0"/>
              </a:spcAft>
              <a:buNone/>
            </a:pPr>
            <a:r>
              <a:rPr lang="en" sz="1200" u="sng">
                <a:solidFill>
                  <a:srgbClr val="1155CC"/>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paid-paternity-leave</a:t>
            </a: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endParaRPr sz="12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en" sz="1200" i="1">
                <a:solidFill>
                  <a:schemeClr val="dk2"/>
                </a:solidFill>
                <a:latin typeface="Arial"/>
                <a:ea typeface="Arial"/>
                <a:cs typeface="Arial"/>
                <a:sym typeface="Arial"/>
              </a:rPr>
              <a:t>Why do mothers earn less?</a:t>
            </a:r>
            <a:r>
              <a:rPr lang="en" sz="1200">
                <a:solidFill>
                  <a:schemeClr val="dk2"/>
                </a:solidFill>
                <a:latin typeface="Arial"/>
                <a:ea typeface="Arial"/>
                <a:cs typeface="Arial"/>
                <a:sym typeface="Arial"/>
              </a:rPr>
              <a:t> (2017). Aeaweb.org. </a:t>
            </a:r>
            <a:r>
              <a:rPr lang="en" sz="1200" u="sng">
                <a:solidFill>
                  <a:srgbClr val="1155CC"/>
                </a:solidFill>
                <a:latin typeface="Arial"/>
                <a:ea typeface="Arial"/>
                <a:cs typeface="Arial"/>
                <a:sym typeface="Aria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https://www.aeaweb.org/research/why-do-mothers-earn-less</a:t>
            </a:r>
            <a:endParaRPr sz="1200">
              <a:solidFill>
                <a:schemeClr val="dk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11700" y="445025"/>
            <a:ext cx="8520600" cy="623400"/>
          </a:xfrm>
          <a:prstGeom prst="rect">
            <a:avLst/>
          </a:prstGeom>
          <a:solidFill>
            <a:schemeClr val="accent2"/>
          </a:solidFill>
          <a:ln w="9525" cap="flat" cmpd="sng">
            <a:solidFill>
              <a:schemeClr val="lt1"/>
            </a:solidFill>
            <a:prstDash val="solid"/>
            <a:round/>
            <a:headEnd type="none" w="sm" len="sm"/>
            <a:tailEnd type="none" w="sm" len="sm"/>
          </a:ln>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Introduction </a:t>
            </a:r>
            <a:endParaRPr>
              <a:solidFill>
                <a:schemeClr val="lt1"/>
              </a:solidFill>
            </a:endParaRPr>
          </a:p>
        </p:txBody>
      </p:sp>
      <p:sp>
        <p:nvSpPr>
          <p:cNvPr id="65" name="Google Shape;65;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a:bodyPr>
          <a:lstStyle/>
          <a:p>
            <a:pPr marL="0" lvl="0" indent="0" algn="ctr" rtl="0">
              <a:spcBef>
                <a:spcPts val="0"/>
              </a:spcBef>
              <a:spcAft>
                <a:spcPts val="0"/>
              </a:spcAft>
              <a:buNone/>
            </a:pPr>
            <a:r>
              <a:rPr lang="en" sz="2413" b="1">
                <a:solidFill>
                  <a:schemeClr val="dk2"/>
                </a:solidFill>
              </a:rPr>
              <a:t>Today we are mainly focusing on the economic implications, impacts, and long term effects of parental leave, </a:t>
            </a:r>
            <a:r>
              <a:rPr lang="en" sz="2413" b="1" u="sng">
                <a:solidFill>
                  <a:schemeClr val="dk2"/>
                </a:solidFill>
              </a:rPr>
              <a:t>not</a:t>
            </a:r>
            <a:r>
              <a:rPr lang="en" sz="2413" b="1">
                <a:solidFill>
                  <a:schemeClr val="dk2"/>
                </a:solidFill>
              </a:rPr>
              <a:t> the idea that parental leave is necessary.</a:t>
            </a:r>
            <a:r>
              <a:rPr lang="en" sz="1894" b="1">
                <a:solidFill>
                  <a:schemeClr val="dk2"/>
                </a:solidFill>
              </a:rPr>
              <a:t> </a:t>
            </a:r>
            <a:endParaRPr sz="1894" b="1">
              <a:solidFill>
                <a:schemeClr val="dk2"/>
              </a:solidFill>
            </a:endParaRPr>
          </a:p>
          <a:p>
            <a:pPr marL="0" lvl="0" indent="0" algn="ctr" rtl="0">
              <a:spcBef>
                <a:spcPts val="1200"/>
              </a:spcBef>
              <a:spcAft>
                <a:spcPts val="0"/>
              </a:spcAft>
              <a:buNone/>
            </a:pPr>
            <a:r>
              <a:rPr lang="en" sz="2085">
                <a:solidFill>
                  <a:schemeClr val="dk2"/>
                </a:solidFill>
              </a:rPr>
              <a:t>Introduction</a:t>
            </a:r>
            <a:endParaRPr sz="2085">
              <a:solidFill>
                <a:schemeClr val="dk2"/>
              </a:solidFill>
            </a:endParaRPr>
          </a:p>
          <a:p>
            <a:pPr marL="0" lvl="0" indent="0" algn="ctr" rtl="0">
              <a:spcBef>
                <a:spcPts val="1200"/>
              </a:spcBef>
              <a:spcAft>
                <a:spcPts val="0"/>
              </a:spcAft>
              <a:buNone/>
            </a:pPr>
            <a:r>
              <a:rPr lang="en" sz="2085">
                <a:solidFill>
                  <a:schemeClr val="dk2"/>
                </a:solidFill>
              </a:rPr>
              <a:t>How the Policy is Structured</a:t>
            </a:r>
            <a:endParaRPr sz="2085">
              <a:solidFill>
                <a:schemeClr val="dk2"/>
              </a:solidFill>
            </a:endParaRPr>
          </a:p>
          <a:p>
            <a:pPr marL="0" lvl="0" indent="0" algn="ctr" rtl="0">
              <a:spcBef>
                <a:spcPts val="1200"/>
              </a:spcBef>
              <a:spcAft>
                <a:spcPts val="0"/>
              </a:spcAft>
              <a:buNone/>
            </a:pPr>
            <a:r>
              <a:rPr lang="en" sz="2085">
                <a:solidFill>
                  <a:schemeClr val="dk2"/>
                </a:solidFill>
              </a:rPr>
              <a:t>Economic Theory</a:t>
            </a:r>
            <a:endParaRPr sz="2085">
              <a:solidFill>
                <a:schemeClr val="dk2"/>
              </a:solidFill>
            </a:endParaRPr>
          </a:p>
          <a:p>
            <a:pPr marL="0" lvl="0" indent="0" algn="ctr" rtl="0">
              <a:spcBef>
                <a:spcPts val="1200"/>
              </a:spcBef>
              <a:spcAft>
                <a:spcPts val="0"/>
              </a:spcAft>
              <a:buNone/>
            </a:pPr>
            <a:r>
              <a:rPr lang="en" sz="2085">
                <a:solidFill>
                  <a:schemeClr val="dk2"/>
                </a:solidFill>
              </a:rPr>
              <a:t>California Paid Family Leave Policy</a:t>
            </a:r>
            <a:endParaRPr sz="2085">
              <a:solidFill>
                <a:schemeClr val="dk2"/>
              </a:solidFill>
            </a:endParaRPr>
          </a:p>
          <a:p>
            <a:pPr marL="0" lvl="0" indent="0" algn="ctr" rtl="0">
              <a:spcBef>
                <a:spcPts val="1200"/>
              </a:spcBef>
              <a:spcAft>
                <a:spcPts val="0"/>
              </a:spcAft>
              <a:buNone/>
            </a:pPr>
            <a:r>
              <a:rPr lang="en" sz="2085">
                <a:solidFill>
                  <a:schemeClr val="dk2"/>
                </a:solidFill>
              </a:rPr>
              <a:t>Benefits  &amp; Costs</a:t>
            </a:r>
            <a:endParaRPr sz="2085">
              <a:solidFill>
                <a:schemeClr val="dk2"/>
              </a:solidFill>
            </a:endParaRPr>
          </a:p>
          <a:p>
            <a:pPr marL="0" lvl="0" indent="0" algn="ctr" rtl="0">
              <a:spcBef>
                <a:spcPts val="1200"/>
              </a:spcBef>
              <a:spcAft>
                <a:spcPts val="1200"/>
              </a:spcAft>
              <a:buNone/>
            </a:pPr>
            <a:r>
              <a:rPr lang="en" sz="2085">
                <a:solidFill>
                  <a:schemeClr val="dk2"/>
                </a:solidFill>
              </a:rPr>
              <a:t>Conclusion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How Do Parental Leave Policies work?</a:t>
            </a:r>
            <a:endParaRPr>
              <a:solidFill>
                <a:schemeClr val="lt1"/>
              </a:solidFill>
            </a:endParaRPr>
          </a:p>
        </p:txBody>
      </p:sp>
      <p:sp>
        <p:nvSpPr>
          <p:cNvPr id="71" name="Google Shape;71;p15"/>
          <p:cNvSpPr txBox="1">
            <a:spLocks noGrp="1"/>
          </p:cNvSpPr>
          <p:nvPr>
            <p:ph type="body" idx="1"/>
          </p:nvPr>
        </p:nvSpPr>
        <p:spPr>
          <a:xfrm>
            <a:off x="311700" y="1370200"/>
            <a:ext cx="8520600" cy="3416400"/>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t" anchorCtr="0">
            <a:normAutofit fontScale="25000" lnSpcReduction="10000"/>
          </a:bodyPr>
          <a:lstStyle/>
          <a:p>
            <a:pPr marL="457200" lvl="0" indent="-372625" algn="l" rtl="0">
              <a:spcBef>
                <a:spcPts val="0"/>
              </a:spcBef>
              <a:spcAft>
                <a:spcPts val="0"/>
              </a:spcAft>
              <a:buClr>
                <a:schemeClr val="dk2"/>
              </a:buClr>
              <a:buSzPct val="100000"/>
              <a:buChar char="●"/>
            </a:pPr>
            <a:r>
              <a:rPr lang="en" sz="9072">
                <a:solidFill>
                  <a:schemeClr val="dk2"/>
                </a:solidFill>
              </a:rPr>
              <a:t>Background on United States</a:t>
            </a:r>
            <a:endParaRPr sz="9072">
              <a:solidFill>
                <a:schemeClr val="dk2"/>
              </a:solidFill>
            </a:endParaRPr>
          </a:p>
          <a:p>
            <a:pPr marL="914400" lvl="1" indent="-372625" algn="l" rtl="0">
              <a:spcBef>
                <a:spcPts val="0"/>
              </a:spcBef>
              <a:spcAft>
                <a:spcPts val="0"/>
              </a:spcAft>
              <a:buClr>
                <a:schemeClr val="dk2"/>
              </a:buClr>
              <a:buSzPct val="100000"/>
              <a:buChar char="○"/>
            </a:pPr>
            <a:r>
              <a:rPr lang="en" sz="9072">
                <a:solidFill>
                  <a:schemeClr val="dk2"/>
                </a:solidFill>
              </a:rPr>
              <a:t>Three States (as of 2017): California, New Jersey and Rhode Island</a:t>
            </a:r>
            <a:endParaRPr sz="9072">
              <a:solidFill>
                <a:schemeClr val="dk2"/>
              </a:solidFill>
            </a:endParaRPr>
          </a:p>
          <a:p>
            <a:pPr marL="457200" lvl="0" indent="-372625" algn="l" rtl="0">
              <a:spcBef>
                <a:spcPts val="0"/>
              </a:spcBef>
              <a:spcAft>
                <a:spcPts val="0"/>
              </a:spcAft>
              <a:buClr>
                <a:schemeClr val="dk2"/>
              </a:buClr>
              <a:buSzPct val="100000"/>
              <a:buChar char="●"/>
            </a:pPr>
            <a:r>
              <a:rPr lang="en" sz="9072">
                <a:solidFill>
                  <a:schemeClr val="dk2"/>
                </a:solidFill>
              </a:rPr>
              <a:t>Payroll Tax and Payroll Deductions </a:t>
            </a:r>
            <a:endParaRPr sz="9072">
              <a:solidFill>
                <a:schemeClr val="dk2"/>
              </a:solidFill>
            </a:endParaRPr>
          </a:p>
          <a:p>
            <a:pPr marL="457200" lvl="0" indent="-372625" algn="l" rtl="0">
              <a:spcBef>
                <a:spcPts val="0"/>
              </a:spcBef>
              <a:spcAft>
                <a:spcPts val="0"/>
              </a:spcAft>
              <a:buClr>
                <a:schemeClr val="dk2"/>
              </a:buClr>
              <a:buSzPct val="100000"/>
              <a:buChar char="●"/>
            </a:pPr>
            <a:r>
              <a:rPr lang="en" sz="9072">
                <a:solidFill>
                  <a:schemeClr val="dk2"/>
                </a:solidFill>
              </a:rPr>
              <a:t>Maternity Leave Options vs. Paternity Leave Options</a:t>
            </a:r>
            <a:endParaRPr sz="9072">
              <a:solidFill>
                <a:schemeClr val="dk2"/>
              </a:solidFill>
            </a:endParaRPr>
          </a:p>
          <a:p>
            <a:pPr marL="457200" lvl="0" indent="-372625" algn="l" rtl="0">
              <a:spcBef>
                <a:spcPts val="0"/>
              </a:spcBef>
              <a:spcAft>
                <a:spcPts val="0"/>
              </a:spcAft>
              <a:buClr>
                <a:schemeClr val="dk2"/>
              </a:buClr>
              <a:buSzPct val="100000"/>
              <a:buChar char="●"/>
            </a:pPr>
            <a:r>
              <a:rPr lang="en" sz="9072">
                <a:solidFill>
                  <a:schemeClr val="dk2"/>
                </a:solidFill>
              </a:rPr>
              <a:t>Focus on the California Parental Leave Policy</a:t>
            </a:r>
            <a:endParaRPr sz="9072">
              <a:solidFill>
                <a:schemeClr val="dk2"/>
              </a:solidFill>
            </a:endParaRPr>
          </a:p>
          <a:p>
            <a:pPr marL="0" lvl="0" indent="0" algn="l" rtl="0">
              <a:spcBef>
                <a:spcPts val="1200"/>
              </a:spcBef>
              <a:spcAft>
                <a:spcPts val="0"/>
              </a:spcAft>
              <a:buNone/>
            </a:pPr>
            <a:endParaRPr sz="1850">
              <a:solidFill>
                <a:schemeClr val="dk2"/>
              </a:solidFill>
            </a:endParaRPr>
          </a:p>
          <a:p>
            <a:pPr marL="0" lvl="0" indent="0" algn="l" rtl="0">
              <a:spcBef>
                <a:spcPts val="1200"/>
              </a:spcBef>
              <a:spcAft>
                <a:spcPts val="0"/>
              </a:spcAft>
              <a:buNone/>
            </a:pPr>
            <a:endParaRPr sz="1850">
              <a:solidFill>
                <a:schemeClr val="dk2"/>
              </a:solidFill>
            </a:endParaRPr>
          </a:p>
          <a:p>
            <a:pPr marL="0" lvl="0" indent="0" algn="l" rtl="0">
              <a:spcBef>
                <a:spcPts val="1200"/>
              </a:spcBef>
              <a:spcAft>
                <a:spcPts val="0"/>
              </a:spcAft>
              <a:buNone/>
            </a:pPr>
            <a:endParaRPr sz="1850">
              <a:solidFill>
                <a:schemeClr val="dk2"/>
              </a:solidFill>
            </a:endParaRPr>
          </a:p>
          <a:p>
            <a:pPr marL="0" lvl="0" indent="0" algn="l" rtl="0">
              <a:spcBef>
                <a:spcPts val="1200"/>
              </a:spcBef>
              <a:spcAft>
                <a:spcPts val="12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215975" y="0"/>
            <a:ext cx="4045200" cy="9162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3911"/>
              <a:t>Economic Theory</a:t>
            </a:r>
            <a:endParaRPr sz="3911"/>
          </a:p>
        </p:txBody>
      </p:sp>
      <p:sp>
        <p:nvSpPr>
          <p:cNvPr id="77" name="Google Shape;77;p16"/>
          <p:cNvSpPr txBox="1">
            <a:spLocks noGrp="1"/>
          </p:cNvSpPr>
          <p:nvPr>
            <p:ph type="subTitle" idx="1"/>
          </p:nvPr>
        </p:nvSpPr>
        <p:spPr>
          <a:xfrm>
            <a:off x="215975" y="969801"/>
            <a:ext cx="4045200" cy="1345500"/>
          </a:xfrm>
          <a:prstGeom prst="rect">
            <a:avLst/>
          </a:prstGeom>
        </p:spPr>
        <p:txBody>
          <a:bodyPr spcFirstLastPara="1" wrap="square" lIns="91425" tIns="91425" rIns="91425" bIns="91425" anchor="t" anchorCtr="0">
            <a:noAutofit/>
          </a:bodyPr>
          <a:lstStyle/>
          <a:p>
            <a:pPr marL="457200" lvl="0" indent="-357187" algn="l" rtl="0">
              <a:lnSpc>
                <a:spcPct val="95000"/>
              </a:lnSpc>
              <a:spcBef>
                <a:spcPts val="0"/>
              </a:spcBef>
              <a:spcAft>
                <a:spcPts val="0"/>
              </a:spcAft>
              <a:buClr>
                <a:schemeClr val="dk2"/>
              </a:buClr>
              <a:buSzPts val="2025"/>
              <a:buChar char="●"/>
            </a:pPr>
            <a:r>
              <a:rPr lang="en" sz="2025">
                <a:solidFill>
                  <a:schemeClr val="dk2"/>
                </a:solidFill>
              </a:rPr>
              <a:t>Women are less likely to be hired and will be given lower incomes</a:t>
            </a:r>
            <a:endParaRPr sz="2025">
              <a:solidFill>
                <a:schemeClr val="dk2"/>
              </a:solidFill>
            </a:endParaRPr>
          </a:p>
          <a:p>
            <a:pPr marL="914400" lvl="1" indent="-341312" algn="l" rtl="0">
              <a:lnSpc>
                <a:spcPct val="95000"/>
              </a:lnSpc>
              <a:spcBef>
                <a:spcPts val="0"/>
              </a:spcBef>
              <a:spcAft>
                <a:spcPts val="0"/>
              </a:spcAft>
              <a:buClr>
                <a:schemeClr val="dk2"/>
              </a:buClr>
              <a:buSzPts val="1775"/>
              <a:buChar char="○"/>
            </a:pPr>
            <a:r>
              <a:rPr lang="en" sz="1775">
                <a:solidFill>
                  <a:schemeClr val="dk2"/>
                </a:solidFill>
              </a:rPr>
              <a:t>Women are seen as more expensive to employ</a:t>
            </a:r>
            <a:endParaRPr sz="1775">
              <a:solidFill>
                <a:schemeClr val="dk2"/>
              </a:solidFill>
            </a:endParaRPr>
          </a:p>
          <a:p>
            <a:pPr marL="914400" lvl="1" indent="-341312" algn="l" rtl="0">
              <a:lnSpc>
                <a:spcPct val="95000"/>
              </a:lnSpc>
              <a:spcBef>
                <a:spcPts val="0"/>
              </a:spcBef>
              <a:spcAft>
                <a:spcPts val="0"/>
              </a:spcAft>
              <a:buClr>
                <a:schemeClr val="dk2"/>
              </a:buClr>
              <a:buSzPts val="1775"/>
              <a:buChar char="○"/>
            </a:pPr>
            <a:r>
              <a:rPr lang="en" sz="1775">
                <a:solidFill>
                  <a:schemeClr val="dk2"/>
                </a:solidFill>
              </a:rPr>
              <a:t>Tax incidence</a:t>
            </a:r>
            <a:endParaRPr sz="1775">
              <a:solidFill>
                <a:schemeClr val="dk2"/>
              </a:solidFill>
            </a:endParaRPr>
          </a:p>
          <a:p>
            <a:pPr marL="457200" lvl="0" indent="-357187" algn="l" rtl="0">
              <a:lnSpc>
                <a:spcPct val="95000"/>
              </a:lnSpc>
              <a:spcBef>
                <a:spcPts val="0"/>
              </a:spcBef>
              <a:spcAft>
                <a:spcPts val="0"/>
              </a:spcAft>
              <a:buClr>
                <a:schemeClr val="dk2"/>
              </a:buClr>
              <a:buSzPts val="2025"/>
              <a:buChar char="●"/>
            </a:pPr>
            <a:r>
              <a:rPr lang="en" sz="2025">
                <a:solidFill>
                  <a:schemeClr val="dk2"/>
                </a:solidFill>
              </a:rPr>
              <a:t>Tolerance level of gender-based discrimination and the length of maternity leave are correlated</a:t>
            </a:r>
            <a:endParaRPr sz="2025">
              <a:solidFill>
                <a:schemeClr val="dk2"/>
              </a:solidFill>
            </a:endParaRPr>
          </a:p>
          <a:p>
            <a:pPr marL="914400" lvl="1" indent="-341312" algn="l" rtl="0">
              <a:lnSpc>
                <a:spcPct val="95000"/>
              </a:lnSpc>
              <a:spcBef>
                <a:spcPts val="0"/>
              </a:spcBef>
              <a:spcAft>
                <a:spcPts val="0"/>
              </a:spcAft>
              <a:buClr>
                <a:schemeClr val="dk2"/>
              </a:buClr>
              <a:buSzPts val="1775"/>
              <a:buChar char="○"/>
            </a:pPr>
            <a:r>
              <a:rPr lang="en" sz="1775">
                <a:solidFill>
                  <a:schemeClr val="dk2"/>
                </a:solidFill>
              </a:rPr>
              <a:t>Think of tax incidence and elasticities</a:t>
            </a:r>
            <a:endParaRPr sz="1775">
              <a:solidFill>
                <a:schemeClr val="dk2"/>
              </a:solidFill>
            </a:endParaRPr>
          </a:p>
          <a:p>
            <a:pPr marL="914400" lvl="1" indent="-341312" algn="l" rtl="0">
              <a:lnSpc>
                <a:spcPct val="95000"/>
              </a:lnSpc>
              <a:spcBef>
                <a:spcPts val="0"/>
              </a:spcBef>
              <a:spcAft>
                <a:spcPts val="0"/>
              </a:spcAft>
              <a:buClr>
                <a:schemeClr val="dk2"/>
              </a:buClr>
              <a:buSzPts val="1775"/>
              <a:buChar char="○"/>
            </a:pPr>
            <a:r>
              <a:rPr lang="en" sz="1775">
                <a:solidFill>
                  <a:schemeClr val="dk2"/>
                </a:solidFill>
              </a:rPr>
              <a:t>Less tolerance leads to longer maternity leave benefits</a:t>
            </a:r>
            <a:endParaRPr sz="2212"/>
          </a:p>
        </p:txBody>
      </p:sp>
      <p:pic>
        <p:nvPicPr>
          <p:cNvPr id="78" name="Google Shape;78;p16"/>
          <p:cNvPicPr preferRelativeResize="0"/>
          <p:nvPr/>
        </p:nvPicPr>
        <p:blipFill>
          <a:blip r:embed="rId3">
            <a:alphaModFix/>
          </a:blip>
          <a:stretch>
            <a:fillRect/>
          </a:stretch>
        </p:blipFill>
        <p:spPr>
          <a:xfrm>
            <a:off x="5086350" y="1126237"/>
            <a:ext cx="3632700" cy="28910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03450" y="-69825"/>
            <a:ext cx="4183800" cy="1533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3520"/>
              <a:t>California Paid Family Leave (PFL)</a:t>
            </a:r>
            <a:endParaRPr sz="3520"/>
          </a:p>
        </p:txBody>
      </p:sp>
      <p:sp>
        <p:nvSpPr>
          <p:cNvPr id="84" name="Google Shape;84;p17"/>
          <p:cNvSpPr txBox="1">
            <a:spLocks noGrp="1"/>
          </p:cNvSpPr>
          <p:nvPr>
            <p:ph type="subTitle" idx="1"/>
          </p:nvPr>
        </p:nvSpPr>
        <p:spPr>
          <a:xfrm>
            <a:off x="303450" y="1517474"/>
            <a:ext cx="4045200" cy="3323100"/>
          </a:xfrm>
          <a:prstGeom prst="rect">
            <a:avLst/>
          </a:prstGeom>
        </p:spPr>
        <p:txBody>
          <a:bodyPr spcFirstLastPara="1" wrap="square" lIns="91425" tIns="91425" rIns="91425" bIns="91425" anchor="t" anchorCtr="0">
            <a:normAutofit lnSpcReduction="10000"/>
          </a:bodyPr>
          <a:lstStyle/>
          <a:p>
            <a:pPr marL="457200" lvl="0" indent="-361950" algn="l" rtl="0">
              <a:spcBef>
                <a:spcPts val="0"/>
              </a:spcBef>
              <a:spcAft>
                <a:spcPts val="0"/>
              </a:spcAft>
              <a:buClr>
                <a:schemeClr val="dk2"/>
              </a:buClr>
              <a:buSzPts val="2100"/>
              <a:buChar char="●"/>
            </a:pPr>
            <a:r>
              <a:rPr lang="en">
                <a:solidFill>
                  <a:schemeClr val="dk2"/>
                </a:solidFill>
              </a:rPr>
              <a:t>Provides partial wage replacement benefits to California workers to bond with a new child </a:t>
            </a:r>
            <a:endParaRPr>
              <a:solidFill>
                <a:schemeClr val="dk2"/>
              </a:solidFill>
            </a:endParaRPr>
          </a:p>
          <a:p>
            <a:pPr marL="914400" lvl="1" indent="-361950" algn="l" rtl="0">
              <a:spcBef>
                <a:spcPts val="0"/>
              </a:spcBef>
              <a:spcAft>
                <a:spcPts val="0"/>
              </a:spcAft>
              <a:buClr>
                <a:schemeClr val="dk2"/>
              </a:buClr>
              <a:buSzPts val="2100"/>
              <a:buChar char="○"/>
            </a:pPr>
            <a:r>
              <a:rPr lang="en">
                <a:solidFill>
                  <a:schemeClr val="dk2"/>
                </a:solidFill>
              </a:rPr>
              <a:t>including newly fostered and adopted children</a:t>
            </a:r>
            <a:endParaRPr>
              <a:solidFill>
                <a:schemeClr val="dk2"/>
              </a:solidFill>
            </a:endParaRPr>
          </a:p>
          <a:p>
            <a:pPr marL="457200" lvl="0" indent="-361950" algn="l" rtl="0">
              <a:spcBef>
                <a:spcPts val="0"/>
              </a:spcBef>
              <a:spcAft>
                <a:spcPts val="0"/>
              </a:spcAft>
              <a:buClr>
                <a:schemeClr val="dk2"/>
              </a:buClr>
              <a:buSzPts val="2100"/>
              <a:buChar char="●"/>
            </a:pPr>
            <a:r>
              <a:rPr lang="en">
                <a:solidFill>
                  <a:schemeClr val="dk2"/>
                </a:solidFill>
              </a:rPr>
              <a:t>PFL is funded entirely by California workers through a State Disability Insurance (payroll deduction)</a:t>
            </a:r>
            <a:endParaRPr>
              <a:solidFill>
                <a:schemeClr val="dk2"/>
              </a:solidFill>
            </a:endParaRPr>
          </a:p>
        </p:txBody>
      </p:sp>
      <p:sp>
        <p:nvSpPr>
          <p:cNvPr id="85" name="Google Shape;85;p17"/>
          <p:cNvSpPr txBox="1">
            <a:spLocks noGrp="1"/>
          </p:cNvSpPr>
          <p:nvPr>
            <p:ph type="title"/>
          </p:nvPr>
        </p:nvSpPr>
        <p:spPr>
          <a:xfrm>
            <a:off x="5051250" y="773575"/>
            <a:ext cx="3750300" cy="623400"/>
          </a:xfrm>
          <a:prstGeom prst="rect">
            <a:avLst/>
          </a:prstGeom>
          <a:solidFill>
            <a:schemeClr val="accent2"/>
          </a:solidFill>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3800">
                <a:solidFill>
                  <a:schemeClr val="lt1"/>
                </a:solidFill>
              </a:rPr>
              <a:t>How Much Will PFL Pay?</a:t>
            </a:r>
            <a:endParaRPr>
              <a:solidFill>
                <a:schemeClr val="lt1"/>
              </a:solidFill>
            </a:endParaRPr>
          </a:p>
        </p:txBody>
      </p:sp>
      <p:sp>
        <p:nvSpPr>
          <p:cNvPr id="86" name="Google Shape;86;p17"/>
          <p:cNvSpPr txBox="1">
            <a:spLocks noGrp="1"/>
          </p:cNvSpPr>
          <p:nvPr>
            <p:ph type="body" idx="2"/>
          </p:nvPr>
        </p:nvSpPr>
        <p:spPr>
          <a:xfrm>
            <a:off x="4980675" y="1641550"/>
            <a:ext cx="3820800" cy="3255900"/>
          </a:xfrm>
          <a:prstGeom prst="rect">
            <a:avLst/>
          </a:prstGeom>
          <a:solidFill>
            <a:schemeClr val="accent2"/>
          </a:solidFill>
        </p:spPr>
        <p:txBody>
          <a:bodyPr spcFirstLastPara="1" wrap="square" lIns="91425" tIns="91425" rIns="91425" bIns="91425" anchor="ctr" anchorCtr="0">
            <a:noAutofit/>
          </a:bodyPr>
          <a:lstStyle/>
          <a:p>
            <a:pPr marL="457200" lvl="0" indent="-355600" algn="l" rtl="0">
              <a:lnSpc>
                <a:spcPct val="100000"/>
              </a:lnSpc>
              <a:spcBef>
                <a:spcPts val="0"/>
              </a:spcBef>
              <a:spcAft>
                <a:spcPts val="0"/>
              </a:spcAft>
              <a:buSzPts val="2000"/>
              <a:buChar char="●"/>
            </a:pPr>
            <a:r>
              <a:rPr lang="en" sz="2000"/>
              <a:t>If eligible, one can receive approximately 60 to 70 percent of your weekly salary</a:t>
            </a:r>
            <a:endParaRPr sz="2000"/>
          </a:p>
          <a:p>
            <a:pPr marL="457200" lvl="0" indent="-355600" algn="l" rtl="0">
              <a:lnSpc>
                <a:spcPct val="100000"/>
              </a:lnSpc>
              <a:spcBef>
                <a:spcPts val="0"/>
              </a:spcBef>
              <a:spcAft>
                <a:spcPts val="0"/>
              </a:spcAft>
              <a:buSzPts val="2000"/>
              <a:buChar char="●"/>
            </a:pPr>
            <a:r>
              <a:rPr lang="en" sz="2000"/>
              <a:t>PFL can be taken all at once or can be split over a 12-month period</a:t>
            </a:r>
            <a:endParaRPr sz="2000"/>
          </a:p>
          <a:p>
            <a:pPr marL="914400" lvl="1" indent="-355600" algn="l" rtl="0">
              <a:lnSpc>
                <a:spcPct val="100000"/>
              </a:lnSpc>
              <a:spcBef>
                <a:spcPts val="0"/>
              </a:spcBef>
              <a:spcAft>
                <a:spcPts val="0"/>
              </a:spcAft>
              <a:buSzPts val="2000"/>
              <a:buChar char="○"/>
            </a:pPr>
            <a:r>
              <a:rPr lang="en" sz="2000"/>
              <a:t>Leave can be taken anytime within the first 12 months of a child entering your family.</a:t>
            </a:r>
            <a:endParaRPr sz="2000"/>
          </a:p>
          <a:p>
            <a:pPr marL="0" lvl="0" indent="0" algn="l" rtl="0">
              <a:lnSpc>
                <a:spcPct val="100000"/>
              </a:lnSpc>
              <a:spcBef>
                <a:spcPts val="1200"/>
              </a:spcBef>
              <a:spcAft>
                <a:spcPts val="1200"/>
              </a:spcAft>
              <a:buNone/>
            </a:pPr>
            <a:endParaRPr sz="2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sz="3800">
                <a:solidFill>
                  <a:schemeClr val="lt1"/>
                </a:solidFill>
              </a:rPr>
              <a:t>Effects of PFL</a:t>
            </a:r>
            <a:endParaRPr>
              <a:solidFill>
                <a:schemeClr val="lt1"/>
              </a:solidFill>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20000"/>
          </a:bodyPr>
          <a:lstStyle/>
          <a:p>
            <a:pPr marL="457200" lvl="0" indent="-368300" algn="l" rtl="0">
              <a:spcBef>
                <a:spcPts val="0"/>
              </a:spcBef>
              <a:spcAft>
                <a:spcPts val="0"/>
              </a:spcAft>
              <a:buClr>
                <a:schemeClr val="dk2"/>
              </a:buClr>
              <a:buSzPts val="2200"/>
              <a:buChar char="●"/>
            </a:pPr>
            <a:r>
              <a:rPr lang="en" sz="2200">
                <a:solidFill>
                  <a:schemeClr val="dk2"/>
                </a:solidFill>
              </a:rPr>
              <a:t>Study Results from “The Effects of California’s Paid Family Leave Program on Mothers’ Leave-Taking and Subsequent Labor Market Outcomes” by Maya Rossin-Slater, Christopher Ruhm, and Jane Waldfogel show that:</a:t>
            </a:r>
            <a:endParaRPr sz="2200">
              <a:solidFill>
                <a:schemeClr val="dk2"/>
              </a:solidFill>
            </a:endParaRPr>
          </a:p>
          <a:p>
            <a:pPr marL="914400" lvl="1" indent="-355600" algn="l" rtl="0">
              <a:spcBef>
                <a:spcPts val="0"/>
              </a:spcBef>
              <a:spcAft>
                <a:spcPts val="0"/>
              </a:spcAft>
              <a:buClr>
                <a:schemeClr val="dk2"/>
              </a:buClr>
              <a:buSzPts val="2000"/>
              <a:buChar char="○"/>
            </a:pPr>
            <a:r>
              <a:rPr lang="en" sz="2000">
                <a:solidFill>
                  <a:schemeClr val="dk2"/>
                </a:solidFill>
              </a:rPr>
              <a:t>California Paid Family Leave Doubled the overall use of maternity leave</a:t>
            </a:r>
            <a:endParaRPr sz="2000">
              <a:solidFill>
                <a:schemeClr val="dk2"/>
              </a:solidFill>
            </a:endParaRPr>
          </a:p>
          <a:p>
            <a:pPr marL="1371600" lvl="2" indent="-355600" algn="l" rtl="0">
              <a:spcBef>
                <a:spcPts val="0"/>
              </a:spcBef>
              <a:spcAft>
                <a:spcPts val="0"/>
              </a:spcAft>
              <a:buClr>
                <a:schemeClr val="dk2"/>
              </a:buClr>
              <a:buSzPts val="2000"/>
              <a:buChar char="■"/>
            </a:pPr>
            <a:r>
              <a:rPr lang="en" sz="2000">
                <a:solidFill>
                  <a:schemeClr val="dk2"/>
                </a:solidFill>
              </a:rPr>
              <a:t>Increasing it significantly for less advantaged groups</a:t>
            </a:r>
            <a:endParaRPr sz="2000">
              <a:solidFill>
                <a:schemeClr val="dk2"/>
              </a:solidFill>
            </a:endParaRPr>
          </a:p>
          <a:p>
            <a:pPr marL="914400" lvl="1" indent="-355600" algn="l" rtl="0">
              <a:spcBef>
                <a:spcPts val="0"/>
              </a:spcBef>
              <a:spcAft>
                <a:spcPts val="0"/>
              </a:spcAft>
              <a:buClr>
                <a:schemeClr val="dk2"/>
              </a:buClr>
              <a:buSzPts val="2000"/>
              <a:buChar char="○"/>
            </a:pPr>
            <a:r>
              <a:rPr lang="en" sz="2000">
                <a:solidFill>
                  <a:schemeClr val="dk2"/>
                </a:solidFill>
              </a:rPr>
              <a:t>PFL increased the usual weekly work hours of employed mothers of young children and raised their wage incomes</a:t>
            </a:r>
            <a:endParaRPr sz="2000">
              <a:solidFill>
                <a:schemeClr val="dk2"/>
              </a:solidFill>
            </a:endParaRPr>
          </a:p>
          <a:p>
            <a:pPr marL="0" lvl="0" indent="0" algn="l" rtl="0">
              <a:spcBef>
                <a:spcPts val="12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Benefits of Parental Leave Policy</a:t>
            </a:r>
            <a:endParaRPr>
              <a:solidFill>
                <a:schemeClr val="lt1"/>
              </a:solidFill>
            </a:endParaRPr>
          </a:p>
        </p:txBody>
      </p:sp>
      <p:sp>
        <p:nvSpPr>
          <p:cNvPr id="98" name="Google Shape;98;p19"/>
          <p:cNvSpPr txBox="1">
            <a:spLocks noGrp="1"/>
          </p:cNvSpPr>
          <p:nvPr>
            <p:ph type="body" idx="1"/>
          </p:nvPr>
        </p:nvSpPr>
        <p:spPr>
          <a:xfrm>
            <a:off x="311700" y="1331750"/>
            <a:ext cx="6604800" cy="3416400"/>
          </a:xfrm>
          <a:prstGeom prst="rect">
            <a:avLst/>
          </a:prstGeom>
        </p:spPr>
        <p:txBody>
          <a:bodyPr spcFirstLastPara="1" wrap="square" lIns="91425" tIns="91425" rIns="91425" bIns="91425" anchor="t" anchorCtr="0">
            <a:normAutofit fontScale="25000"/>
          </a:bodyPr>
          <a:lstStyle/>
          <a:p>
            <a:pPr marL="457200" lvl="0" indent="-346075" algn="l" rtl="0">
              <a:lnSpc>
                <a:spcPct val="200000"/>
              </a:lnSpc>
              <a:spcBef>
                <a:spcPts val="0"/>
              </a:spcBef>
              <a:spcAft>
                <a:spcPts val="0"/>
              </a:spcAft>
              <a:buClr>
                <a:schemeClr val="dk2"/>
              </a:buClr>
              <a:buSzPct val="100000"/>
              <a:buChar char="●"/>
            </a:pPr>
            <a:r>
              <a:rPr lang="en" sz="7400">
                <a:solidFill>
                  <a:schemeClr val="dk2"/>
                </a:solidFill>
              </a:rPr>
              <a:t>Healthy Babies and Better Futures</a:t>
            </a:r>
            <a:endParaRPr sz="7400">
              <a:solidFill>
                <a:schemeClr val="dk2"/>
              </a:solidFill>
            </a:endParaRPr>
          </a:p>
          <a:p>
            <a:pPr marL="457200" lvl="0" indent="-346075" algn="l" rtl="0">
              <a:lnSpc>
                <a:spcPct val="200000"/>
              </a:lnSpc>
              <a:spcBef>
                <a:spcPts val="0"/>
              </a:spcBef>
              <a:spcAft>
                <a:spcPts val="0"/>
              </a:spcAft>
              <a:buClr>
                <a:schemeClr val="dk2"/>
              </a:buClr>
              <a:buSzPct val="100000"/>
              <a:buChar char="●"/>
            </a:pPr>
            <a:r>
              <a:rPr lang="en" sz="7400">
                <a:solidFill>
                  <a:schemeClr val="dk2"/>
                </a:solidFill>
              </a:rPr>
              <a:t>Personal and Economic Wellbeing of Families</a:t>
            </a:r>
            <a:endParaRPr sz="7400">
              <a:solidFill>
                <a:schemeClr val="dk2"/>
              </a:solidFill>
            </a:endParaRPr>
          </a:p>
          <a:p>
            <a:pPr marL="914400" lvl="1" indent="-346075" algn="l" rtl="0">
              <a:lnSpc>
                <a:spcPct val="200000"/>
              </a:lnSpc>
              <a:spcBef>
                <a:spcPts val="0"/>
              </a:spcBef>
              <a:spcAft>
                <a:spcPts val="0"/>
              </a:spcAft>
              <a:buClr>
                <a:schemeClr val="dk2"/>
              </a:buClr>
              <a:buSzPct val="100000"/>
              <a:buChar char="○"/>
            </a:pPr>
            <a:r>
              <a:rPr lang="en" sz="7400">
                <a:solidFill>
                  <a:schemeClr val="dk2"/>
                </a:solidFill>
              </a:rPr>
              <a:t>Higher Earnings</a:t>
            </a:r>
            <a:endParaRPr sz="7400">
              <a:solidFill>
                <a:schemeClr val="dk2"/>
              </a:solidFill>
            </a:endParaRPr>
          </a:p>
          <a:p>
            <a:pPr marL="457200" lvl="0" indent="-346075" algn="l" rtl="0">
              <a:lnSpc>
                <a:spcPct val="200000"/>
              </a:lnSpc>
              <a:spcBef>
                <a:spcPts val="0"/>
              </a:spcBef>
              <a:spcAft>
                <a:spcPts val="0"/>
              </a:spcAft>
              <a:buClr>
                <a:schemeClr val="dk2"/>
              </a:buClr>
              <a:buSzPct val="100000"/>
              <a:buChar char="●"/>
            </a:pPr>
            <a:r>
              <a:rPr lang="en" sz="7400">
                <a:solidFill>
                  <a:schemeClr val="dk2"/>
                </a:solidFill>
              </a:rPr>
              <a:t>Gender Equity at Home and in Workplace</a:t>
            </a:r>
            <a:endParaRPr sz="7400">
              <a:solidFill>
                <a:schemeClr val="dk2"/>
              </a:solidFill>
            </a:endParaRPr>
          </a:p>
          <a:p>
            <a:pPr marL="457200" lvl="0" indent="-346075" algn="l" rtl="0">
              <a:lnSpc>
                <a:spcPct val="200000"/>
              </a:lnSpc>
              <a:spcBef>
                <a:spcPts val="0"/>
              </a:spcBef>
              <a:spcAft>
                <a:spcPts val="0"/>
              </a:spcAft>
              <a:buClr>
                <a:schemeClr val="dk2"/>
              </a:buClr>
              <a:buSzPct val="100000"/>
              <a:buChar char="●"/>
            </a:pPr>
            <a:r>
              <a:rPr lang="en" sz="7400">
                <a:solidFill>
                  <a:schemeClr val="dk2"/>
                </a:solidFill>
              </a:rPr>
              <a:t>Paternity Leave benefits in the Workforce for Mothers</a:t>
            </a:r>
            <a:endParaRPr sz="7400">
              <a:solidFill>
                <a:schemeClr val="dk2"/>
              </a:solidFill>
            </a:endParaRPr>
          </a:p>
          <a:p>
            <a:pPr marL="0" lvl="0" indent="0" algn="l" rtl="0">
              <a:spcBef>
                <a:spcPts val="0"/>
              </a:spcBef>
              <a:spcAft>
                <a:spcPts val="0"/>
              </a:spcAft>
              <a:buNone/>
            </a:pPr>
            <a:endParaRPr>
              <a:solidFill>
                <a:schemeClr val="dk2"/>
              </a:solidFill>
            </a:endParaRPr>
          </a:p>
          <a:p>
            <a:pPr marL="0" lvl="0" indent="0" algn="l" rtl="0">
              <a:spcBef>
                <a:spcPts val="0"/>
              </a:spcBef>
              <a:spcAft>
                <a:spcPts val="0"/>
              </a:spcAft>
              <a:buNone/>
            </a:pPr>
            <a:endParaRPr>
              <a:solidFill>
                <a:schemeClr val="dk2"/>
              </a:solidFill>
            </a:endParaRPr>
          </a:p>
        </p:txBody>
      </p:sp>
      <p:pic>
        <p:nvPicPr>
          <p:cNvPr id="99" name="Google Shape;99;p19"/>
          <p:cNvPicPr preferRelativeResize="0"/>
          <p:nvPr/>
        </p:nvPicPr>
        <p:blipFill>
          <a:blip r:embed="rId3">
            <a:alphaModFix/>
          </a:blip>
          <a:stretch>
            <a:fillRect/>
          </a:stretch>
        </p:blipFill>
        <p:spPr>
          <a:xfrm>
            <a:off x="6201075" y="1411438"/>
            <a:ext cx="2700950" cy="2868975"/>
          </a:xfrm>
          <a:prstGeom prst="rect">
            <a:avLst/>
          </a:prstGeom>
          <a:noFill/>
          <a:ln w="38100" cap="flat" cmpd="sng">
            <a:solidFill>
              <a:schemeClr val="accent2"/>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226325" y="465788"/>
            <a:ext cx="4045200" cy="1313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Paid Leave Effects on Fathers</a:t>
            </a:r>
            <a:endParaRPr/>
          </a:p>
        </p:txBody>
      </p:sp>
      <p:pic>
        <p:nvPicPr>
          <p:cNvPr id="105" name="Google Shape;105;p20"/>
          <p:cNvPicPr preferRelativeResize="0"/>
          <p:nvPr/>
        </p:nvPicPr>
        <p:blipFill>
          <a:blip r:embed="rId3">
            <a:alphaModFix/>
          </a:blip>
          <a:stretch>
            <a:fillRect/>
          </a:stretch>
        </p:blipFill>
        <p:spPr>
          <a:xfrm>
            <a:off x="4939500" y="778889"/>
            <a:ext cx="3836999" cy="3505685"/>
          </a:xfrm>
          <a:prstGeom prst="rect">
            <a:avLst/>
          </a:prstGeom>
          <a:noFill/>
          <a:ln>
            <a:noFill/>
          </a:ln>
        </p:spPr>
      </p:pic>
      <p:sp>
        <p:nvSpPr>
          <p:cNvPr id="106" name="Google Shape;106;p20"/>
          <p:cNvSpPr txBox="1"/>
          <p:nvPr/>
        </p:nvSpPr>
        <p:spPr>
          <a:xfrm>
            <a:off x="226325" y="1950175"/>
            <a:ext cx="4045200" cy="26475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Source Sans Pro"/>
              <a:buChar char="●"/>
            </a:pPr>
            <a:r>
              <a:rPr lang="en" sz="2000">
                <a:solidFill>
                  <a:schemeClr val="dk2"/>
                </a:solidFill>
                <a:latin typeface="Source Sans Pro"/>
                <a:ea typeface="Source Sans Pro"/>
                <a:cs typeface="Source Sans Pro"/>
                <a:sym typeface="Source Sans Pro"/>
              </a:rPr>
              <a:t>Odds of men taking parental leave both before and after the paid family leave policy was adopted in California</a:t>
            </a:r>
            <a:endParaRPr sz="2000">
              <a:solidFill>
                <a:schemeClr val="dk2"/>
              </a:solidFill>
              <a:latin typeface="Source Sans Pro"/>
              <a:ea typeface="Source Sans Pro"/>
              <a:cs typeface="Source Sans Pro"/>
              <a:sym typeface="Source Sans Pro"/>
            </a:endParaRPr>
          </a:p>
          <a:p>
            <a:pPr marL="457200" lvl="0" indent="-355600" algn="l" rtl="0">
              <a:spcBef>
                <a:spcPts val="0"/>
              </a:spcBef>
              <a:spcAft>
                <a:spcPts val="0"/>
              </a:spcAft>
              <a:buClr>
                <a:schemeClr val="dk2"/>
              </a:buClr>
              <a:buSzPts val="2000"/>
              <a:buFont typeface="Source Sans Pro"/>
              <a:buChar char="●"/>
            </a:pPr>
            <a:r>
              <a:rPr lang="en" sz="2000">
                <a:solidFill>
                  <a:schemeClr val="dk2"/>
                </a:solidFill>
                <a:latin typeface="Source Sans Pro"/>
                <a:ea typeface="Source Sans Pro"/>
                <a:cs typeface="Source Sans Pro"/>
                <a:sym typeface="Source Sans Pro"/>
              </a:rPr>
              <a:t>Makes it more affordable for families in general to take leave</a:t>
            </a:r>
            <a:endParaRPr sz="2000">
              <a:solidFill>
                <a:schemeClr val="dk2"/>
              </a:solidFill>
              <a:latin typeface="Source Sans Pro"/>
              <a:ea typeface="Source Sans Pro"/>
              <a:cs typeface="Source Sans Pro"/>
              <a:sym typeface="Source Sans Pro"/>
            </a:endParaRPr>
          </a:p>
          <a:p>
            <a:pPr marL="457200" lvl="0" indent="-355600" algn="l" rtl="0">
              <a:spcBef>
                <a:spcPts val="0"/>
              </a:spcBef>
              <a:spcAft>
                <a:spcPts val="0"/>
              </a:spcAft>
              <a:buClr>
                <a:schemeClr val="dk2"/>
              </a:buClr>
              <a:buSzPts val="2000"/>
              <a:buFont typeface="Source Sans Pro"/>
              <a:buChar char="●"/>
            </a:pPr>
            <a:r>
              <a:rPr lang="en" sz="2000">
                <a:solidFill>
                  <a:schemeClr val="dk2"/>
                </a:solidFill>
                <a:latin typeface="Source Sans Pro"/>
                <a:ea typeface="Source Sans Pro"/>
                <a:cs typeface="Source Sans Pro"/>
                <a:sym typeface="Source Sans Pro"/>
              </a:rPr>
              <a:t>Reasons why the increase happened</a:t>
            </a:r>
            <a:endParaRPr sz="2000">
              <a:solidFill>
                <a:schemeClr val="dk2"/>
              </a:solidFill>
              <a:latin typeface="Source Sans Pro"/>
              <a:ea typeface="Source Sans Pro"/>
              <a:cs typeface="Source Sans Pro"/>
              <a:sym typeface="Source Sans Pr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311700" y="445025"/>
            <a:ext cx="8520600" cy="623400"/>
          </a:xfrm>
          <a:prstGeom prst="rect">
            <a:avLst/>
          </a:prstGeom>
          <a:solidFill>
            <a:schemeClr val="accent2"/>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solidFill>
                  <a:schemeClr val="lt1"/>
                </a:solidFill>
              </a:rPr>
              <a:t>Costs of Parental Leave Policy</a:t>
            </a:r>
            <a:endParaRPr>
              <a:solidFill>
                <a:schemeClr val="lt1"/>
              </a:solidFill>
            </a:endParaRPr>
          </a:p>
        </p:txBody>
      </p:sp>
      <p:sp>
        <p:nvSpPr>
          <p:cNvPr id="112" name="Google Shape;112;p21"/>
          <p:cNvSpPr txBox="1">
            <a:spLocks noGrp="1"/>
          </p:cNvSpPr>
          <p:nvPr>
            <p:ph type="body" idx="1"/>
          </p:nvPr>
        </p:nvSpPr>
        <p:spPr>
          <a:xfrm>
            <a:off x="2731225" y="1279275"/>
            <a:ext cx="3904800" cy="1557000"/>
          </a:xfrm>
          <a:prstGeom prst="rect">
            <a:avLst/>
          </a:prstGeom>
          <a:ln w="28575"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457200" lvl="0" indent="-346075" algn="l" rtl="0">
              <a:spcBef>
                <a:spcPts val="0"/>
              </a:spcBef>
              <a:spcAft>
                <a:spcPts val="0"/>
              </a:spcAft>
              <a:buClr>
                <a:schemeClr val="dk2"/>
              </a:buClr>
              <a:buSzPts val="1850"/>
              <a:buChar char="●"/>
            </a:pPr>
            <a:r>
              <a:rPr lang="en" sz="1850">
                <a:solidFill>
                  <a:schemeClr val="dk2"/>
                </a:solidFill>
              </a:rPr>
              <a:t>Little research has been done</a:t>
            </a:r>
            <a:endParaRPr sz="1850">
              <a:solidFill>
                <a:schemeClr val="dk2"/>
              </a:solidFill>
            </a:endParaRPr>
          </a:p>
          <a:p>
            <a:pPr marL="457200" lvl="0" indent="-346075" algn="l" rtl="0">
              <a:spcBef>
                <a:spcPts val="0"/>
              </a:spcBef>
              <a:spcAft>
                <a:spcPts val="0"/>
              </a:spcAft>
              <a:buClr>
                <a:schemeClr val="dk2"/>
              </a:buClr>
              <a:buSzPts val="1850"/>
              <a:buChar char="●"/>
            </a:pPr>
            <a:r>
              <a:rPr lang="en" sz="1850">
                <a:solidFill>
                  <a:schemeClr val="dk2"/>
                </a:solidFill>
              </a:rPr>
              <a:t>Paternity leave is more limited</a:t>
            </a:r>
            <a:endParaRPr sz="1850">
              <a:solidFill>
                <a:schemeClr val="dk2"/>
              </a:solidFill>
            </a:endParaRPr>
          </a:p>
          <a:p>
            <a:pPr marL="457200" lvl="0" indent="-346075" algn="l" rtl="0">
              <a:spcBef>
                <a:spcPts val="0"/>
              </a:spcBef>
              <a:spcAft>
                <a:spcPts val="0"/>
              </a:spcAft>
              <a:buClr>
                <a:schemeClr val="dk2"/>
              </a:buClr>
              <a:buSzPts val="1850"/>
              <a:buChar char="●"/>
            </a:pPr>
            <a:r>
              <a:rPr lang="en" sz="1850">
                <a:solidFill>
                  <a:schemeClr val="dk2"/>
                </a:solidFill>
              </a:rPr>
              <a:t>Women labor opportunities</a:t>
            </a:r>
            <a:endParaRPr sz="1850">
              <a:solidFill>
                <a:schemeClr val="dk2"/>
              </a:solidFill>
            </a:endParaRPr>
          </a:p>
        </p:txBody>
      </p:sp>
      <p:pic>
        <p:nvPicPr>
          <p:cNvPr id="113" name="Google Shape;113;p21"/>
          <p:cNvPicPr preferRelativeResize="0"/>
          <p:nvPr/>
        </p:nvPicPr>
        <p:blipFill rotWithShape="1">
          <a:blip r:embed="rId3">
            <a:alphaModFix/>
          </a:blip>
          <a:srcRect t="6310" b="-6309"/>
          <a:stretch/>
        </p:blipFill>
        <p:spPr>
          <a:xfrm>
            <a:off x="2397625" y="2728398"/>
            <a:ext cx="4572001" cy="2051601"/>
          </a:xfrm>
          <a:prstGeom prst="rect">
            <a:avLst/>
          </a:prstGeom>
          <a:noFill/>
          <a:ln w="38100" cap="flat" cmpd="sng">
            <a:solidFill>
              <a:schemeClr val="accent2"/>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E72AA1F714794A8DBB607BA9820028" ma:contentTypeVersion="13" ma:contentTypeDescription="Create a new document." ma:contentTypeScope="" ma:versionID="9c0f4ad3bc4a28b0c76700c1b368033e">
  <xsd:schema xmlns:xsd="http://www.w3.org/2001/XMLSchema" xmlns:xs="http://www.w3.org/2001/XMLSchema" xmlns:p="http://schemas.microsoft.com/office/2006/metadata/properties" xmlns:ns3="3b52e997-6897-42ce-a91e-1bf236a187b3" xmlns:ns4="607ff519-6b58-43ed-bcac-3dea7f516224" targetNamespace="http://schemas.microsoft.com/office/2006/metadata/properties" ma:root="true" ma:fieldsID="02591f5c11f8953f2baf1e1fa6ffd462" ns3:_="" ns4:_="">
    <xsd:import namespace="3b52e997-6897-42ce-a91e-1bf236a187b3"/>
    <xsd:import namespace="607ff519-6b58-43ed-bcac-3dea7f51622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EventHashCode" minOccurs="0"/>
                <xsd:element ref="ns4:MediaServiceGenerationTime" minOccurs="0"/>
                <xsd:element ref="ns4:MediaServiceDateTaken" minOccurs="0"/>
                <xsd:element ref="ns4:MediaServiceAutoKeyPoints" minOccurs="0"/>
                <xsd:element ref="ns4:MediaServiceKeyPoints" minOccurs="0"/>
                <xsd:element ref="ns4:MediaServiceAutoTags" minOccurs="0"/>
                <xsd:element ref="ns4:MediaServiceOCR"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52e997-6897-42ce-a91e-1bf236a187b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7ff519-6b58-43ed-bcac-3dea7f51622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03DDC3-D70D-4E1E-96F2-8DFCC7E748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52e997-6897-42ce-a91e-1bf236a187b3"/>
    <ds:schemaRef ds:uri="607ff519-6b58-43ed-bcac-3dea7f5162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CCB327-2BDB-4520-9A22-30D21EDF2B42}">
  <ds:schemaRefs>
    <ds:schemaRef ds:uri="http://schemas.microsoft.com/sharepoint/v3/contenttype/forms"/>
  </ds:schemaRefs>
</ds:datastoreItem>
</file>

<file path=customXml/itemProps3.xml><?xml version="1.0" encoding="utf-8"?>
<ds:datastoreItem xmlns:ds="http://schemas.openxmlformats.org/officeDocument/2006/customXml" ds:itemID="{0BF5159D-5428-4C69-90FB-B0F92AC90C9E}">
  <ds:schemaRefs>
    <ds:schemaRef ds:uri="http://schemas.openxmlformats.org/package/2006/metadata/core-properties"/>
    <ds:schemaRef ds:uri="http://schemas.microsoft.com/office/2006/documentManagement/types"/>
    <ds:schemaRef ds:uri="http://schemas.microsoft.com/office/2006/metadata/properties"/>
    <ds:schemaRef ds:uri="3b52e997-6897-42ce-a91e-1bf236a187b3"/>
    <ds:schemaRef ds:uri="http://purl.org/dc/elements/1.1/"/>
    <ds:schemaRef ds:uri="http://purl.org/dc/terms/"/>
    <ds:schemaRef ds:uri="http://schemas.microsoft.com/office/infopath/2007/PartnerControls"/>
    <ds:schemaRef ds:uri="607ff519-6b58-43ed-bcac-3dea7f51622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4182</Words>
  <Application>Microsoft Office PowerPoint</Application>
  <PresentationFormat>On-screen Show (16:9)</PresentationFormat>
  <Paragraphs>216</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Raleway</vt:lpstr>
      <vt:lpstr>Arial</vt:lpstr>
      <vt:lpstr>Proxima Nova</vt:lpstr>
      <vt:lpstr>Source Sans Pro</vt:lpstr>
      <vt:lpstr>Plum</vt:lpstr>
      <vt:lpstr>Parental Leave Policy</vt:lpstr>
      <vt:lpstr>Introduction </vt:lpstr>
      <vt:lpstr>How Do Parental Leave Policies work?</vt:lpstr>
      <vt:lpstr>Economic Theory</vt:lpstr>
      <vt:lpstr>California Paid Family Leave (PFL)</vt:lpstr>
      <vt:lpstr>Effects of PFL</vt:lpstr>
      <vt:lpstr>Benefits of Parental Leave Policy</vt:lpstr>
      <vt:lpstr>Paid Leave Effects on Fathers</vt:lpstr>
      <vt:lpstr>Costs of Parental Leave Policy</vt:lpstr>
      <vt:lpstr>Paternity Leave is More Limited...</vt:lpstr>
      <vt:lpstr>Women labor opportunities</vt:lpstr>
      <vt:lpstr>Conclusion</vt:lpstr>
      <vt:lpstr>Thank you for listening!</vt:lpstr>
      <vt:lpstr>Citations (APA 7th)</vt:lpstr>
      <vt:lpstr>Citations (APA 7th)</vt:lpstr>
      <vt:lpstr>Citations (APA 7th)</vt:lpstr>
      <vt:lpstr>Citations (APA 7th)</vt:lpstr>
      <vt:lpstr>Citations (APA 7th)</vt:lpstr>
      <vt:lpstr>Citations (APA 7th)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Parental Leave Policy</dc:title>
  <dc:creator>Cindy Logan</dc:creator>
  <cp:lastModifiedBy>Cindy Logan</cp:lastModifiedBy>
  <cp:revision>1</cp:revision>
  <cp:lastPrinted>2022-04-22T20:17:53Z</cp:lastPrinted>
  <dcterms:modified xsi:type="dcterms:W3CDTF">2022-04-22T20:19:22Z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0x01010082E72AA1F714794A8DBB607BA9820028</vt:lpwstr>
  </property>
</Properties>
</file>