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0"/>
  </p:notesMasterIdLst>
  <p:sldIdLst>
    <p:sldId id="256" r:id="rId2"/>
    <p:sldId id="257" r:id="rId3"/>
    <p:sldId id="329" r:id="rId4"/>
    <p:sldId id="264" r:id="rId5"/>
    <p:sldId id="260" r:id="rId6"/>
    <p:sldId id="317" r:id="rId7"/>
    <p:sldId id="318" r:id="rId8"/>
    <p:sldId id="350" r:id="rId9"/>
    <p:sldId id="322" r:id="rId10"/>
    <p:sldId id="321" r:id="rId11"/>
    <p:sldId id="353" r:id="rId12"/>
    <p:sldId id="354" r:id="rId13"/>
    <p:sldId id="270" r:id="rId14"/>
    <p:sldId id="352" r:id="rId15"/>
    <p:sldId id="271" r:id="rId16"/>
    <p:sldId id="328" r:id="rId17"/>
    <p:sldId id="355" r:id="rId18"/>
    <p:sldId id="323" r:id="rId19"/>
    <p:sldId id="324" r:id="rId20"/>
    <p:sldId id="325" r:id="rId21"/>
    <p:sldId id="326" r:id="rId22"/>
    <p:sldId id="327" r:id="rId23"/>
    <p:sldId id="356" r:id="rId24"/>
    <p:sldId id="343" r:id="rId25"/>
    <p:sldId id="273" r:id="rId26"/>
    <p:sldId id="274" r:id="rId27"/>
    <p:sldId id="275" r:id="rId28"/>
    <p:sldId id="276" r:id="rId29"/>
    <p:sldId id="281" r:id="rId30"/>
    <p:sldId id="282" r:id="rId31"/>
    <p:sldId id="284" r:id="rId32"/>
    <p:sldId id="279" r:id="rId33"/>
    <p:sldId id="280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3" r:id="rId42"/>
    <p:sldId id="294" r:id="rId43"/>
    <p:sldId id="292" r:id="rId44"/>
    <p:sldId id="295" r:id="rId45"/>
    <p:sldId id="296" r:id="rId46"/>
    <p:sldId id="297" r:id="rId47"/>
    <p:sldId id="300" r:id="rId48"/>
    <p:sldId id="298" r:id="rId49"/>
    <p:sldId id="305" r:id="rId50"/>
    <p:sldId id="301" r:id="rId51"/>
    <p:sldId id="306" r:id="rId52"/>
    <p:sldId id="307" r:id="rId53"/>
    <p:sldId id="308" r:id="rId54"/>
    <p:sldId id="309" r:id="rId55"/>
    <p:sldId id="310" r:id="rId56"/>
    <p:sldId id="311" r:id="rId57"/>
    <p:sldId id="263" r:id="rId58"/>
    <p:sldId id="313" r:id="rId59"/>
    <p:sldId id="314" r:id="rId60"/>
    <p:sldId id="315" r:id="rId61"/>
    <p:sldId id="312" r:id="rId62"/>
    <p:sldId id="342" r:id="rId63"/>
    <p:sldId id="344" r:id="rId64"/>
    <p:sldId id="345" r:id="rId65"/>
    <p:sldId id="346" r:id="rId66"/>
    <p:sldId id="347" r:id="rId67"/>
    <p:sldId id="348" r:id="rId68"/>
    <p:sldId id="349" r:id="rId6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132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futrell\Desktop\KDA\Inspection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futrell\Desktop\KDA\Inspection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futrell\Desktop\KDA\Inspection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futrell\Desktop\KDA\Inspection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baseline="0" dirty="0">
                <a:solidFill>
                  <a:srgbClr val="00B050"/>
                </a:solidFill>
              </a:rPr>
              <a:t>~5730 </a:t>
            </a:r>
            <a:r>
              <a:rPr lang="en-US" b="1" baseline="0" dirty="0">
                <a:solidFill>
                  <a:srgbClr val="00B050"/>
                </a:solidFill>
              </a:rPr>
              <a:t>Restaurants</a:t>
            </a:r>
            <a:r>
              <a:rPr lang="en-US" baseline="0" dirty="0">
                <a:solidFill>
                  <a:srgbClr val="00B050"/>
                </a:solidFill>
              </a:rPr>
              <a:t>/Year</a:t>
            </a:r>
            <a:endParaRPr lang="en-US" dirty="0">
              <a:solidFill>
                <a:srgbClr val="00B05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'3.'!$A$3</c:f>
              <c:strCache>
                <c:ptCount val="1"/>
                <c:pt idx="0">
                  <c:v>IN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'3.'!$B$2:$E$2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'3.'!$B$3:$E$3</c:f>
              <c:numCache>
                <c:formatCode>0%</c:formatCode>
                <c:ptCount val="4"/>
                <c:pt idx="0">
                  <c:v>0.56000000000000005</c:v>
                </c:pt>
                <c:pt idx="1">
                  <c:v>0.78</c:v>
                </c:pt>
                <c:pt idx="2">
                  <c:v>0.93</c:v>
                </c:pt>
                <c:pt idx="3">
                  <c:v>0.97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7C5-4B23-BCF1-8DC773CD25B3}"/>
            </c:ext>
          </c:extLst>
        </c:ser>
        <c:ser>
          <c:idx val="1"/>
          <c:order val="1"/>
          <c:tx>
            <c:strRef>
              <c:f>'3.'!$A$4</c:f>
              <c:strCache>
                <c:ptCount val="1"/>
                <c:pt idx="0">
                  <c:v>OUT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'3.'!$B$2:$E$2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'3.'!$B$4:$E$4</c:f>
              <c:numCache>
                <c:formatCode>General</c:formatCode>
                <c:ptCount val="4"/>
                <c:pt idx="2" formatCode="0%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7C5-4B23-BCF1-8DC773CD25B3}"/>
            </c:ext>
          </c:extLst>
        </c:ser>
        <c:ser>
          <c:idx val="2"/>
          <c:order val="2"/>
          <c:tx>
            <c:strRef>
              <c:f>'3.'!$A$5</c:f>
              <c:strCache>
                <c:ptCount val="1"/>
                <c:pt idx="0">
                  <c:v>N.A.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'3.'!$B$2:$E$2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'3.'!$B$5:$E$5</c:f>
              <c:numCache>
                <c:formatCode>0%</c:formatCode>
                <c:ptCount val="4"/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7C5-4B23-BCF1-8DC773CD25B3}"/>
            </c:ext>
          </c:extLst>
        </c:ser>
        <c:ser>
          <c:idx val="3"/>
          <c:order val="3"/>
          <c:tx>
            <c:strRef>
              <c:f>'3.'!$A$6</c:f>
              <c:strCache>
                <c:ptCount val="1"/>
                <c:pt idx="0">
                  <c:v>N.O.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'3.'!$B$2:$E$2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'3.'!$B$6:$E$6</c:f>
              <c:numCache>
                <c:formatCode>0%</c:formatCode>
                <c:ptCount val="4"/>
                <c:pt idx="0">
                  <c:v>0.43</c:v>
                </c:pt>
                <c:pt idx="1">
                  <c:v>0.21</c:v>
                </c:pt>
                <c:pt idx="2">
                  <c:v>0.06</c:v>
                </c:pt>
                <c:pt idx="3">
                  <c:v>0.03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7C5-4B23-BCF1-8DC773CD25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68372735"/>
        <c:axId val="1405505807"/>
      </c:lineChart>
      <c:catAx>
        <c:axId val="1468372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5505807"/>
        <c:crosses val="autoZero"/>
        <c:auto val="1"/>
        <c:lblAlgn val="ctr"/>
        <c:lblOffset val="100"/>
        <c:noMultiLvlLbl val="0"/>
      </c:catAx>
      <c:valAx>
        <c:axId val="1405505807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83727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>
                <a:solidFill>
                  <a:srgbClr val="00B050"/>
                </a:solidFill>
                <a:effectLst/>
              </a:rPr>
              <a:t>~1292 </a:t>
            </a:r>
            <a:r>
              <a:rPr lang="en-US" sz="1400" b="1" i="0" baseline="0" dirty="0">
                <a:solidFill>
                  <a:srgbClr val="00B050"/>
                </a:solidFill>
                <a:effectLst/>
              </a:rPr>
              <a:t>Food Retail Stores</a:t>
            </a:r>
            <a:r>
              <a:rPr lang="en-US" sz="1400" b="0" i="0" baseline="0" dirty="0">
                <a:solidFill>
                  <a:srgbClr val="00B050"/>
                </a:solidFill>
                <a:effectLst/>
              </a:rPr>
              <a:t>/Year</a:t>
            </a:r>
            <a:endParaRPr lang="en-US" sz="1400" dirty="0">
              <a:solidFill>
                <a:srgbClr val="00B05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'3.'!$A$19</c:f>
              <c:strCache>
                <c:ptCount val="1"/>
                <c:pt idx="0">
                  <c:v>IN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'3.'!$B$18:$E$18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'3.'!$B$19:$E$19</c:f>
              <c:numCache>
                <c:formatCode>0%</c:formatCode>
                <c:ptCount val="4"/>
                <c:pt idx="0">
                  <c:v>0.5</c:v>
                </c:pt>
                <c:pt idx="1">
                  <c:v>0.76</c:v>
                </c:pt>
                <c:pt idx="2">
                  <c:v>0.92</c:v>
                </c:pt>
                <c:pt idx="3">
                  <c:v>0.96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A7B-48FA-9FB0-4FCC6A050BDD}"/>
            </c:ext>
          </c:extLst>
        </c:ser>
        <c:ser>
          <c:idx val="1"/>
          <c:order val="1"/>
          <c:tx>
            <c:strRef>
              <c:f>'3.'!$A$20</c:f>
              <c:strCache>
                <c:ptCount val="1"/>
                <c:pt idx="0">
                  <c:v>OUT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'3.'!$B$18:$E$18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'3.'!$B$20:$E$20</c:f>
              <c:numCache>
                <c:formatCode>General</c:formatCode>
                <c:ptCount val="4"/>
                <c:pt idx="2" formatCode="0%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A7B-48FA-9FB0-4FCC6A050BDD}"/>
            </c:ext>
          </c:extLst>
        </c:ser>
        <c:ser>
          <c:idx val="2"/>
          <c:order val="2"/>
          <c:tx>
            <c:strRef>
              <c:f>'3.'!$A$21</c:f>
              <c:strCache>
                <c:ptCount val="1"/>
                <c:pt idx="0">
                  <c:v>N.A.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'3.'!$B$18:$E$18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'3.'!$B$21:$E$21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A7B-48FA-9FB0-4FCC6A050BDD}"/>
            </c:ext>
          </c:extLst>
        </c:ser>
        <c:ser>
          <c:idx val="3"/>
          <c:order val="3"/>
          <c:tx>
            <c:strRef>
              <c:f>'3.'!$A$22</c:f>
              <c:strCache>
                <c:ptCount val="1"/>
                <c:pt idx="0">
                  <c:v>N.O.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'3.'!$B$18:$E$18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'3.'!$B$22:$E$22</c:f>
              <c:numCache>
                <c:formatCode>0%</c:formatCode>
                <c:ptCount val="4"/>
                <c:pt idx="0">
                  <c:v>0.5</c:v>
                </c:pt>
                <c:pt idx="1">
                  <c:v>0.23</c:v>
                </c:pt>
                <c:pt idx="2">
                  <c:v>7.0000000000000007E-2</c:v>
                </c:pt>
                <c:pt idx="3">
                  <c:v>0.03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A7B-48FA-9FB0-4FCC6A050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2163279"/>
        <c:axId val="1593180511"/>
      </c:lineChart>
      <c:catAx>
        <c:axId val="1542163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3180511"/>
        <c:crosses val="autoZero"/>
        <c:auto val="1"/>
        <c:lblAlgn val="ctr"/>
        <c:lblOffset val="100"/>
        <c:noMultiLvlLbl val="0"/>
      </c:catAx>
      <c:valAx>
        <c:axId val="1593180511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2163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>
                <a:solidFill>
                  <a:srgbClr val="00B050"/>
                </a:solidFill>
                <a:effectLst/>
              </a:rPr>
              <a:t>546 </a:t>
            </a:r>
            <a:r>
              <a:rPr lang="en-US" sz="1400" b="1" i="0" baseline="0" dirty="0">
                <a:solidFill>
                  <a:srgbClr val="00B050"/>
                </a:solidFill>
                <a:effectLst/>
              </a:rPr>
              <a:t>Satellite Schools</a:t>
            </a:r>
            <a:r>
              <a:rPr lang="en-US" sz="1400" b="0" i="0" baseline="0" dirty="0">
                <a:solidFill>
                  <a:srgbClr val="00B050"/>
                </a:solidFill>
                <a:effectLst/>
              </a:rPr>
              <a:t>/Year</a:t>
            </a:r>
            <a:endParaRPr lang="en-US" sz="1400" dirty="0">
              <a:solidFill>
                <a:srgbClr val="00B05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'3.'!$A$53</c:f>
              <c:strCache>
                <c:ptCount val="1"/>
                <c:pt idx="0">
                  <c:v>IN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'3.'!$B$52:$E$52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'3.'!$B$53:$E$53</c:f>
              <c:numCache>
                <c:formatCode>0%</c:formatCode>
                <c:ptCount val="4"/>
                <c:pt idx="0">
                  <c:v>0.56000000000000005</c:v>
                </c:pt>
                <c:pt idx="1">
                  <c:v>0.73</c:v>
                </c:pt>
                <c:pt idx="2">
                  <c:v>0.93</c:v>
                </c:pt>
                <c:pt idx="3">
                  <c:v>0.94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B11-43AB-86CA-4F5B8EAD08E3}"/>
            </c:ext>
          </c:extLst>
        </c:ser>
        <c:ser>
          <c:idx val="1"/>
          <c:order val="1"/>
          <c:tx>
            <c:strRef>
              <c:f>'3.'!$A$54</c:f>
              <c:strCache>
                <c:ptCount val="1"/>
                <c:pt idx="0">
                  <c:v>OUT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'3.'!$B$52:$E$52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'3.'!$B$54:$E$54</c:f>
              <c:numCache>
                <c:formatCode>General</c:formatCode>
                <c:ptCount val="4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B11-43AB-86CA-4F5B8EAD08E3}"/>
            </c:ext>
          </c:extLst>
        </c:ser>
        <c:ser>
          <c:idx val="2"/>
          <c:order val="2"/>
          <c:tx>
            <c:strRef>
              <c:f>'3.'!$A$55</c:f>
              <c:strCache>
                <c:ptCount val="1"/>
                <c:pt idx="0">
                  <c:v>N.A.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'3.'!$B$52:$E$52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'3.'!$B$55:$E$55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B11-43AB-86CA-4F5B8EAD08E3}"/>
            </c:ext>
          </c:extLst>
        </c:ser>
        <c:ser>
          <c:idx val="3"/>
          <c:order val="3"/>
          <c:tx>
            <c:strRef>
              <c:f>'3.'!$A$56</c:f>
              <c:strCache>
                <c:ptCount val="1"/>
                <c:pt idx="0">
                  <c:v>N.O.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'3.'!$B$52:$E$52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'3.'!$B$56:$E$56</c:f>
              <c:numCache>
                <c:formatCode>0%</c:formatCode>
                <c:ptCount val="4"/>
                <c:pt idx="0">
                  <c:v>0.44</c:v>
                </c:pt>
                <c:pt idx="1">
                  <c:v>0.27</c:v>
                </c:pt>
                <c:pt idx="2">
                  <c:v>0.06</c:v>
                </c:pt>
                <c:pt idx="3">
                  <c:v>0.01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B11-43AB-86CA-4F5B8EAD08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06153199"/>
        <c:axId val="1407444015"/>
      </c:lineChart>
      <c:catAx>
        <c:axId val="1606153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7444015"/>
        <c:crosses val="autoZero"/>
        <c:auto val="1"/>
        <c:lblAlgn val="ctr"/>
        <c:lblOffset val="100"/>
        <c:noMultiLvlLbl val="0"/>
      </c:catAx>
      <c:valAx>
        <c:axId val="1407444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6153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>
                <a:solidFill>
                  <a:srgbClr val="00B050"/>
                </a:solidFill>
                <a:effectLst/>
              </a:rPr>
              <a:t>~2077 </a:t>
            </a:r>
            <a:r>
              <a:rPr lang="en-US" sz="1400" b="1" i="0" baseline="0" dirty="0">
                <a:solidFill>
                  <a:srgbClr val="00B050"/>
                </a:solidFill>
                <a:effectLst/>
              </a:rPr>
              <a:t>Schools</a:t>
            </a:r>
            <a:r>
              <a:rPr lang="en-US" sz="1400" b="0" i="0" baseline="0" dirty="0">
                <a:solidFill>
                  <a:srgbClr val="00B050"/>
                </a:solidFill>
                <a:effectLst/>
              </a:rPr>
              <a:t>/Year</a:t>
            </a:r>
            <a:endParaRPr lang="en-US" sz="1400" dirty="0">
              <a:solidFill>
                <a:srgbClr val="00B05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'3.'!$A$37</c:f>
              <c:strCache>
                <c:ptCount val="1"/>
                <c:pt idx="0">
                  <c:v>IN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'3.'!$B$36:$E$36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'3.'!$B$37:$E$37</c:f>
              <c:numCache>
                <c:formatCode>0%</c:formatCode>
                <c:ptCount val="4"/>
                <c:pt idx="0">
                  <c:v>0.55000000000000004</c:v>
                </c:pt>
                <c:pt idx="1">
                  <c:v>0.71</c:v>
                </c:pt>
                <c:pt idx="2">
                  <c:v>0.91</c:v>
                </c:pt>
                <c:pt idx="3">
                  <c:v>0.96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688-4A47-97E0-854F52CD325B}"/>
            </c:ext>
          </c:extLst>
        </c:ser>
        <c:ser>
          <c:idx val="1"/>
          <c:order val="1"/>
          <c:tx>
            <c:strRef>
              <c:f>'3.'!$A$38</c:f>
              <c:strCache>
                <c:ptCount val="1"/>
                <c:pt idx="0">
                  <c:v>OUT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'3.'!$B$36:$E$36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'3.'!$B$38:$E$38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88-4A47-97E0-854F52CD325B}"/>
            </c:ext>
          </c:extLst>
        </c:ser>
        <c:ser>
          <c:idx val="2"/>
          <c:order val="2"/>
          <c:tx>
            <c:strRef>
              <c:f>'3.'!$A$39</c:f>
              <c:strCache>
                <c:ptCount val="1"/>
                <c:pt idx="0">
                  <c:v>N.A.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'3.'!$B$36:$E$36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'3.'!$B$39:$E$39</c:f>
              <c:numCache>
                <c:formatCode>0%</c:formatCode>
                <c:ptCount val="4"/>
                <c:pt idx="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688-4A47-97E0-854F52CD325B}"/>
            </c:ext>
          </c:extLst>
        </c:ser>
        <c:ser>
          <c:idx val="3"/>
          <c:order val="3"/>
          <c:tx>
            <c:strRef>
              <c:f>'3.'!$A$40</c:f>
              <c:strCache>
                <c:ptCount val="1"/>
                <c:pt idx="0">
                  <c:v>N.O.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'3.'!$B$36:$E$36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'3.'!$B$40:$E$40</c:f>
              <c:numCache>
                <c:formatCode>0%</c:formatCode>
                <c:ptCount val="4"/>
                <c:pt idx="0">
                  <c:v>0.44</c:v>
                </c:pt>
                <c:pt idx="1">
                  <c:v>0.28999999999999998</c:v>
                </c:pt>
                <c:pt idx="2">
                  <c:v>0.09</c:v>
                </c:pt>
                <c:pt idx="3">
                  <c:v>0.04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688-4A47-97E0-854F52CD32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8055951"/>
        <c:axId val="1467700879"/>
      </c:lineChart>
      <c:catAx>
        <c:axId val="15480559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7700879"/>
        <c:crosses val="autoZero"/>
        <c:auto val="1"/>
        <c:lblAlgn val="ctr"/>
        <c:lblOffset val="100"/>
        <c:noMultiLvlLbl val="0"/>
      </c:catAx>
      <c:valAx>
        <c:axId val="146770087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80559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CAB47-D272-4B75-952D-10F8370CA5AE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B4948-1C22-461D-8E12-06D3C2267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40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0B4948-1C22-461D-8E12-06D3C22672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09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Today, KDA oversees the administrative, marketing and regulatory services for twelve departments or programs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0B4948-1C22-461D-8E12-06D3C22672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29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Today, KDA oversees the administrative, marketing and regulatory services for twelve departments or programs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0B4948-1C22-461D-8E12-06D3C22672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91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Today, KDA oversees the administrative, marketing and regulatory services for twelve departments or programs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0B4948-1C22-461D-8E12-06D3C22672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71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0B4948-1C22-461D-8E12-06D3C22672C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118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0B4948-1C22-461D-8E12-06D3C22672C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1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0B4948-1C22-461D-8E12-06D3C22672C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91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847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92782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92782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755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792F-31EE-C344-A2D6-ED544E6AF3F4}" type="datetimeFigureOut">
              <a:rPr lang="en-US" smtClean="0"/>
              <a:pPr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new template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Risk Factor Study on Food Establishments in Kansas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Crystal Futrell</a:t>
            </a:r>
          </a:p>
          <a:p>
            <a:r>
              <a:rPr lang="en-US" dirty="0"/>
              <a:t>Kansas State University</a:t>
            </a:r>
          </a:p>
          <a:p>
            <a:r>
              <a:rPr lang="en-US" sz="3000" dirty="0"/>
              <a:t>MPH Candidate/Food Safety &amp; Biosecurity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66462"/>
            <a:ext cx="10972800" cy="1143000"/>
          </a:xfrm>
        </p:spPr>
        <p:txBody>
          <a:bodyPr/>
          <a:lstStyle/>
          <a:p>
            <a:r>
              <a:rPr lang="en-US" dirty="0"/>
              <a:t>Risk Factor Study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5FF80-89F5-4700-8F69-BE35EF65A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34734"/>
            <a:ext cx="10972800" cy="4525963"/>
          </a:xfrm>
        </p:spPr>
        <p:txBody>
          <a:bodyPr/>
          <a:lstStyle/>
          <a:p>
            <a:r>
              <a:rPr lang="en-US" dirty="0"/>
              <a:t>Standard 9 Report</a:t>
            </a:r>
          </a:p>
          <a:p>
            <a:r>
              <a:rPr lang="en-US" dirty="0"/>
              <a:t>Measure the success in reducing the occurrence of foodborne illness risk factors</a:t>
            </a:r>
          </a:p>
        </p:txBody>
      </p:sp>
    </p:spTree>
    <p:extLst>
      <p:ext uri="{BB962C8B-B14F-4D97-AF65-F5344CB8AC3E}">
        <p14:creationId xmlns:p14="http://schemas.microsoft.com/office/powerpoint/2010/main" val="1968181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66462"/>
            <a:ext cx="10972800" cy="1143000"/>
          </a:xfrm>
        </p:spPr>
        <p:txBody>
          <a:bodyPr/>
          <a:lstStyle/>
          <a:p>
            <a:r>
              <a:rPr lang="en-US" dirty="0"/>
              <a:t>Risk Factor Study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5FF80-89F5-4700-8F69-BE35EF65A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34734"/>
            <a:ext cx="10972800" cy="4525963"/>
          </a:xfrm>
        </p:spPr>
        <p:txBody>
          <a:bodyPr/>
          <a:lstStyle/>
          <a:p>
            <a:r>
              <a:rPr lang="en-US" dirty="0"/>
              <a:t>Standard 9 Report</a:t>
            </a:r>
          </a:p>
          <a:p>
            <a:r>
              <a:rPr lang="en-US" dirty="0"/>
              <a:t>Measure the success in reducing the occurrence of foodborne illness risk factors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156D9E-33B8-420F-A8A9-33C288315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452" y="3084775"/>
            <a:ext cx="3413019" cy="277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390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66462"/>
            <a:ext cx="10972800" cy="1143000"/>
          </a:xfrm>
        </p:spPr>
        <p:txBody>
          <a:bodyPr/>
          <a:lstStyle/>
          <a:p>
            <a:r>
              <a:rPr lang="en-US" dirty="0"/>
              <a:t>Risk Factor Study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5FF80-89F5-4700-8F69-BE35EF65A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34734"/>
            <a:ext cx="10972800" cy="4525963"/>
          </a:xfrm>
        </p:spPr>
        <p:txBody>
          <a:bodyPr/>
          <a:lstStyle/>
          <a:p>
            <a:r>
              <a:rPr lang="en-US" dirty="0"/>
              <a:t>Standard 9 Report</a:t>
            </a:r>
          </a:p>
          <a:p>
            <a:r>
              <a:rPr lang="en-US" dirty="0"/>
              <a:t>Measure the success in reducing the occurrence of foodborne illness risk factors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2B7F98-B10D-4698-A15D-75D7101CF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084775"/>
            <a:ext cx="4455140" cy="27435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156D9E-33B8-420F-A8A9-33C288315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6452" y="3084775"/>
            <a:ext cx="3413019" cy="2775922"/>
          </a:xfrm>
          <a:prstGeom prst="rect">
            <a:avLst/>
          </a:prstGeom>
        </p:spPr>
      </p:pic>
      <p:sp>
        <p:nvSpPr>
          <p:cNvPr id="5" name="&quot;Not Allowed&quot; Symbol 4">
            <a:extLst>
              <a:ext uri="{FF2B5EF4-FFF2-40B4-BE49-F238E27FC236}">
                <a16:creationId xmlns:a16="http://schemas.microsoft.com/office/drawing/2014/main" id="{921FE5AD-FA63-471A-87B5-174D650DCFDE}"/>
              </a:ext>
            </a:extLst>
          </p:cNvPr>
          <p:cNvSpPr/>
          <p:nvPr/>
        </p:nvSpPr>
        <p:spPr>
          <a:xfrm>
            <a:off x="6966153" y="3084775"/>
            <a:ext cx="3092247" cy="2743519"/>
          </a:xfrm>
          <a:prstGeom prst="noSmoking">
            <a:avLst>
              <a:gd name="adj" fmla="val 7362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275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66462"/>
            <a:ext cx="10972800" cy="1143000"/>
          </a:xfrm>
        </p:spPr>
        <p:txBody>
          <a:bodyPr/>
          <a:lstStyle/>
          <a:p>
            <a:r>
              <a:rPr lang="en-US" dirty="0"/>
              <a:t>Risk Factor Study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5FF80-89F5-4700-8F69-BE35EF65A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 5 Foodborne Illness Risk Factors: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Poor personal hygiene (leading cause of foodborne illness)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Improper holding temperatures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Improper cooking temperatures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Food from unsafe sources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Contaminated equipment/cross-contamination</a:t>
            </a:r>
          </a:p>
        </p:txBody>
      </p:sp>
    </p:spTree>
    <p:extLst>
      <p:ext uri="{BB962C8B-B14F-4D97-AF65-F5344CB8AC3E}">
        <p14:creationId xmlns:p14="http://schemas.microsoft.com/office/powerpoint/2010/main" val="3628626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7 Model Forms, Guides, and Other Aids">
            <a:extLst>
              <a:ext uri="{FF2B5EF4-FFF2-40B4-BE49-F238E27FC236}">
                <a16:creationId xmlns:a16="http://schemas.microsoft.com/office/drawing/2014/main" id="{6695D9BE-BC82-43D0-8441-FD61AA47E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640" y="10908"/>
            <a:ext cx="5289714" cy="684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54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F64115-F9AF-4BF1-8EA0-68E7125D9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6" y="0"/>
            <a:ext cx="12182014" cy="685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575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66462"/>
            <a:ext cx="10972800" cy="1143000"/>
          </a:xfrm>
        </p:spPr>
        <p:txBody>
          <a:bodyPr/>
          <a:lstStyle/>
          <a:p>
            <a:r>
              <a:rPr lang="en-US" dirty="0"/>
              <a:t>Risk Factor Study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5FF80-89F5-4700-8F69-BE35EF65A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 5 Foodborne Illness Risk Factors: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Poor personal hygiene (leading cause of foodborne illness)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Improper holding temperatures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Improper cooking temperatures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Food from unsafe sources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Contaminated equipment/cross-contamination</a:t>
            </a:r>
          </a:p>
        </p:txBody>
      </p:sp>
    </p:spTree>
    <p:extLst>
      <p:ext uri="{BB962C8B-B14F-4D97-AF65-F5344CB8AC3E}">
        <p14:creationId xmlns:p14="http://schemas.microsoft.com/office/powerpoint/2010/main" val="3796007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F64115-F9AF-4BF1-8EA0-68E7125D9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6" y="0"/>
            <a:ext cx="12182014" cy="685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822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82292A-5984-4212-8661-EC1E1B25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2340"/>
            <a:ext cx="6549606" cy="539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750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82292A-5984-4212-8661-EC1E1B25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2340"/>
            <a:ext cx="6549606" cy="539432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65308-8589-4BE9-9418-05EFF4215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3748" y="1541209"/>
            <a:ext cx="5211097" cy="4525963"/>
          </a:xfrm>
        </p:spPr>
        <p:txBody>
          <a:bodyPr>
            <a:normAutofit/>
          </a:bodyPr>
          <a:lstStyle/>
          <a:p>
            <a:r>
              <a:rPr lang="en-US" dirty="0"/>
              <a:t>Organize data</a:t>
            </a:r>
          </a:p>
        </p:txBody>
      </p:sp>
    </p:spTree>
    <p:extLst>
      <p:ext uri="{BB962C8B-B14F-4D97-AF65-F5344CB8AC3E}">
        <p14:creationId xmlns:p14="http://schemas.microsoft.com/office/powerpoint/2010/main" val="1985842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43906"/>
            <a:ext cx="10972800" cy="1143000"/>
          </a:xfrm>
        </p:spPr>
        <p:txBody>
          <a:bodyPr/>
          <a:lstStyle/>
          <a:p>
            <a:pPr algn="l"/>
            <a:r>
              <a:rPr lang="en-US" dirty="0"/>
              <a:t>Topics:</a:t>
            </a:r>
          </a:p>
        </p:txBody>
      </p:sp>
    </p:spTree>
    <p:extLst>
      <p:ext uri="{BB962C8B-B14F-4D97-AF65-F5344CB8AC3E}">
        <p14:creationId xmlns:p14="http://schemas.microsoft.com/office/powerpoint/2010/main" val="3323751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82292A-5984-4212-8661-EC1E1B25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2340"/>
            <a:ext cx="6549606" cy="539432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65308-8589-4BE9-9418-05EFF4215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3748" y="1541209"/>
            <a:ext cx="5211097" cy="4525963"/>
          </a:xfrm>
        </p:spPr>
        <p:txBody>
          <a:bodyPr>
            <a:normAutofit/>
          </a:bodyPr>
          <a:lstStyle/>
          <a:p>
            <a:r>
              <a:rPr lang="en-US" dirty="0"/>
              <a:t>Organize data</a:t>
            </a:r>
          </a:p>
          <a:p>
            <a:r>
              <a:rPr lang="en-US" dirty="0"/>
              <a:t>Analyze data</a:t>
            </a:r>
          </a:p>
        </p:txBody>
      </p:sp>
    </p:spTree>
    <p:extLst>
      <p:ext uri="{BB962C8B-B14F-4D97-AF65-F5344CB8AC3E}">
        <p14:creationId xmlns:p14="http://schemas.microsoft.com/office/powerpoint/2010/main" val="2753114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82292A-5984-4212-8661-EC1E1B25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2340"/>
            <a:ext cx="6549606" cy="539432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65308-8589-4BE9-9418-05EFF4215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3748" y="1541209"/>
            <a:ext cx="5211097" cy="4525963"/>
          </a:xfrm>
        </p:spPr>
        <p:txBody>
          <a:bodyPr>
            <a:normAutofit/>
          </a:bodyPr>
          <a:lstStyle/>
          <a:p>
            <a:r>
              <a:rPr lang="en-US" dirty="0"/>
              <a:t>Organize data</a:t>
            </a:r>
          </a:p>
          <a:p>
            <a:r>
              <a:rPr lang="en-US" dirty="0"/>
              <a:t>Analyze data</a:t>
            </a:r>
          </a:p>
          <a:p>
            <a:r>
              <a:rPr lang="en-US" dirty="0"/>
              <a:t>Interpret data</a:t>
            </a:r>
          </a:p>
        </p:txBody>
      </p:sp>
    </p:spTree>
    <p:extLst>
      <p:ext uri="{BB962C8B-B14F-4D97-AF65-F5344CB8AC3E}">
        <p14:creationId xmlns:p14="http://schemas.microsoft.com/office/powerpoint/2010/main" val="2721427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82292A-5984-4212-8661-EC1E1B25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2340"/>
            <a:ext cx="6549606" cy="539432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65308-8589-4BE9-9418-05EFF4215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3748" y="1541209"/>
            <a:ext cx="5211097" cy="4525963"/>
          </a:xfrm>
        </p:spPr>
        <p:txBody>
          <a:bodyPr>
            <a:normAutofit/>
          </a:bodyPr>
          <a:lstStyle/>
          <a:p>
            <a:r>
              <a:rPr lang="en-US" dirty="0"/>
              <a:t>Organize data</a:t>
            </a:r>
          </a:p>
          <a:p>
            <a:r>
              <a:rPr lang="en-US" dirty="0"/>
              <a:t>Analyze data</a:t>
            </a:r>
          </a:p>
          <a:p>
            <a:r>
              <a:rPr lang="en-US" dirty="0"/>
              <a:t>Interpret data</a:t>
            </a:r>
          </a:p>
          <a:p>
            <a:r>
              <a:rPr lang="en-US" dirty="0"/>
              <a:t>Make suggestions for interventional strategies</a:t>
            </a:r>
          </a:p>
        </p:txBody>
      </p:sp>
    </p:spTree>
    <p:extLst>
      <p:ext uri="{BB962C8B-B14F-4D97-AF65-F5344CB8AC3E}">
        <p14:creationId xmlns:p14="http://schemas.microsoft.com/office/powerpoint/2010/main" val="4003911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82292A-5984-4212-8661-EC1E1B25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2340"/>
            <a:ext cx="6549606" cy="539432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65308-8589-4BE9-9418-05EFF4215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3748" y="1541209"/>
            <a:ext cx="5211097" cy="4525963"/>
          </a:xfrm>
        </p:spPr>
        <p:txBody>
          <a:bodyPr>
            <a:normAutofit/>
          </a:bodyPr>
          <a:lstStyle/>
          <a:p>
            <a:r>
              <a:rPr lang="en-US" dirty="0"/>
              <a:t>Organize data</a:t>
            </a:r>
          </a:p>
          <a:p>
            <a:r>
              <a:rPr lang="en-US" dirty="0"/>
              <a:t>Analyze data</a:t>
            </a:r>
          </a:p>
          <a:p>
            <a:r>
              <a:rPr lang="en-US" dirty="0"/>
              <a:t>Interpret data</a:t>
            </a:r>
          </a:p>
          <a:p>
            <a:r>
              <a:rPr lang="en-US" dirty="0"/>
              <a:t>Make suggestions for interventional strategies</a:t>
            </a:r>
          </a:p>
          <a:p>
            <a:r>
              <a:rPr lang="en-US" dirty="0"/>
              <a:t>Standard 9 Report</a:t>
            </a:r>
          </a:p>
        </p:txBody>
      </p:sp>
    </p:spTree>
    <p:extLst>
      <p:ext uri="{BB962C8B-B14F-4D97-AF65-F5344CB8AC3E}">
        <p14:creationId xmlns:p14="http://schemas.microsoft.com/office/powerpoint/2010/main" val="3440227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82656"/>
            <a:ext cx="10972800" cy="1143000"/>
          </a:xfrm>
        </p:spPr>
        <p:txBody>
          <a:bodyPr/>
          <a:lstStyle/>
          <a:p>
            <a:r>
              <a:rPr lang="en-US" u="sng" dirty="0"/>
              <a:t>Products Developed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5FF80-89F5-4700-8F69-BE35EF65A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3983" y="2042655"/>
            <a:ext cx="7580672" cy="4525963"/>
          </a:xfrm>
        </p:spPr>
        <p:txBody>
          <a:bodyPr/>
          <a:lstStyle/>
          <a:p>
            <a:r>
              <a:rPr lang="en-US" dirty="0"/>
              <a:t>Inspection Data Sheet (Excel Workbook)</a:t>
            </a:r>
          </a:p>
          <a:p>
            <a:r>
              <a:rPr lang="en-US" dirty="0"/>
              <a:t>Inspection Analysis Report</a:t>
            </a:r>
          </a:p>
          <a:p>
            <a:r>
              <a:rPr lang="en-US" dirty="0"/>
              <a:t>Standard 9 Report</a:t>
            </a:r>
          </a:p>
          <a:p>
            <a:r>
              <a:rPr lang="en-US" dirty="0"/>
              <a:t>Standard 9 PowerPoint Presentation</a:t>
            </a:r>
          </a:p>
        </p:txBody>
      </p:sp>
    </p:spTree>
    <p:extLst>
      <p:ext uri="{BB962C8B-B14F-4D97-AF65-F5344CB8AC3E}">
        <p14:creationId xmlns:p14="http://schemas.microsoft.com/office/powerpoint/2010/main" val="2149334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C75778-7A30-4F27-B3FA-B33417C84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1175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B0B84B-FEA2-4305-A44F-7B99F922B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8" y="0"/>
            <a:ext cx="12192528" cy="685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2244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0D4C66-0864-48F5-B3BB-90FCF01D7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7019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1DB2FD-0190-47D8-8FAC-A64ED685E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732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177451-43E1-4540-AC2C-34BA645765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32" r="30836" b="26788"/>
          <a:stretch/>
        </p:blipFill>
        <p:spPr>
          <a:xfrm>
            <a:off x="-1" y="0"/>
            <a:ext cx="123560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555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43906"/>
            <a:ext cx="10972800" cy="1143000"/>
          </a:xfrm>
        </p:spPr>
        <p:txBody>
          <a:bodyPr/>
          <a:lstStyle/>
          <a:p>
            <a:pPr algn="l"/>
            <a:r>
              <a:rPr lang="en-US" dirty="0"/>
              <a:t>Topics: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5342" y="1600201"/>
            <a:ext cx="10137058" cy="4525963"/>
          </a:xfrm>
        </p:spPr>
        <p:txBody>
          <a:bodyPr/>
          <a:lstStyle/>
          <a:p>
            <a:r>
              <a:rPr lang="en-US" dirty="0"/>
              <a:t>Field Experience</a:t>
            </a:r>
          </a:p>
          <a:p>
            <a:r>
              <a:rPr lang="en-US" dirty="0"/>
              <a:t>History of KDA</a:t>
            </a:r>
          </a:p>
          <a:p>
            <a:r>
              <a:rPr lang="en-US" dirty="0"/>
              <a:t>Risk Factory Study—Standard 9</a:t>
            </a:r>
          </a:p>
          <a:p>
            <a:r>
              <a:rPr lang="en-US" dirty="0"/>
              <a:t>Applied Coursework </a:t>
            </a:r>
          </a:p>
          <a:p>
            <a:r>
              <a:rPr lang="en-US"/>
              <a:t>Competencies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2050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177451-43E1-4540-AC2C-34BA645765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32" r="30836" b="26788"/>
          <a:stretch/>
        </p:blipFill>
        <p:spPr>
          <a:xfrm>
            <a:off x="-1" y="0"/>
            <a:ext cx="12356035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8E80CD3-8CC4-406A-A78B-47ACBAE7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940" y="599535"/>
            <a:ext cx="605414" cy="44317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5316382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77D88D-606E-4142-8F70-288508ABA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6333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73105F6-754D-44B3-B5F0-FEAE220EE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3504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25BDB2-127D-49DC-B759-024B4A9C8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7980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7F225E-8328-458F-8371-60A76E7E9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-298"/>
            <a:ext cx="12192528" cy="685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177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35135A-B2FD-4F8C-9136-CFEBEE058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0"/>
            <a:ext cx="12192528" cy="685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1195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C1B896-C399-4462-843E-27B365EC8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0"/>
            <a:ext cx="12192528" cy="685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245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C10FCB3-0CD0-4073-A2FA-6EBD7E69D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-298"/>
            <a:ext cx="12192528" cy="685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5953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0DF5A6-4143-4E29-9D83-64F32FE67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0"/>
            <a:ext cx="11430000" cy="685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9842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8AFADE-C0CA-404B-9B8E-2C653A804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0"/>
            <a:ext cx="11430000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92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973688"/>
            <a:ext cx="8229600" cy="1143000"/>
          </a:xfrm>
        </p:spPr>
        <p:txBody>
          <a:bodyPr/>
          <a:lstStyle/>
          <a:p>
            <a:r>
              <a:rPr lang="en-US" u="sng" dirty="0"/>
              <a:t>Virtual Field Experience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309075-2EB8-477C-B05A-AEFB1B79B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5037" y="1874839"/>
            <a:ext cx="4705350" cy="31369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6822" y="2300747"/>
            <a:ext cx="7322985" cy="3963053"/>
          </a:xfrm>
        </p:spPr>
        <p:txBody>
          <a:bodyPr>
            <a:normAutofit/>
          </a:bodyPr>
          <a:lstStyle/>
          <a:p>
            <a:r>
              <a:rPr lang="en-US" dirty="0"/>
              <a:t>Kansas Depart of Ag (KDA)</a:t>
            </a:r>
          </a:p>
          <a:p>
            <a:r>
              <a:rPr lang="en-US" dirty="0"/>
              <a:t>Preceptor: Adam Inman</a:t>
            </a:r>
          </a:p>
          <a:p>
            <a:pPr lvl="1"/>
            <a:r>
              <a:rPr lang="en-US" sz="2400" dirty="0"/>
              <a:t>Food Safety &amp; Lodging Program</a:t>
            </a:r>
          </a:p>
          <a:p>
            <a:pPr lvl="1"/>
            <a:r>
              <a:rPr lang="en-US" sz="2400" dirty="0"/>
              <a:t>Assistant Program Manager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4467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5BE08D-F1DC-4B17-A8E1-36CD4D60E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210" y="0"/>
            <a:ext cx="114299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210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9CE2659-D4BA-4D4F-959B-8C988335D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208" y="0"/>
            <a:ext cx="11459497" cy="687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5143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FCA8A0E1-FFBF-4C15-A345-C73A5F8BD5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6588140"/>
              </p:ext>
            </p:extLst>
          </p:nvPr>
        </p:nvGraphicFramePr>
        <p:xfrm>
          <a:off x="1858297" y="1328397"/>
          <a:ext cx="3845638" cy="2289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2C3225D-F962-48F5-8274-8A655DCF09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643112"/>
              </p:ext>
            </p:extLst>
          </p:nvPr>
        </p:nvGraphicFramePr>
        <p:xfrm>
          <a:off x="6124272" y="1328397"/>
          <a:ext cx="3845638" cy="2289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E6426B3-5303-47CE-8F81-9BB2CC85E7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535545"/>
              </p:ext>
            </p:extLst>
          </p:nvPr>
        </p:nvGraphicFramePr>
        <p:xfrm>
          <a:off x="6139020" y="3624637"/>
          <a:ext cx="3845638" cy="2289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7EF3EA5-AE88-4864-9E46-E36288413538}"/>
              </a:ext>
            </a:extLst>
          </p:cNvPr>
          <p:cNvSpPr txBox="1"/>
          <p:nvPr/>
        </p:nvSpPr>
        <p:spPr>
          <a:xfrm>
            <a:off x="1858297" y="756034"/>
            <a:ext cx="8111613" cy="436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3. Proper Use of Reporting, Restriction &amp; Exclusion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B971679-BC97-4C61-8581-DD73498451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532607"/>
              </p:ext>
            </p:extLst>
          </p:nvPr>
        </p:nvGraphicFramePr>
        <p:xfrm>
          <a:off x="1832497" y="3617864"/>
          <a:ext cx="3845638" cy="2289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690831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57584E3-4D8C-43C3-A271-52BA7891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131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203A21-8726-4FCE-A23C-E9B143259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0"/>
            <a:ext cx="12192528" cy="685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0007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3088F6-30FB-4E44-B653-6147F888D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5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7170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03F61A-F970-4535-835B-89593B20F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8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7309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60DA8A-97B3-49E6-A044-B5B44D7C5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475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612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68D5DD-DCBC-4C7F-ACF7-F33507853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8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1172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ACF2BB6-3525-4E4B-9B9E-6717187AF87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2413" y="1123950"/>
            <a:ext cx="3585891" cy="460057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10.</a:t>
            </a:r>
            <a:r>
              <a:rPr lang="en-US" b="1" dirty="0"/>
              <a:t> Food Received at Proper Temperatures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80D33-2C50-4ADF-9068-8E95CD4EDCA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987251" y="790368"/>
            <a:ext cx="3976875" cy="5120640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/>
          <a:p>
            <a:r>
              <a:rPr lang="en-US" dirty="0"/>
              <a:t>Receiving safe food is first step is ensuring food is safe</a:t>
            </a:r>
          </a:p>
          <a:p>
            <a:r>
              <a:rPr lang="en-US" dirty="0"/>
              <a:t>Understandable that inspections and receiving times don’t always line up</a:t>
            </a:r>
          </a:p>
          <a:p>
            <a:r>
              <a:rPr lang="en-US" dirty="0"/>
              <a:t>But…this activity consistently unobserved—over 90% each year for restaurants, retail and schools</a:t>
            </a:r>
          </a:p>
          <a:p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3F5F90-69D4-46EF-AD95-56B027860E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11" r="47319" b="-1"/>
          <a:stretch/>
        </p:blipFill>
        <p:spPr>
          <a:xfrm>
            <a:off x="8157332" y="729456"/>
            <a:ext cx="3617432" cy="533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495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594" y="751435"/>
            <a:ext cx="10854812" cy="1143000"/>
          </a:xfrm>
        </p:spPr>
        <p:txBody>
          <a:bodyPr>
            <a:normAutofit/>
          </a:bodyPr>
          <a:lstStyle/>
          <a:p>
            <a:r>
              <a:rPr lang="en-US" dirty="0"/>
              <a:t>History of Kansas Department of Agriculture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42B6C66-F294-4018-AC64-B97FDD144A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8090" y="1776448"/>
            <a:ext cx="3106993" cy="259744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1C5E3C8-F9B0-40EC-BA1C-39C4A6B38322}"/>
              </a:ext>
            </a:extLst>
          </p:cNvPr>
          <p:cNvSpPr/>
          <p:nvPr/>
        </p:nvSpPr>
        <p:spPr>
          <a:xfrm>
            <a:off x="610960" y="4492860"/>
            <a:ext cx="316462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This photograph shows men harvesting wheat with a steam tractor, thresher, and horse-drawn water wagon in a field in Seward County, Kansas. (Between 1891 and 1912)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D6CEA52-E702-47C2-9B08-7AB6703D6663}"/>
              </a:ext>
            </a:extLst>
          </p:cNvPr>
          <p:cNvSpPr txBox="1">
            <a:spLocks/>
          </p:cNvSpPr>
          <p:nvPr/>
        </p:nvSpPr>
        <p:spPr>
          <a:xfrm>
            <a:off x="3996812" y="1776448"/>
            <a:ext cx="7585587" cy="43497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Nation’s 1st state-run ag department</a:t>
            </a:r>
          </a:p>
          <a:p>
            <a:r>
              <a:rPr lang="en-US" dirty="0"/>
              <a:t>Started as the Kansas Agriculture Society when KS still a territory</a:t>
            </a:r>
          </a:p>
          <a:p>
            <a:r>
              <a:rPr lang="en-US" dirty="0"/>
              <a:t>Farmers regularly met to discuss land claims, share best practices</a:t>
            </a:r>
          </a:p>
          <a:p>
            <a:r>
              <a:rPr lang="en-US" dirty="0"/>
              <a:t>County/State fairs were gathering events for farmers</a:t>
            </a:r>
          </a:p>
          <a:p>
            <a:r>
              <a:rPr lang="en-US" dirty="0"/>
              <a:t>March 5, 1862, society became KDA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0167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819074-F6BB-4FE5-89E1-52C2107B8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9271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826478-058B-42A2-BB06-187B6B8D0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2017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9D408F-2C7E-41A3-ACB7-B8D1DAE04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14068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246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D5D983-0704-404A-8392-232356A33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743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84E1F5-DBFB-436C-8C6A-142DF11FB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1698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E60F01-8A70-4D27-A54C-F30B819D2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3B28534-0616-4EAA-B09F-4CAC3E285AFF}"/>
              </a:ext>
            </a:extLst>
          </p:cNvPr>
          <p:cNvSpPr/>
          <p:nvPr/>
        </p:nvSpPr>
        <p:spPr>
          <a:xfrm>
            <a:off x="997527" y="3934691"/>
            <a:ext cx="10155382" cy="2299854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CAD776-9046-4B54-906E-448392A2E7F4}"/>
              </a:ext>
            </a:extLst>
          </p:cNvPr>
          <p:cNvSpPr txBox="1"/>
          <p:nvPr/>
        </p:nvSpPr>
        <p:spPr>
          <a:xfrm>
            <a:off x="1080655" y="3976251"/>
            <a:ext cx="101138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Most people have trouble understanding the difference between cleaning and sanitizing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Really important during COVID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Intervention Strategy: training, developing and implementing clear, comprehensible, documented procedures that are enforced by management</a:t>
            </a:r>
          </a:p>
        </p:txBody>
      </p:sp>
    </p:spTree>
    <p:extLst>
      <p:ext uri="{BB962C8B-B14F-4D97-AF65-F5344CB8AC3E}">
        <p14:creationId xmlns:p14="http://schemas.microsoft.com/office/powerpoint/2010/main" val="27792412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E1209E-755B-441A-89B8-F9B1B9FB9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80601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1912" y="1323933"/>
            <a:ext cx="8957194" cy="476289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Keep hot foods hot and cold foods cold</a:t>
            </a:r>
          </a:p>
          <a:p>
            <a:r>
              <a:rPr lang="en-US" dirty="0"/>
              <a:t>Cold foods should be kept at 41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ᵒF or below</a:t>
            </a: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Listeria monocytogenes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bacteria very hardy and thrives at cool temperatures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Very prolific in the environment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Does not mind salty, low pH and low water environments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Very severe foodborne illness for young, pregnant, fetus—high mortality rate 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138" y="407470"/>
            <a:ext cx="10972800" cy="1143000"/>
          </a:xfrm>
        </p:spPr>
        <p:txBody>
          <a:bodyPr/>
          <a:lstStyle/>
          <a:p>
            <a:r>
              <a:rPr lang="en-US" u="sng" dirty="0"/>
              <a:t>Why is “Cold Holding” Important?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E1E3D3-F25C-4829-8FCD-B62BA2EFB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77" y="1373494"/>
            <a:ext cx="2524125" cy="18097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120492-F61D-4916-9418-D1AA23C10912}"/>
              </a:ext>
            </a:extLst>
          </p:cNvPr>
          <p:cNvSpPr/>
          <p:nvPr/>
        </p:nvSpPr>
        <p:spPr>
          <a:xfrm>
            <a:off x="511275" y="3194333"/>
            <a:ext cx="252412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https://pixabay.com/photos/peas-green-vegetables-food-organic-390679/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672AE4-70BB-4740-B4D0-016C65708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77" y="3620920"/>
            <a:ext cx="2524125" cy="180975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0733219-C51E-4518-A22A-386D5FB4742B}"/>
              </a:ext>
            </a:extLst>
          </p:cNvPr>
          <p:cNvSpPr/>
          <p:nvPr/>
        </p:nvSpPr>
        <p:spPr>
          <a:xfrm>
            <a:off x="530443" y="5441845"/>
            <a:ext cx="21371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https://en.wikipedia.org/wiki/Cheese</a:t>
            </a:r>
          </a:p>
        </p:txBody>
      </p:sp>
    </p:spTree>
    <p:extLst>
      <p:ext uri="{BB962C8B-B14F-4D97-AF65-F5344CB8AC3E}">
        <p14:creationId xmlns:p14="http://schemas.microsoft.com/office/powerpoint/2010/main" val="40312618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503A19-4A7E-4BC2-8D10-70F6058DC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67145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8BF5B6-30EF-4188-B8A8-26C2D3AE8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952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92782"/>
            <a:ext cx="109728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History of Kansas Department of Agriculture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D6CEA52-E702-47C2-9B08-7AB6703D6663}"/>
              </a:ext>
            </a:extLst>
          </p:cNvPr>
          <p:cNvSpPr txBox="1">
            <a:spLocks/>
          </p:cNvSpPr>
          <p:nvPr/>
        </p:nvSpPr>
        <p:spPr>
          <a:xfrm>
            <a:off x="609600" y="1327357"/>
            <a:ext cx="5384800" cy="4739816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200" dirty="0"/>
              <a:t>Agricultural Laboratory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Agricultural Marketing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Dairy and Feed Safety Program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Division of Animal Health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Division of Conservation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Food Safety &amp; Lodging Program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Grain Warehouse Inspection Program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Meat &amp; Poultry Inspection Program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Pesticide and Fertilizer Program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Plant Protection &amp; Weed Control Program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Division of Water Resources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Weights &amp; Measures Program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1BF7A28-7CCA-4182-B363-6CE88255B3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97602" y="2002028"/>
            <a:ext cx="5384800" cy="2853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735213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FE1011-B66D-44F5-AC1B-E4B5CA4B58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CD8F18-411F-44B9-8E67-8C750CFC8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8"/>
            <a:ext cx="12192530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4188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161A643E-401C-45FD-AE00-6A57D2B4E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73173"/>
            <a:ext cx="10972800" cy="1143000"/>
          </a:xfrm>
        </p:spPr>
        <p:txBody>
          <a:bodyPr/>
          <a:lstStyle/>
          <a:p>
            <a:r>
              <a:rPr lang="en-US" u="sng" dirty="0"/>
              <a:t>Virtual Food Inspections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38F4B2-0200-4826-BF95-C92DCF64B8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91" b="19781"/>
          <a:stretch/>
        </p:blipFill>
        <p:spPr>
          <a:xfrm>
            <a:off x="609600" y="1600201"/>
            <a:ext cx="1097280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99886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781" y="1471417"/>
            <a:ext cx="9291484" cy="4762892"/>
          </a:xfrm>
        </p:spPr>
        <p:txBody>
          <a:bodyPr/>
          <a:lstStyle/>
          <a:p>
            <a:r>
              <a:rPr lang="en-US" sz="2800" dirty="0"/>
              <a:t>FDSCI 600 – Food Microbiology</a:t>
            </a:r>
          </a:p>
          <a:p>
            <a:r>
              <a:rPr lang="en-US" sz="2800" dirty="0"/>
              <a:t>FDSCI 690 – Principles of HACCP and HARPC</a:t>
            </a:r>
          </a:p>
          <a:p>
            <a:r>
              <a:rPr lang="en-US" sz="2800" dirty="0"/>
              <a:t>MPH 701 – Fundamental Methods of Biostatistics </a:t>
            </a:r>
          </a:p>
          <a:p>
            <a:r>
              <a:rPr lang="en-US" sz="2800" dirty="0"/>
              <a:t>FDSCI 730 – Food Safety/Security</a:t>
            </a:r>
          </a:p>
          <a:p>
            <a:r>
              <a:rPr lang="en-US" sz="2800" dirty="0"/>
              <a:t>FDSCI 731 – Food Protection and Defense</a:t>
            </a:r>
          </a:p>
          <a:p>
            <a:r>
              <a:rPr lang="en-US" sz="2800" dirty="0"/>
              <a:t>MPH 701 – Introduction to Epidemiology</a:t>
            </a:r>
          </a:p>
          <a:p>
            <a:r>
              <a:rPr lang="en-US" sz="2800" dirty="0"/>
              <a:t>AAI 801 – Interdisciplinary Process</a:t>
            </a:r>
          </a:p>
          <a:p>
            <a:r>
              <a:rPr lang="en-US" sz="2800" dirty="0"/>
              <a:t>DMP 815 – Multidisciplinary Thought/Presentation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81218"/>
            <a:ext cx="10972800" cy="1143000"/>
          </a:xfrm>
        </p:spPr>
        <p:txBody>
          <a:bodyPr/>
          <a:lstStyle/>
          <a:p>
            <a:r>
              <a:rPr lang="en-US" u="sng" dirty="0"/>
              <a:t>MPH Course Contributions</a:t>
            </a:r>
          </a:p>
        </p:txBody>
      </p:sp>
    </p:spTree>
    <p:extLst>
      <p:ext uri="{BB962C8B-B14F-4D97-AF65-F5344CB8AC3E}">
        <p14:creationId xmlns:p14="http://schemas.microsoft.com/office/powerpoint/2010/main" val="36613439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4381" y="2046605"/>
            <a:ext cx="8229599" cy="4762892"/>
          </a:xfrm>
        </p:spPr>
        <p:txBody>
          <a:bodyPr/>
          <a:lstStyle/>
          <a:p>
            <a:r>
              <a:rPr lang="en-US" dirty="0"/>
              <a:t>Quantitative &amp; Qualitative Data Collection Methods</a:t>
            </a:r>
          </a:p>
          <a:p>
            <a:pPr lvl="1"/>
            <a:r>
              <a:rPr lang="en-US" dirty="0"/>
              <a:t>Inspection Data Sheet</a:t>
            </a:r>
          </a:p>
          <a:p>
            <a:pPr lvl="1"/>
            <a:r>
              <a:rPr lang="en-US" dirty="0"/>
              <a:t>Inspection Analysis Report</a:t>
            </a:r>
          </a:p>
          <a:p>
            <a:pPr lvl="1"/>
            <a:r>
              <a:rPr lang="en-US" dirty="0"/>
              <a:t>Standard 9 Report</a:t>
            </a:r>
          </a:p>
          <a:p>
            <a:pPr lvl="1"/>
            <a:r>
              <a:rPr lang="en-US" dirty="0"/>
              <a:t>Standard 9 PowerPoint Presentation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769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Competencies: Evidence-Based Approaches to Public Health</a:t>
            </a:r>
          </a:p>
        </p:txBody>
      </p:sp>
    </p:spTree>
    <p:extLst>
      <p:ext uri="{BB962C8B-B14F-4D97-AF65-F5344CB8AC3E}">
        <p14:creationId xmlns:p14="http://schemas.microsoft.com/office/powerpoint/2010/main" val="64272550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4381" y="2046605"/>
            <a:ext cx="8229599" cy="4762892"/>
          </a:xfrm>
        </p:spPr>
        <p:txBody>
          <a:bodyPr/>
          <a:lstStyle/>
          <a:p>
            <a:r>
              <a:rPr lang="en-US" dirty="0"/>
              <a:t>Interpret results of data analysis for public health research</a:t>
            </a:r>
          </a:p>
          <a:p>
            <a:pPr lvl="1"/>
            <a:r>
              <a:rPr lang="en-US" dirty="0"/>
              <a:t>Inspection Data Sheet</a:t>
            </a:r>
          </a:p>
          <a:p>
            <a:pPr lvl="1"/>
            <a:r>
              <a:rPr lang="en-US" dirty="0"/>
              <a:t>Inspection Analysis Report</a:t>
            </a:r>
          </a:p>
          <a:p>
            <a:pPr lvl="1"/>
            <a:r>
              <a:rPr lang="en-US" dirty="0"/>
              <a:t>Standard 9 Report</a:t>
            </a:r>
          </a:p>
          <a:p>
            <a:pPr lvl="1"/>
            <a:r>
              <a:rPr lang="en-US" dirty="0"/>
              <a:t>Standard 9 PowerPoint Presentation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769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Competencies: Evidence-Based Approaches to Public Health</a:t>
            </a:r>
          </a:p>
        </p:txBody>
      </p:sp>
    </p:spTree>
    <p:extLst>
      <p:ext uri="{BB962C8B-B14F-4D97-AF65-F5344CB8AC3E}">
        <p14:creationId xmlns:p14="http://schemas.microsoft.com/office/powerpoint/2010/main" val="309281843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8077" y="2046605"/>
            <a:ext cx="9438968" cy="4762892"/>
          </a:xfrm>
        </p:spPr>
        <p:txBody>
          <a:bodyPr/>
          <a:lstStyle/>
          <a:p>
            <a:r>
              <a:rPr lang="en-US" dirty="0"/>
              <a:t>Communicate audience-appropriate public health content, both in writing and through oral presentation</a:t>
            </a:r>
          </a:p>
          <a:p>
            <a:pPr lvl="1"/>
            <a:r>
              <a:rPr lang="en-US" dirty="0"/>
              <a:t>Inspection Data Sheet</a:t>
            </a:r>
          </a:p>
          <a:p>
            <a:pPr lvl="1"/>
            <a:r>
              <a:rPr lang="en-US" dirty="0"/>
              <a:t>Standard 9 Report</a:t>
            </a:r>
          </a:p>
          <a:p>
            <a:pPr lvl="1"/>
            <a:r>
              <a:rPr lang="en-US" dirty="0"/>
              <a:t>Standard 9 PowerPoint Presentation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7690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Competencies: Communication</a:t>
            </a:r>
          </a:p>
        </p:txBody>
      </p:sp>
    </p:spTree>
    <p:extLst>
      <p:ext uri="{BB962C8B-B14F-4D97-AF65-F5344CB8AC3E}">
        <p14:creationId xmlns:p14="http://schemas.microsoft.com/office/powerpoint/2010/main" val="197799015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8077" y="2046605"/>
            <a:ext cx="9438968" cy="4762892"/>
          </a:xfrm>
        </p:spPr>
        <p:txBody>
          <a:bodyPr/>
          <a:lstStyle/>
          <a:p>
            <a:r>
              <a:rPr lang="en-US" dirty="0"/>
              <a:t>Perform effectively on interprofessional teams</a:t>
            </a:r>
          </a:p>
          <a:p>
            <a:pPr lvl="1"/>
            <a:r>
              <a:rPr lang="en-US" dirty="0"/>
              <a:t>Inspection Data Sheet</a:t>
            </a:r>
          </a:p>
          <a:p>
            <a:pPr lvl="1"/>
            <a:r>
              <a:rPr lang="en-US" dirty="0"/>
              <a:t>Standard 9 Report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7690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Competencies: Interprofessional Practice</a:t>
            </a:r>
          </a:p>
        </p:txBody>
      </p:sp>
    </p:spTree>
    <p:extLst>
      <p:ext uri="{BB962C8B-B14F-4D97-AF65-F5344CB8AC3E}">
        <p14:creationId xmlns:p14="http://schemas.microsoft.com/office/powerpoint/2010/main" val="213063600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8077" y="2046605"/>
            <a:ext cx="9438968" cy="4762892"/>
          </a:xfrm>
        </p:spPr>
        <p:txBody>
          <a:bodyPr/>
          <a:lstStyle/>
          <a:p>
            <a:r>
              <a:rPr lang="en-US" dirty="0"/>
              <a:t>Apply systems thinking tools to a public health issue</a:t>
            </a:r>
          </a:p>
          <a:p>
            <a:pPr lvl="1"/>
            <a:r>
              <a:rPr lang="en-US" dirty="0"/>
              <a:t>Inspection Data Sheet</a:t>
            </a:r>
          </a:p>
          <a:p>
            <a:pPr lvl="1"/>
            <a:r>
              <a:rPr lang="en-US" dirty="0"/>
              <a:t>Inspection Analysis Report</a:t>
            </a:r>
          </a:p>
          <a:p>
            <a:pPr lvl="1"/>
            <a:r>
              <a:rPr lang="en-US" dirty="0"/>
              <a:t>Standard 9 Report</a:t>
            </a:r>
          </a:p>
          <a:p>
            <a:pPr lvl="1"/>
            <a:r>
              <a:rPr lang="en-US" dirty="0"/>
              <a:t>Standard 9 PowerPoint Presentation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7690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Competencies: Systems Thinking</a:t>
            </a:r>
          </a:p>
        </p:txBody>
      </p:sp>
    </p:spTree>
    <p:extLst>
      <p:ext uri="{BB962C8B-B14F-4D97-AF65-F5344CB8AC3E}">
        <p14:creationId xmlns:p14="http://schemas.microsoft.com/office/powerpoint/2010/main" val="274404205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84D56F6-91A6-445B-9D84-AB3C6DCB2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540" y="1018540"/>
            <a:ext cx="4820920" cy="482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70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85BD95-EA0A-4226-B936-FCA628B65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92782"/>
            <a:ext cx="109728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/>
              <a:t>KDA’s Food Safety &amp; Lodging Program</a:t>
            </a:r>
          </a:p>
        </p:txBody>
      </p:sp>
      <p:pic>
        <p:nvPicPr>
          <p:cNvPr id="1026" name="Picture 2" descr="Details emerge on how transfer of food inspections will affect Douglas  County | News, Sports, Jobs - Lawrence Journal-World: news, information,  headlines and events in Lawrence, Kansas">
            <a:extLst>
              <a:ext uri="{FF2B5EF4-FFF2-40B4-BE49-F238E27FC236}">
                <a16:creationId xmlns:a16="http://schemas.microsoft.com/office/drawing/2014/main" id="{32405F3A-87CE-4508-8079-30995A44B0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6" r="-2" b="-2"/>
          <a:stretch/>
        </p:blipFill>
        <p:spPr bwMode="auto">
          <a:xfrm>
            <a:off x="609600" y="1408477"/>
            <a:ext cx="5384800" cy="452596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1" name="Content Placeholder 3">
            <a:extLst>
              <a:ext uri="{FF2B5EF4-FFF2-40B4-BE49-F238E27FC236}">
                <a16:creationId xmlns:a16="http://schemas.microsoft.com/office/drawing/2014/main" id="{B55ED1F4-5768-4EC7-95EA-D0F3BB1050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1" y="1356853"/>
            <a:ext cx="6096000" cy="4769312"/>
          </a:xfrm>
        </p:spPr>
        <p:txBody>
          <a:bodyPr numCol="1">
            <a:normAutofit fontScale="85000" lnSpcReduction="20000"/>
          </a:bodyPr>
          <a:lstStyle/>
          <a:p>
            <a:r>
              <a:rPr lang="en-US" dirty="0"/>
              <a:t>State’s regulatory arm for food production and public service facilities</a:t>
            </a:r>
          </a:p>
          <a:p>
            <a:r>
              <a:rPr lang="en-US" dirty="0"/>
              <a:t>Inspects: </a:t>
            </a:r>
          </a:p>
          <a:p>
            <a:pPr lvl="1"/>
            <a:r>
              <a:rPr lang="en-US" dirty="0"/>
              <a:t>Egg production farms</a:t>
            </a:r>
          </a:p>
          <a:p>
            <a:pPr lvl="1"/>
            <a:r>
              <a:rPr lang="en-US" dirty="0"/>
              <a:t>Senior meal sites</a:t>
            </a:r>
          </a:p>
          <a:p>
            <a:pPr lvl="1"/>
            <a:r>
              <a:rPr lang="en-US" dirty="0"/>
              <a:t>Mobile food units</a:t>
            </a:r>
          </a:p>
          <a:p>
            <a:pPr lvl="1"/>
            <a:r>
              <a:rPr lang="en-US" dirty="0"/>
              <a:t>Lodging facilities</a:t>
            </a:r>
          </a:p>
          <a:p>
            <a:pPr lvl="1"/>
            <a:r>
              <a:rPr lang="en-US" dirty="0"/>
              <a:t>Food wholesalers</a:t>
            </a:r>
          </a:p>
          <a:p>
            <a:pPr lvl="1"/>
            <a:r>
              <a:rPr lang="en-US" dirty="0"/>
              <a:t>Food warehouses</a:t>
            </a:r>
          </a:p>
          <a:p>
            <a:pPr lvl="1"/>
            <a:r>
              <a:rPr lang="en-US" dirty="0"/>
              <a:t>Food processors</a:t>
            </a:r>
          </a:p>
          <a:p>
            <a:pPr lvl="1"/>
            <a:r>
              <a:rPr lang="en-US" dirty="0"/>
              <a:t>Food manufacturers</a:t>
            </a:r>
          </a:p>
          <a:p>
            <a:pPr lvl="1"/>
            <a:r>
              <a:rPr lang="en-US" dirty="0"/>
              <a:t>Restaurants</a:t>
            </a:r>
          </a:p>
          <a:p>
            <a:pPr lvl="1"/>
            <a:r>
              <a:rPr lang="en-US" dirty="0"/>
              <a:t>Grocery stores</a:t>
            </a:r>
          </a:p>
          <a:p>
            <a:pPr lvl="1"/>
            <a:r>
              <a:rPr lang="en-US" dirty="0"/>
              <a:t>Convenience stores</a:t>
            </a:r>
          </a:p>
          <a:p>
            <a:pPr lvl="1"/>
            <a:r>
              <a:rPr lang="en-US" dirty="0"/>
              <a:t>Schools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542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074E7-B57A-45FE-A830-7CA19BE71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26686"/>
            <a:ext cx="10972800" cy="1143000"/>
          </a:xfrm>
        </p:spPr>
        <p:txBody>
          <a:bodyPr/>
          <a:lstStyle/>
          <a:p>
            <a:r>
              <a:rPr lang="en-US" dirty="0"/>
              <a:t>Food Safety is a Public Health Concern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FDD69-457A-44AC-AFAE-1DE216E45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42441"/>
            <a:ext cx="10972800" cy="4525963"/>
          </a:xfrm>
        </p:spPr>
        <p:txBody>
          <a:bodyPr/>
          <a:lstStyle/>
          <a:p>
            <a:r>
              <a:rPr lang="en-US" dirty="0"/>
              <a:t>Each year in the US, foodborne illnesses:</a:t>
            </a:r>
          </a:p>
          <a:p>
            <a:pPr lvl="1"/>
            <a:r>
              <a:rPr lang="en-US" dirty="0"/>
              <a:t>Affect 48 million people</a:t>
            </a:r>
          </a:p>
          <a:p>
            <a:pPr lvl="1"/>
            <a:r>
              <a:rPr lang="en-US" dirty="0"/>
              <a:t>Result in 128,000 hospitalizations</a:t>
            </a:r>
          </a:p>
          <a:p>
            <a:pPr lvl="1"/>
            <a:r>
              <a:rPr lang="en-US" dirty="0"/>
              <a:t>Cause 3,000 deaths</a:t>
            </a:r>
          </a:p>
          <a:p>
            <a:pPr lvl="1"/>
            <a:r>
              <a:rPr lang="en-US" dirty="0"/>
              <a:t>Carry an economic burden of $15.5 billion dollars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917961-4CD5-4E4F-BD2F-1C4017BD6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0153" y="3492499"/>
            <a:ext cx="3399607" cy="241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525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98E79A6-886B-435C-8704-DC317B574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239" y="1386348"/>
            <a:ext cx="7580451" cy="402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12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847</Words>
  <Application>Microsoft Office PowerPoint</Application>
  <PresentationFormat>Widescreen</PresentationFormat>
  <Paragraphs>168</Paragraphs>
  <Slides>68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1" baseType="lpstr">
      <vt:lpstr>Arial</vt:lpstr>
      <vt:lpstr>Calibri</vt:lpstr>
      <vt:lpstr>Office Theme</vt:lpstr>
      <vt:lpstr>A Risk Factor Study on Food Establishments in Kansas</vt:lpstr>
      <vt:lpstr>Topics:</vt:lpstr>
      <vt:lpstr>Topics:</vt:lpstr>
      <vt:lpstr>Virtual Field Experience</vt:lpstr>
      <vt:lpstr>History of Kansas Department of Agriculture</vt:lpstr>
      <vt:lpstr>History of Kansas Department of Agriculture</vt:lpstr>
      <vt:lpstr>KDA’s Food Safety &amp; Lodging Program</vt:lpstr>
      <vt:lpstr>Food Safety is a Public Health Concern</vt:lpstr>
      <vt:lpstr>PowerPoint Presentation</vt:lpstr>
      <vt:lpstr>Risk Factor Study</vt:lpstr>
      <vt:lpstr>Risk Factor Study</vt:lpstr>
      <vt:lpstr>Risk Factor Study</vt:lpstr>
      <vt:lpstr>Risk Factor Study</vt:lpstr>
      <vt:lpstr>PowerPoint Presentation</vt:lpstr>
      <vt:lpstr>PowerPoint Presentation</vt:lpstr>
      <vt:lpstr>Risk Factor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Products Developed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10. Food Received at Proper Temperatures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is “Cold Holding” Important?</vt:lpstr>
      <vt:lpstr>PowerPoint Presentation</vt:lpstr>
      <vt:lpstr>PowerPoint Presentation</vt:lpstr>
      <vt:lpstr>PowerPoint Presentation</vt:lpstr>
      <vt:lpstr>Virtual Food Inspections</vt:lpstr>
      <vt:lpstr>MPH Course Contributions</vt:lpstr>
      <vt:lpstr>Competencies: Evidence-Based Approaches to Public Health</vt:lpstr>
      <vt:lpstr>Competencies: Evidence-Based Approaches to Public Health</vt:lpstr>
      <vt:lpstr>Competencies: Communication</vt:lpstr>
      <vt:lpstr>Competencies: Interprofessional Practice</vt:lpstr>
      <vt:lpstr>Competencies: Systems Thinking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Futrell, Crystal, EXC</dc:creator>
  <cp:lastModifiedBy>Barta Stevenson</cp:lastModifiedBy>
  <cp:revision>37</cp:revision>
  <dcterms:created xsi:type="dcterms:W3CDTF">2021-03-07T22:04:21Z</dcterms:created>
  <dcterms:modified xsi:type="dcterms:W3CDTF">2021-05-10T19:00:51Z</dcterms:modified>
</cp:coreProperties>
</file>