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1"/>
    <p:sldMasterId id="2147483674" r:id="rId2"/>
  </p:sldMasterIdLst>
  <p:notesMasterIdLst>
    <p:notesMasterId r:id="rId3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6858000" type="screen4x3"/>
  <p:notesSz cx="6858000" cy="9144000"/>
  <p:embeddedFontLst>
    <p:embeddedFont>
      <p:font typeface="Comfortaa" panose="020B0604020202020204" charset="0"/>
      <p:regular r:id="rId38"/>
      <p:bold r:id="rId39"/>
    </p:embeddedFont>
    <p:embeddedFont>
      <p:font typeface="Calibri" panose="020F0502020204030204" pitchFamily="34" charset="0"/>
      <p:regular r:id="rId40"/>
      <p:bold r:id="rId41"/>
      <p:italic r:id="rId42"/>
      <p:boldItalic r:id="rId4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2.fntdata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5.fntdata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3.fntdata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6.fntdata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font" Target="fonts/font1.fntdata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d/e/2PACX-1vSKZ9fnQdo69taEpcvKlaaCx3Nu-TVknLN3tGeyZw-ezeEpmuRN6Ujnio4kI8GvyX5puFgnOo_SFtz9/pub?start=false&amp;loop=false&amp;delayms=3000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f6f0aca430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0" name="Google Shape;150;gf6f0aca430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f6f0aca430_1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f6f0aca430_1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f6f0aca430_1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f6f0aca430_1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f6f0aca430_1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f6f0aca430_1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f6f0aca430_1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f6f0aca430_1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f6f0aca430_1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f6f0aca430_1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f6f0aca430_1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f6f0aca430_1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f6f0aca430_1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f6f0aca430_1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f6f0aca430_1_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f6f0aca430_1_1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f6f0aca430_1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f6f0aca430_1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f6f0aca430_1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f6f0aca430_1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f2603458a9_2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f2603458a9_2_2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https://docs.google.com/presentation/d/e/2PACX-1vSKZ9fnQdo69taEpcvKlaaCx3Nu-TVknLN3tGeyZw-ezeEpmuRN6Ujnio4kI8GvyX5puFgnOo_SFtz9/pub?start=false&amp;loop=false&amp;delayms=3000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f6f0aca430_1_1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f6f0aca430_1_1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f6f0aca430_1_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f6f0aca430_1_1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f6f0aca430_1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Google Shape;319;gf6f0aca430_1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f6f0aca430_1_1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f6f0aca430_1_1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f6f0aca430_1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f6f0aca430_1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f6f0aca430_1_1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f6f0aca430_1_1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f6f0aca430_1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f6f0aca430_1_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Challenge: These are big campus discussion that aren’t easy to meet on and define.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It takes small changes and pushes to expand our ideas on what we consider to be scholarship. To encourage people to think about how their work could be used/reused.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f6f0aca430_1_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f6f0aca430_1_1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Challenge: </a:t>
            </a:r>
            <a:r>
              <a:rPr lang="en">
                <a:solidFill>
                  <a:schemeClr val="dk1"/>
                </a:solidFill>
              </a:rPr>
              <a:t>It takes time to build relationships that help expand this thinking since many don’t know they are looking for you. </a:t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f9fb4c947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f9fb4c947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fortaa"/>
              <a:buChar char="●"/>
            </a:pPr>
            <a:r>
              <a:rPr lang="en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What do institutions consider as “belonging” in their institutional repository?</a:t>
            </a: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683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fortaa"/>
              <a:buChar char="●"/>
            </a:pPr>
            <a:r>
              <a:rPr lang="en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What does your institution have that is valuable and worth sharing internally and externally?</a:t>
            </a: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683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fortaa"/>
              <a:buChar char="●"/>
            </a:pPr>
            <a:r>
              <a:rPr lang="en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Where on campus are there places to store important or relevant material?</a:t>
            </a: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683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fortaa"/>
              <a:buChar char="●"/>
            </a:pPr>
            <a:r>
              <a:rPr lang="en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Do campus stakeholders know where these places are? What they are specifically for?</a:t>
            </a: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f6f0aca430_1_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f6f0aca430_1_2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f6f0aca430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f6f0aca430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f6f0aca430_1_2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f6f0aca430_1_2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f641c244b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f641c244b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f641c244bc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Google Shape;412;gf641c244bc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f641c244bc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f641c244bc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f6f0aca430_1_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f6f0aca430_1_2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f6f0aca430_1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f6f0aca430_1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f6f0aca430_1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f6f0aca430_1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faa8a7ead9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faa8a7ead9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f6f0aca430_1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f6f0aca430_1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Font typeface="Calibri"/>
              <a:buAutoNum type="arabicPeriod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Why KRE-x vs other platforms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98450" algn="l" rtl="0">
              <a:spcBef>
                <a:spcPts val="360"/>
              </a:spcBef>
              <a:spcAft>
                <a:spcPts val="0"/>
              </a:spcAft>
              <a:buSzPts val="1100"/>
              <a:buFont typeface="Calibri"/>
              <a:buAutoNum type="arabicPeriod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Tara Coleman explains what access considerations were of concern and if/how KREx meets them.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98450" algn="l" rtl="0">
              <a:spcBef>
                <a:spcPts val="360"/>
              </a:spcBef>
              <a:spcAft>
                <a:spcPts val="0"/>
              </a:spcAft>
              <a:buSzPts val="1100"/>
              <a:buFont typeface="Calibri"/>
              <a:buAutoNum type="arabicPeriod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Tara Coleman explains who on campus and who off campus does or could find this material helpful.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Font typeface="Calibri"/>
              <a:buAutoNum type="arabicPeriod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Tara Coleman states where collaboration takes place with the program and how this tool facilitates collaboration and showcases it.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f6f0aca430_1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f6f0aca430_1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...Tara Mentions problem with them not citing things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f6f0aca430_1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f6f0aca430_1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457200" y="392782"/>
            <a:ext cx="8229600" cy="11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457200" y="348478"/>
            <a:ext cx="8229600" cy="11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>
            <a:spLocks noGrp="1"/>
          </p:cNvSpPr>
          <p:nvPr>
            <p:ph type="title"/>
          </p:nvPr>
        </p:nvSpPr>
        <p:spPr>
          <a:xfrm>
            <a:off x="457200" y="34847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4" name="Google Shape;94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0"/>
          <p:cNvSpPr txBox="1">
            <a:spLocks noGrp="1"/>
          </p:cNvSpPr>
          <p:nvPr>
            <p:ph type="title"/>
          </p:nvPr>
        </p:nvSpPr>
        <p:spPr>
          <a:xfrm>
            <a:off x="457200" y="39278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00" name="Google Shape;100;p2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01" name="Google Shape;101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 txBox="1">
            <a:spLocks noGrp="1"/>
          </p:cNvSpPr>
          <p:nvPr>
            <p:ph type="title"/>
          </p:nvPr>
        </p:nvSpPr>
        <p:spPr>
          <a:xfrm>
            <a:off x="457200" y="39278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1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7" name="Google Shape;107;p2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08" name="Google Shape;108;p21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9" name="Google Shape;109;p2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10" name="Google Shape;110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 txBox="1">
            <a:spLocks noGrp="1"/>
          </p:cNvSpPr>
          <p:nvPr>
            <p:ph type="title"/>
          </p:nvPr>
        </p:nvSpPr>
        <p:spPr>
          <a:xfrm>
            <a:off x="457200" y="4075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25" name="Google Shape;125;p24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26" name="Google Shape;126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5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32" name="Google Shape;132;p25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33" name="Google Shape;133;p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26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9" name="Google Shape;139;p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7"/>
          <p:cNvSpPr txBox="1">
            <a:spLocks noGrp="1"/>
          </p:cNvSpPr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7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5" name="Google Shape;145;p2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8" name="Google Shape;78;p16" descr="new template.jp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3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.pn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.png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.jpg"/><Relationship Id="rId5" Type="http://schemas.openxmlformats.org/officeDocument/2006/relationships/image" Target="../media/image25.png"/><Relationship Id="rId4" Type="http://schemas.openxmlformats.org/officeDocument/2006/relationships/hyperlink" Target="https://commons.wikimedia.org/wiki/File:Acrocanthosaurus_reconstruction.jpg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7.png"/><Relationship Id="rId4" Type="http://schemas.openxmlformats.org/officeDocument/2006/relationships/image" Target="../media/image26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9.png"/><Relationship Id="rId7" Type="http://schemas.openxmlformats.org/officeDocument/2006/relationships/hyperlink" Target="https://thenounproject.com/search/?q=communication&amp;i=4294192" TargetMode="External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thenounproject.com/search/?q=where&amp;i=937683" TargetMode="External"/><Relationship Id="rId11" Type="http://schemas.openxmlformats.org/officeDocument/2006/relationships/image" Target="../media/image33.png"/><Relationship Id="rId5" Type="http://schemas.openxmlformats.org/officeDocument/2006/relationships/hyperlink" Target="https://thenounproject.com/search/?q=valuable&amp;i=3842632" TargetMode="External"/><Relationship Id="rId10" Type="http://schemas.openxmlformats.org/officeDocument/2006/relationships/image" Target="../media/image32.png"/><Relationship Id="rId4" Type="http://schemas.openxmlformats.org/officeDocument/2006/relationships/hyperlink" Target="https://thenounproject.com/search/?q=what&amp;i=1000853" TargetMode="External"/><Relationship Id="rId9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.png"/><Relationship Id="rId4" Type="http://schemas.openxmlformats.org/officeDocument/2006/relationships/hyperlink" Target="https://commons.wikimedia.org/wiki/File:Acrocanthosaurus_reconstruction.jpg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40.gif"/><Relationship Id="rId4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.png"/><Relationship Id="rId4" Type="http://schemas.openxmlformats.org/officeDocument/2006/relationships/hyperlink" Target="https://krex.k-state.edu/dspace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8"/>
          <p:cNvSpPr txBox="1">
            <a:spLocks noGrp="1"/>
          </p:cNvSpPr>
          <p:nvPr>
            <p:ph type="ctrTitle"/>
          </p:nvPr>
        </p:nvSpPr>
        <p:spPr>
          <a:xfrm>
            <a:off x="451500" y="2138600"/>
            <a:ext cx="82410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>
                <a:latin typeface="Comfortaa"/>
                <a:ea typeface="Comfortaa"/>
                <a:cs typeface="Comfortaa"/>
                <a:sym typeface="Comfortaa"/>
              </a:rPr>
              <a:t>Expanding</a:t>
            </a:r>
            <a:r>
              <a:rPr lang="en" sz="2800" b="1">
                <a:solidFill>
                  <a:srgbClr val="512888"/>
                </a:solidFill>
                <a:latin typeface="Comfortaa"/>
                <a:ea typeface="Comfortaa"/>
                <a:cs typeface="Comfortaa"/>
                <a:sym typeface="Comfortaa"/>
              </a:rPr>
              <a:t> “Communities and Collections” </a:t>
            </a:r>
            <a:r>
              <a:rPr lang="en" sz="2800" b="1">
                <a:latin typeface="Comfortaa"/>
                <a:ea typeface="Comfortaa"/>
                <a:cs typeface="Comfortaa"/>
                <a:sym typeface="Comfortaa"/>
              </a:rPr>
              <a:t>in the </a:t>
            </a:r>
            <a:r>
              <a:rPr lang="en" sz="2800" b="1">
                <a:highlight>
                  <a:srgbClr val="FFFFFF"/>
                </a:highlight>
                <a:latin typeface="Comfortaa"/>
                <a:ea typeface="Comfortaa"/>
                <a:cs typeface="Comfortaa"/>
                <a:sym typeface="Comfortaa"/>
              </a:rPr>
              <a:t>K-State Research Exchange (K-REx) to benefit the K-State Community and Beyond.</a:t>
            </a:r>
            <a:r>
              <a:rPr lang="en" sz="1200" b="1">
                <a:highlight>
                  <a:srgbClr val="FFFFFF"/>
                </a:highlight>
                <a:latin typeface="Comfortaa"/>
                <a:ea typeface="Comfortaa"/>
                <a:cs typeface="Comfortaa"/>
                <a:sym typeface="Comfortaa"/>
              </a:rPr>
              <a:t> </a:t>
            </a:r>
            <a:endParaRPr sz="4900" b="1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53" name="Google Shape;153;p28"/>
          <p:cNvSpPr txBox="1">
            <a:spLocks noGrp="1"/>
          </p:cNvSpPr>
          <p:nvPr>
            <p:ph type="subTitle" idx="1"/>
          </p:nvPr>
        </p:nvSpPr>
        <p:spPr>
          <a:xfrm>
            <a:off x="410575" y="4297875"/>
            <a:ext cx="82410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rPr lang="en" sz="2400" b="1">
                <a:solidFill>
                  <a:srgbClr val="434343"/>
                </a:solidFill>
                <a:latin typeface="Comfortaa"/>
                <a:ea typeface="Comfortaa"/>
                <a:cs typeface="Comfortaa"/>
                <a:sym typeface="Comfortaa"/>
              </a:rPr>
              <a:t>Emily Finch</a:t>
            </a:r>
            <a:endParaRPr sz="2400" b="1">
              <a:solidFill>
                <a:srgbClr val="434343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rPr lang="en" sz="1500">
                <a:solidFill>
                  <a:srgbClr val="434343"/>
                </a:solidFill>
                <a:latin typeface="Comfortaa"/>
                <a:ea typeface="Comfortaa"/>
                <a:cs typeface="Comfortaa"/>
                <a:sym typeface="Comfortaa"/>
              </a:rPr>
              <a:t>Scholarly Communication and Copyright Librarian of K-State Libraries</a:t>
            </a:r>
            <a:endParaRPr sz="1500">
              <a:solidFill>
                <a:srgbClr val="434343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endParaRPr sz="1500">
              <a:solidFill>
                <a:srgbClr val="434343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rPr lang="en" sz="2400" b="1">
                <a:solidFill>
                  <a:srgbClr val="434343"/>
                </a:solidFill>
                <a:latin typeface="Comfortaa"/>
                <a:ea typeface="Comfortaa"/>
                <a:cs typeface="Comfortaa"/>
                <a:sym typeface="Comfortaa"/>
              </a:rPr>
              <a:t>Tara Coleman</a:t>
            </a:r>
            <a:endParaRPr sz="2400" b="1">
              <a:solidFill>
                <a:srgbClr val="434343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" sz="1500">
                <a:solidFill>
                  <a:srgbClr val="201F1E"/>
                </a:solidFill>
                <a:highlight>
                  <a:srgbClr val="FFFFFF"/>
                </a:highlight>
                <a:latin typeface="Comfortaa"/>
                <a:ea typeface="Comfortaa"/>
                <a:cs typeface="Comfortaa"/>
                <a:sym typeface="Comfortaa"/>
              </a:rPr>
              <a:t>Sunderland Foundation Innovation Lab Programing Services Coordinator and K-State First Book Coordinator</a:t>
            </a:r>
            <a:endParaRPr sz="1500">
              <a:solidFill>
                <a:srgbClr val="434343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7"/>
          <p:cNvSpPr txBox="1">
            <a:spLocks noGrp="1"/>
          </p:cNvSpPr>
          <p:nvPr>
            <p:ph type="title"/>
          </p:nvPr>
        </p:nvSpPr>
        <p:spPr>
          <a:xfrm>
            <a:off x="256625" y="717200"/>
            <a:ext cx="8670000" cy="355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>
                <a:latin typeface="Comfortaa"/>
                <a:ea typeface="Comfortaa"/>
                <a:cs typeface="Comfortaa"/>
                <a:sym typeface="Comfortaa"/>
              </a:rPr>
              <a:t>How Does K-State First Book Use KRE-x?</a:t>
            </a:r>
            <a:endParaRPr sz="3200"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300"/>
          </a:p>
        </p:txBody>
      </p:sp>
      <p:sp>
        <p:nvSpPr>
          <p:cNvPr id="226" name="Google Shape;226;p37"/>
          <p:cNvSpPr txBox="1">
            <a:spLocks noGrp="1"/>
          </p:cNvSpPr>
          <p:nvPr>
            <p:ph type="body" idx="1"/>
          </p:nvPr>
        </p:nvSpPr>
        <p:spPr>
          <a:xfrm>
            <a:off x="713825" y="5085850"/>
            <a:ext cx="8538900" cy="736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512888"/>
                </a:solidFill>
                <a:latin typeface="Comfortaa"/>
                <a:ea typeface="Comfortaa"/>
                <a:cs typeface="Comfortaa"/>
                <a:sym typeface="Comfortaa"/>
              </a:rPr>
              <a:t>1) First Book Committee Selects a Book and Programming is Created. </a:t>
            </a:r>
            <a:endParaRPr sz="2600">
              <a:solidFill>
                <a:srgbClr val="512888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27" name="Google Shape;227;p37"/>
          <p:cNvPicPr preferRelativeResize="0"/>
          <p:nvPr/>
        </p:nvPicPr>
        <p:blipFill rotWithShape="1">
          <a:blip r:embed="rId3">
            <a:alphaModFix/>
          </a:blip>
          <a:srcRect l="1769" r="3586" b="3772"/>
          <a:stretch/>
        </p:blipFill>
        <p:spPr>
          <a:xfrm>
            <a:off x="1416050" y="1224200"/>
            <a:ext cx="6220050" cy="378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7"/>
          <p:cNvPicPr preferRelativeResize="0"/>
          <p:nvPr/>
        </p:nvPicPr>
        <p:blipFill rotWithShape="1">
          <a:blip r:embed="rId4">
            <a:alphaModFix/>
          </a:blip>
          <a:srcRect t="3953" b="4320"/>
          <a:stretch/>
        </p:blipFill>
        <p:spPr>
          <a:xfrm>
            <a:off x="101300" y="5461321"/>
            <a:ext cx="634475" cy="6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8"/>
          <p:cNvSpPr txBox="1">
            <a:spLocks noGrp="1"/>
          </p:cNvSpPr>
          <p:nvPr>
            <p:ph type="title"/>
          </p:nvPr>
        </p:nvSpPr>
        <p:spPr>
          <a:xfrm>
            <a:off x="260925" y="1174400"/>
            <a:ext cx="8682300" cy="355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Comfortaa"/>
                <a:ea typeface="Comfortaa"/>
                <a:cs typeface="Comfortaa"/>
                <a:sym typeface="Comfortaa"/>
              </a:rPr>
              <a:t>How Does K-State First Book Use KRE-x?</a:t>
            </a:r>
            <a:endParaRPr sz="3200"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38"/>
          <p:cNvSpPr txBox="1">
            <a:spLocks noGrp="1"/>
          </p:cNvSpPr>
          <p:nvPr>
            <p:ph type="body" idx="1"/>
          </p:nvPr>
        </p:nvSpPr>
        <p:spPr>
          <a:xfrm>
            <a:off x="337975" y="3259475"/>
            <a:ext cx="2608800" cy="736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512888"/>
                </a:solidFill>
                <a:latin typeface="Comfortaa"/>
                <a:ea typeface="Comfortaa"/>
                <a:cs typeface="Comfortaa"/>
                <a:sym typeface="Comfortaa"/>
              </a:rPr>
              <a:t>2)Program</a:t>
            </a:r>
            <a:endParaRPr sz="2600">
              <a:solidFill>
                <a:srgbClr val="512888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512888"/>
                </a:solidFill>
                <a:latin typeface="Comfortaa"/>
                <a:ea typeface="Comfortaa"/>
                <a:cs typeface="Comfortaa"/>
                <a:sym typeface="Comfortaa"/>
              </a:rPr>
              <a:t>Materials are Authored.</a:t>
            </a:r>
            <a:endParaRPr sz="2600">
              <a:solidFill>
                <a:srgbClr val="512888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35" name="Google Shape;235;p38"/>
          <p:cNvPicPr preferRelativeResize="0"/>
          <p:nvPr/>
        </p:nvPicPr>
        <p:blipFill rotWithShape="1">
          <a:blip r:embed="rId3">
            <a:alphaModFix/>
          </a:blip>
          <a:srcRect r="7535"/>
          <a:stretch/>
        </p:blipFill>
        <p:spPr>
          <a:xfrm>
            <a:off x="2776150" y="1532775"/>
            <a:ext cx="6167126" cy="431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8"/>
          <p:cNvPicPr preferRelativeResize="0"/>
          <p:nvPr/>
        </p:nvPicPr>
        <p:blipFill rotWithShape="1">
          <a:blip r:embed="rId4">
            <a:alphaModFix/>
          </a:blip>
          <a:srcRect t="3953" b="4320"/>
          <a:stretch/>
        </p:blipFill>
        <p:spPr>
          <a:xfrm>
            <a:off x="101300" y="5461321"/>
            <a:ext cx="634475" cy="6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9"/>
          <p:cNvSpPr txBox="1">
            <a:spLocks noGrp="1"/>
          </p:cNvSpPr>
          <p:nvPr>
            <p:ph type="title"/>
          </p:nvPr>
        </p:nvSpPr>
        <p:spPr>
          <a:xfrm>
            <a:off x="281150" y="1098200"/>
            <a:ext cx="8624400" cy="355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Comfortaa"/>
                <a:ea typeface="Comfortaa"/>
                <a:cs typeface="Comfortaa"/>
                <a:sym typeface="Comfortaa"/>
              </a:rPr>
              <a:t>How Does K-State First Book Use KRE-x?</a:t>
            </a:r>
            <a:endParaRPr sz="3200"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39"/>
          <p:cNvSpPr txBox="1">
            <a:spLocks noGrp="1"/>
          </p:cNvSpPr>
          <p:nvPr>
            <p:ph type="body" idx="1"/>
          </p:nvPr>
        </p:nvSpPr>
        <p:spPr>
          <a:xfrm>
            <a:off x="6490550" y="2692800"/>
            <a:ext cx="2415000" cy="736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512888"/>
                </a:solidFill>
                <a:latin typeface="Comfortaa"/>
                <a:ea typeface="Comfortaa"/>
                <a:cs typeface="Comfortaa"/>
                <a:sym typeface="Comfortaa"/>
              </a:rPr>
              <a:t>3)Material is Published and Ingested into KRE-x.</a:t>
            </a:r>
            <a:endParaRPr sz="2600">
              <a:solidFill>
                <a:srgbClr val="512888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43" name="Google Shape;243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400" y="1796550"/>
            <a:ext cx="6542425" cy="376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39"/>
          <p:cNvPicPr preferRelativeResize="0"/>
          <p:nvPr/>
        </p:nvPicPr>
        <p:blipFill rotWithShape="1">
          <a:blip r:embed="rId4">
            <a:alphaModFix/>
          </a:blip>
          <a:srcRect t="3953" b="4320"/>
          <a:stretch/>
        </p:blipFill>
        <p:spPr>
          <a:xfrm>
            <a:off x="101300" y="5461321"/>
            <a:ext cx="634475" cy="60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635125" y="5568200"/>
            <a:ext cx="508875" cy="50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0"/>
          <p:cNvSpPr txBox="1">
            <a:spLocks noGrp="1"/>
          </p:cNvSpPr>
          <p:nvPr>
            <p:ph type="title"/>
          </p:nvPr>
        </p:nvSpPr>
        <p:spPr>
          <a:xfrm>
            <a:off x="281150" y="1098200"/>
            <a:ext cx="8624400" cy="355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Comfortaa"/>
                <a:ea typeface="Comfortaa"/>
                <a:cs typeface="Comfortaa"/>
                <a:sym typeface="Comfortaa"/>
              </a:rPr>
              <a:t>How Does K-State First Book Use KRE-x?</a:t>
            </a:r>
            <a:endParaRPr sz="3200"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40"/>
          <p:cNvSpPr txBox="1">
            <a:spLocks noGrp="1"/>
          </p:cNvSpPr>
          <p:nvPr>
            <p:ph type="body" idx="1"/>
          </p:nvPr>
        </p:nvSpPr>
        <p:spPr>
          <a:xfrm>
            <a:off x="281150" y="5039725"/>
            <a:ext cx="8771700" cy="736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512888"/>
                </a:solidFill>
                <a:latin typeface="Comfortaa"/>
                <a:ea typeface="Comfortaa"/>
                <a:cs typeface="Comfortaa"/>
                <a:sym typeface="Comfortaa"/>
              </a:rPr>
              <a:t>4)Material is Distributed and Made Accessible.  </a:t>
            </a:r>
            <a:endParaRPr sz="2600">
              <a:solidFill>
                <a:srgbClr val="512888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52" name="Google Shape;25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753" y="1429750"/>
            <a:ext cx="8839200" cy="3550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40"/>
          <p:cNvPicPr preferRelativeResize="0"/>
          <p:nvPr/>
        </p:nvPicPr>
        <p:blipFill rotWithShape="1">
          <a:blip r:embed="rId4">
            <a:alphaModFix/>
          </a:blip>
          <a:srcRect t="3953" b="4320"/>
          <a:stretch/>
        </p:blipFill>
        <p:spPr>
          <a:xfrm>
            <a:off x="101300" y="5461321"/>
            <a:ext cx="634475" cy="6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1"/>
          <p:cNvSpPr txBox="1">
            <a:spLocks noGrp="1"/>
          </p:cNvSpPr>
          <p:nvPr>
            <p:ph type="title"/>
          </p:nvPr>
        </p:nvSpPr>
        <p:spPr>
          <a:xfrm>
            <a:off x="219800" y="1098200"/>
            <a:ext cx="8685900" cy="355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Comfortaa"/>
                <a:ea typeface="Comfortaa"/>
                <a:cs typeface="Comfortaa"/>
                <a:sym typeface="Comfortaa"/>
              </a:rPr>
              <a:t>How Does K-State First Book Use KRE-x?</a:t>
            </a:r>
            <a:endParaRPr sz="3200" b="1"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41"/>
          <p:cNvSpPr txBox="1">
            <a:spLocks noGrp="1"/>
          </p:cNvSpPr>
          <p:nvPr>
            <p:ph type="body" idx="1"/>
          </p:nvPr>
        </p:nvSpPr>
        <p:spPr>
          <a:xfrm>
            <a:off x="327825" y="5245825"/>
            <a:ext cx="8771700" cy="736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512888"/>
                </a:solidFill>
                <a:latin typeface="Comfortaa"/>
                <a:ea typeface="Comfortaa"/>
                <a:cs typeface="Comfortaa"/>
                <a:sym typeface="Comfortaa"/>
              </a:rPr>
              <a:t>4)Material is Distributed and Made Accessible.  </a:t>
            </a:r>
            <a:endParaRPr sz="2600">
              <a:solidFill>
                <a:srgbClr val="512888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60" name="Google Shape;260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0075" y="1273025"/>
            <a:ext cx="6387211" cy="386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41"/>
          <p:cNvPicPr preferRelativeResize="0"/>
          <p:nvPr/>
        </p:nvPicPr>
        <p:blipFill rotWithShape="1">
          <a:blip r:embed="rId4">
            <a:alphaModFix/>
          </a:blip>
          <a:srcRect t="3953" b="4320"/>
          <a:stretch/>
        </p:blipFill>
        <p:spPr>
          <a:xfrm>
            <a:off x="101300" y="5461321"/>
            <a:ext cx="634475" cy="6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2"/>
          <p:cNvSpPr txBox="1">
            <a:spLocks noGrp="1"/>
          </p:cNvSpPr>
          <p:nvPr>
            <p:ph type="title"/>
          </p:nvPr>
        </p:nvSpPr>
        <p:spPr>
          <a:xfrm>
            <a:off x="281150" y="1174400"/>
            <a:ext cx="8624400" cy="355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Comfortaa"/>
                <a:ea typeface="Comfortaa"/>
                <a:cs typeface="Comfortaa"/>
                <a:sym typeface="Comfortaa"/>
              </a:rPr>
              <a:t>How Does K-State First Book Use KRE-x?</a:t>
            </a:r>
            <a:endParaRPr sz="3200"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p42"/>
          <p:cNvSpPr txBox="1">
            <a:spLocks noGrp="1"/>
          </p:cNvSpPr>
          <p:nvPr>
            <p:ph type="body" idx="1"/>
          </p:nvPr>
        </p:nvSpPr>
        <p:spPr>
          <a:xfrm flipH="1">
            <a:off x="153675" y="3060900"/>
            <a:ext cx="2514900" cy="736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512888"/>
                </a:solidFill>
                <a:latin typeface="Comfortaa"/>
                <a:ea typeface="Comfortaa"/>
                <a:cs typeface="Comfortaa"/>
                <a:sym typeface="Comfortaa"/>
              </a:rPr>
              <a:t>5) Material is Preserved. </a:t>
            </a:r>
            <a:endParaRPr sz="2600">
              <a:solidFill>
                <a:srgbClr val="512888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68" name="Google Shape;268;p42"/>
          <p:cNvPicPr preferRelativeResize="0"/>
          <p:nvPr/>
        </p:nvPicPr>
        <p:blipFill rotWithShape="1">
          <a:blip r:embed="rId3">
            <a:alphaModFix/>
          </a:blip>
          <a:srcRect l="1951"/>
          <a:stretch/>
        </p:blipFill>
        <p:spPr>
          <a:xfrm>
            <a:off x="2668575" y="1497334"/>
            <a:ext cx="6398901" cy="42448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59900" y="2125950"/>
            <a:ext cx="5098049" cy="197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42"/>
          <p:cNvPicPr preferRelativeResize="0"/>
          <p:nvPr/>
        </p:nvPicPr>
        <p:blipFill rotWithShape="1">
          <a:blip r:embed="rId5">
            <a:alphaModFix/>
          </a:blip>
          <a:srcRect t="3953" b="4320"/>
          <a:stretch/>
        </p:blipFill>
        <p:spPr>
          <a:xfrm>
            <a:off x="101300" y="5461321"/>
            <a:ext cx="634475" cy="6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3"/>
          <p:cNvSpPr txBox="1">
            <a:spLocks noGrp="1"/>
          </p:cNvSpPr>
          <p:nvPr>
            <p:ph type="title"/>
          </p:nvPr>
        </p:nvSpPr>
        <p:spPr>
          <a:xfrm>
            <a:off x="281150" y="1174400"/>
            <a:ext cx="8624400" cy="355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Comfortaa"/>
                <a:ea typeface="Comfortaa"/>
                <a:cs typeface="Comfortaa"/>
                <a:sym typeface="Comfortaa"/>
              </a:rPr>
              <a:t>How Does K-State First Book Use KRE-x?</a:t>
            </a:r>
            <a:endParaRPr sz="3200"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43"/>
          <p:cNvSpPr txBox="1">
            <a:spLocks noGrp="1"/>
          </p:cNvSpPr>
          <p:nvPr>
            <p:ph type="body" idx="1"/>
          </p:nvPr>
        </p:nvSpPr>
        <p:spPr>
          <a:xfrm flipH="1">
            <a:off x="512300" y="1851188"/>
            <a:ext cx="4420500" cy="1157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600">
                <a:solidFill>
                  <a:srgbClr val="512888"/>
                </a:solidFill>
                <a:latin typeface="Comfortaa"/>
                <a:ea typeface="Comfortaa"/>
                <a:cs typeface="Comfortaa"/>
                <a:sym typeface="Comfortaa"/>
              </a:rPr>
              <a:t>6) Material is Used and Reused.</a:t>
            </a:r>
            <a:endParaRPr sz="3000"/>
          </a:p>
        </p:txBody>
      </p:sp>
      <p:pic>
        <p:nvPicPr>
          <p:cNvPr id="277" name="Google Shape;277;p43"/>
          <p:cNvPicPr preferRelativeResize="0"/>
          <p:nvPr/>
        </p:nvPicPr>
        <p:blipFill rotWithShape="1">
          <a:blip r:embed="rId3">
            <a:alphaModFix/>
          </a:blip>
          <a:srcRect t="1969" b="2409"/>
          <a:stretch/>
        </p:blipFill>
        <p:spPr>
          <a:xfrm>
            <a:off x="5154600" y="1294900"/>
            <a:ext cx="3318150" cy="466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65125" y="2434911"/>
            <a:ext cx="2636525" cy="198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43"/>
          <p:cNvPicPr preferRelativeResize="0"/>
          <p:nvPr/>
        </p:nvPicPr>
        <p:blipFill rotWithShape="1">
          <a:blip r:embed="rId5">
            <a:alphaModFix/>
          </a:blip>
          <a:srcRect t="3953" b="4320"/>
          <a:stretch/>
        </p:blipFill>
        <p:spPr>
          <a:xfrm>
            <a:off x="101300" y="5461321"/>
            <a:ext cx="634475" cy="6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4"/>
          <p:cNvSpPr txBox="1">
            <a:spLocks noGrp="1"/>
          </p:cNvSpPr>
          <p:nvPr>
            <p:ph type="title"/>
          </p:nvPr>
        </p:nvSpPr>
        <p:spPr>
          <a:xfrm>
            <a:off x="457200" y="559950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...Sound Familiar 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85" name="Google Shape;285;p44"/>
          <p:cNvPicPr preferRelativeResize="0"/>
          <p:nvPr/>
        </p:nvPicPr>
        <p:blipFill rotWithShape="1">
          <a:blip r:embed="rId3">
            <a:alphaModFix/>
          </a:blip>
          <a:srcRect t="7325" b="4303"/>
          <a:stretch/>
        </p:blipFill>
        <p:spPr>
          <a:xfrm>
            <a:off x="1683200" y="1549325"/>
            <a:ext cx="6008925" cy="428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44" descr="The University of Winni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58800" y="5178225"/>
            <a:ext cx="2865675" cy="895525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44"/>
          <p:cNvSpPr txBox="1"/>
          <p:nvPr/>
        </p:nvSpPr>
        <p:spPr>
          <a:xfrm>
            <a:off x="6158675" y="6073750"/>
            <a:ext cx="2865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https://library.uwinnipeg.ca/images/publication%20cycle%20v2.png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288" name="Google Shape;288;p44"/>
          <p:cNvPicPr preferRelativeResize="0"/>
          <p:nvPr/>
        </p:nvPicPr>
        <p:blipFill rotWithShape="1">
          <a:blip r:embed="rId5">
            <a:alphaModFix/>
          </a:blip>
          <a:srcRect t="3953" b="4320"/>
          <a:stretch/>
        </p:blipFill>
        <p:spPr>
          <a:xfrm>
            <a:off x="101300" y="5461321"/>
            <a:ext cx="634475" cy="6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5"/>
          <p:cNvSpPr txBox="1">
            <a:spLocks noGrp="1"/>
          </p:cNvSpPr>
          <p:nvPr>
            <p:ph type="title"/>
          </p:nvPr>
        </p:nvSpPr>
        <p:spPr>
          <a:xfrm>
            <a:off x="457200" y="1098200"/>
            <a:ext cx="8229600" cy="355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latin typeface="Comfortaa"/>
                <a:ea typeface="Comfortaa"/>
                <a:cs typeface="Comfortaa"/>
                <a:sym typeface="Comfortaa"/>
              </a:rPr>
              <a:t>Research and Creation</a:t>
            </a:r>
            <a:endParaRPr sz="5000"/>
          </a:p>
        </p:txBody>
      </p:sp>
      <p:pic>
        <p:nvPicPr>
          <p:cNvPr id="294" name="Google Shape;294;p45"/>
          <p:cNvPicPr preferRelativeResize="0"/>
          <p:nvPr/>
        </p:nvPicPr>
        <p:blipFill rotWithShape="1">
          <a:blip r:embed="rId3">
            <a:alphaModFix/>
          </a:blip>
          <a:srcRect l="1769" r="3586" b="3772"/>
          <a:stretch/>
        </p:blipFill>
        <p:spPr>
          <a:xfrm>
            <a:off x="1354825" y="1884200"/>
            <a:ext cx="6220050" cy="378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35125" y="5568200"/>
            <a:ext cx="508875" cy="50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6"/>
          <p:cNvSpPr txBox="1">
            <a:spLocks noGrp="1"/>
          </p:cNvSpPr>
          <p:nvPr>
            <p:ph type="title"/>
          </p:nvPr>
        </p:nvSpPr>
        <p:spPr>
          <a:xfrm>
            <a:off x="256025" y="1098200"/>
            <a:ext cx="8658300" cy="355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latin typeface="Comfortaa"/>
                <a:ea typeface="Comfortaa"/>
                <a:cs typeface="Comfortaa"/>
                <a:sym typeface="Comfortaa"/>
              </a:rPr>
              <a:t>Creation and Authorship</a:t>
            </a:r>
            <a:endParaRPr sz="5000"/>
          </a:p>
        </p:txBody>
      </p:sp>
      <p:pic>
        <p:nvPicPr>
          <p:cNvPr id="301" name="Google Shape;301;p46"/>
          <p:cNvPicPr preferRelativeResize="0"/>
          <p:nvPr/>
        </p:nvPicPr>
        <p:blipFill rotWithShape="1">
          <a:blip r:embed="rId3">
            <a:alphaModFix/>
          </a:blip>
          <a:srcRect r="7535"/>
          <a:stretch/>
        </p:blipFill>
        <p:spPr>
          <a:xfrm>
            <a:off x="1624975" y="1685175"/>
            <a:ext cx="6167126" cy="431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35125" y="5568200"/>
            <a:ext cx="508875" cy="50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9"/>
          <p:cNvSpPr txBox="1">
            <a:spLocks noGrp="1"/>
          </p:cNvSpPr>
          <p:nvPr>
            <p:ph type="title"/>
          </p:nvPr>
        </p:nvSpPr>
        <p:spPr>
          <a:xfrm>
            <a:off x="282150" y="390050"/>
            <a:ext cx="85797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>
                <a:latin typeface="Comfortaa"/>
                <a:ea typeface="Comfortaa"/>
                <a:cs typeface="Comfortaa"/>
                <a:sym typeface="Comfortaa"/>
              </a:rPr>
              <a:t>About Us</a:t>
            </a:r>
            <a:endParaRPr sz="43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59" name="Google Shape;159;p29"/>
          <p:cNvSpPr txBox="1">
            <a:spLocks noGrp="1"/>
          </p:cNvSpPr>
          <p:nvPr>
            <p:ph type="body" idx="1"/>
          </p:nvPr>
        </p:nvSpPr>
        <p:spPr>
          <a:xfrm>
            <a:off x="1958725" y="1307125"/>
            <a:ext cx="2471700" cy="15333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480"/>
              </a:spcBef>
              <a:spcAft>
                <a:spcPts val="0"/>
              </a:spcAft>
              <a:buNone/>
            </a:pPr>
            <a:r>
              <a:rPr lang="en"/>
              <a:t>Emily G. Finch </a:t>
            </a:r>
            <a:endParaRPr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None/>
            </a:pPr>
            <a:r>
              <a:rPr lang="en" sz="1800" b="0">
                <a:latin typeface="Comfortaa"/>
                <a:ea typeface="Comfortaa"/>
                <a:cs typeface="Comfortaa"/>
                <a:sym typeface="Comfortaa"/>
              </a:rPr>
              <a:t>Scholarly Communication and Copyright Librarian</a:t>
            </a:r>
            <a:endParaRPr sz="1800" b="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60" name="Google Shape;160;p29"/>
          <p:cNvSpPr txBox="1">
            <a:spLocks noGrp="1"/>
          </p:cNvSpPr>
          <p:nvPr>
            <p:ph type="body" idx="2"/>
          </p:nvPr>
        </p:nvSpPr>
        <p:spPr>
          <a:xfrm>
            <a:off x="170725" y="3318750"/>
            <a:ext cx="4318500" cy="27291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50" b="1">
                <a:solidFill>
                  <a:srgbClr val="40404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Provides reference, consultation, and information on: </a:t>
            </a:r>
            <a:r>
              <a:rPr lang="en" sz="1650"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​</a:t>
            </a:r>
            <a:endParaRPr sz="1650"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" sz="1300">
                <a:solidFill>
                  <a:srgbClr val="40404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Copyright, Licensing, and Open Access</a:t>
            </a:r>
            <a:endParaRPr sz="1300"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" sz="1300">
                <a:solidFill>
                  <a:srgbClr val="40404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Publishing</a:t>
            </a:r>
            <a:r>
              <a:rPr lang="en" sz="1300"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​, </a:t>
            </a:r>
            <a:r>
              <a:rPr lang="en" sz="1300">
                <a:solidFill>
                  <a:srgbClr val="40404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Research, and Metrics </a:t>
            </a:r>
            <a:r>
              <a:rPr lang="en" sz="1300"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​</a:t>
            </a:r>
            <a:endParaRPr sz="1300"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" sz="1300">
                <a:solidFill>
                  <a:srgbClr val="40404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Scholarly Communication Movements</a:t>
            </a:r>
            <a:r>
              <a:rPr lang="en" sz="1300"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​ and Best Practices</a:t>
            </a:r>
            <a:endParaRPr sz="1300"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50" b="1">
                <a:solidFill>
                  <a:srgbClr val="40404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Other Library Projects: </a:t>
            </a:r>
            <a:endParaRPr sz="1650"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" sz="1300">
                <a:solidFill>
                  <a:srgbClr val="40404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K-State Open Access Publishing Fund</a:t>
            </a:r>
            <a:r>
              <a:rPr lang="en" sz="1300"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​</a:t>
            </a:r>
            <a:endParaRPr sz="1300"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" sz="1300">
                <a:solidFill>
                  <a:srgbClr val="40404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Monograph and Special Publication Coordinator for New Prairie Press</a:t>
            </a:r>
            <a:r>
              <a:rPr lang="en" sz="1300"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​</a:t>
            </a:r>
            <a:endParaRPr sz="1300"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" sz="1300">
                <a:solidFill>
                  <a:srgbClr val="40404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Open Alternative Textbook Initiative </a:t>
            </a:r>
            <a:r>
              <a:rPr lang="en" sz="1300"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​</a:t>
            </a:r>
            <a:endParaRPr sz="1300"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50" b="1">
              <a:solidFill>
                <a:srgbClr val="404040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None/>
            </a:pPr>
            <a:endParaRPr sz="950"/>
          </a:p>
        </p:txBody>
      </p:sp>
      <p:sp>
        <p:nvSpPr>
          <p:cNvPr id="161" name="Google Shape;161;p29"/>
          <p:cNvSpPr txBox="1">
            <a:spLocks noGrp="1"/>
          </p:cNvSpPr>
          <p:nvPr>
            <p:ph type="body" idx="1"/>
          </p:nvPr>
        </p:nvSpPr>
        <p:spPr>
          <a:xfrm>
            <a:off x="6450807" y="1334252"/>
            <a:ext cx="2519400" cy="1754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480"/>
              </a:spcBef>
              <a:spcAft>
                <a:spcPts val="0"/>
              </a:spcAft>
              <a:buNone/>
            </a:pPr>
            <a:r>
              <a:rPr lang="en"/>
              <a:t>Tara Coleman</a:t>
            </a:r>
            <a:endParaRPr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None/>
            </a:pPr>
            <a:r>
              <a:rPr lang="en" sz="1500" b="0">
                <a:solidFill>
                  <a:srgbClr val="201F1E"/>
                </a:solidFill>
                <a:highlight>
                  <a:schemeClr val="lt1"/>
                </a:highlight>
                <a:latin typeface="Comfortaa"/>
                <a:ea typeface="Comfortaa"/>
                <a:cs typeface="Comfortaa"/>
                <a:sym typeface="Comfortaa"/>
              </a:rPr>
              <a:t>Sunderland Foundation Innovation Lab Programing Services Coordinator and K-State First Book Coordinator</a:t>
            </a:r>
            <a:endParaRPr/>
          </a:p>
        </p:txBody>
      </p:sp>
      <p:sp>
        <p:nvSpPr>
          <p:cNvPr id="162" name="Google Shape;162;p29"/>
          <p:cNvSpPr txBox="1">
            <a:spLocks noGrp="1"/>
          </p:cNvSpPr>
          <p:nvPr>
            <p:ph type="body" idx="2"/>
          </p:nvPr>
        </p:nvSpPr>
        <p:spPr>
          <a:xfrm>
            <a:off x="4569625" y="3318750"/>
            <a:ext cx="4318500" cy="2772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50" b="1">
                <a:solidFill>
                  <a:srgbClr val="40404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Libraries: </a:t>
            </a:r>
            <a:r>
              <a:rPr lang="en" sz="1650"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​</a:t>
            </a:r>
            <a:endParaRPr sz="1650"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" sz="1300"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Program Services Coordinator</a:t>
            </a:r>
            <a:endParaRPr sz="1300"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•"/>
            </a:pPr>
            <a:r>
              <a:rPr lang="en" sz="1300"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Dow Center for Multicultural and Community Studies Coordinator </a:t>
            </a:r>
            <a:endParaRPr sz="1300"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50" b="1">
              <a:solidFill>
                <a:srgbClr val="404040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50" b="1">
                <a:solidFill>
                  <a:srgbClr val="40404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Kansas State University</a:t>
            </a:r>
            <a:endParaRPr sz="1650"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" sz="1250">
                <a:solidFill>
                  <a:srgbClr val="40404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Teach Honors Leadership Studies &amp; Foundations of College Student Success </a:t>
            </a:r>
            <a:endParaRPr sz="1250">
              <a:solidFill>
                <a:srgbClr val="404040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3079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250"/>
              <a:buFont typeface="Arial"/>
              <a:buChar char="•"/>
            </a:pPr>
            <a:r>
              <a:rPr lang="en" sz="1250">
                <a:solidFill>
                  <a:srgbClr val="40404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University Ombudsperson</a:t>
            </a:r>
            <a:endParaRPr sz="1250">
              <a:solidFill>
                <a:srgbClr val="404040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3079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250"/>
              <a:buFont typeface="Arial"/>
              <a:buChar char="•"/>
            </a:pPr>
            <a:r>
              <a:rPr lang="en" sz="1250">
                <a:solidFill>
                  <a:srgbClr val="40404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K-State First Book Coordinator </a:t>
            </a:r>
            <a:endParaRPr sz="1250">
              <a:solidFill>
                <a:srgbClr val="404040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None/>
            </a:pPr>
            <a:endParaRPr sz="950"/>
          </a:p>
        </p:txBody>
      </p:sp>
      <p:pic>
        <p:nvPicPr>
          <p:cNvPr id="163" name="Google Shape;16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67880" y="1304026"/>
            <a:ext cx="1865295" cy="1814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9"/>
          <p:cNvPicPr preferRelativeResize="0"/>
          <p:nvPr/>
        </p:nvPicPr>
        <p:blipFill rotWithShape="1">
          <a:blip r:embed="rId4">
            <a:alphaModFix/>
          </a:blip>
          <a:srcRect t="3953" b="4320"/>
          <a:stretch/>
        </p:blipFill>
        <p:spPr>
          <a:xfrm>
            <a:off x="170725" y="1454163"/>
            <a:ext cx="1734925" cy="166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7"/>
          <p:cNvSpPr txBox="1">
            <a:spLocks noGrp="1"/>
          </p:cNvSpPr>
          <p:nvPr>
            <p:ph type="title"/>
          </p:nvPr>
        </p:nvSpPr>
        <p:spPr>
          <a:xfrm>
            <a:off x="281150" y="1326800"/>
            <a:ext cx="8624400" cy="355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latin typeface="Comfortaa"/>
                <a:ea typeface="Comfortaa"/>
                <a:cs typeface="Comfortaa"/>
                <a:sym typeface="Comfortaa"/>
              </a:rPr>
              <a:t>Publication </a:t>
            </a:r>
            <a:endParaRPr sz="5000" b="1"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08" name="Google Shape;308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7725" y="1835000"/>
            <a:ext cx="7565275" cy="415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47"/>
          <p:cNvPicPr preferRelativeResize="0"/>
          <p:nvPr/>
        </p:nvPicPr>
        <p:blipFill rotWithShape="1">
          <a:blip r:embed="rId4">
            <a:alphaModFix/>
          </a:blip>
          <a:srcRect t="3953" b="4320"/>
          <a:stretch/>
        </p:blipFill>
        <p:spPr>
          <a:xfrm>
            <a:off x="101300" y="5461321"/>
            <a:ext cx="634475" cy="6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48"/>
          <p:cNvSpPr txBox="1">
            <a:spLocks noGrp="1"/>
          </p:cNvSpPr>
          <p:nvPr>
            <p:ph type="title"/>
          </p:nvPr>
        </p:nvSpPr>
        <p:spPr>
          <a:xfrm>
            <a:off x="204950" y="1326800"/>
            <a:ext cx="8624400" cy="355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latin typeface="Comfortaa"/>
                <a:ea typeface="Comfortaa"/>
                <a:cs typeface="Comfortaa"/>
                <a:sym typeface="Comfortaa"/>
              </a:rPr>
              <a:t>Dissemination </a:t>
            </a:r>
            <a:endParaRPr sz="5000" b="1"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15" name="Google Shape;315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228" y="1722300"/>
            <a:ext cx="8839200" cy="3550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p48"/>
          <p:cNvPicPr preferRelativeResize="0"/>
          <p:nvPr/>
        </p:nvPicPr>
        <p:blipFill rotWithShape="1">
          <a:blip r:embed="rId4">
            <a:alphaModFix/>
          </a:blip>
          <a:srcRect t="3953" b="4320"/>
          <a:stretch/>
        </p:blipFill>
        <p:spPr>
          <a:xfrm>
            <a:off x="101300" y="5461321"/>
            <a:ext cx="634475" cy="6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9"/>
          <p:cNvSpPr txBox="1">
            <a:spLocks noGrp="1"/>
          </p:cNvSpPr>
          <p:nvPr>
            <p:ph type="title"/>
          </p:nvPr>
        </p:nvSpPr>
        <p:spPr>
          <a:xfrm>
            <a:off x="281150" y="1250600"/>
            <a:ext cx="8624400" cy="355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latin typeface="Comfortaa"/>
                <a:ea typeface="Comfortaa"/>
                <a:cs typeface="Comfortaa"/>
                <a:sym typeface="Comfortaa"/>
              </a:rPr>
              <a:t>Access</a:t>
            </a:r>
            <a:endParaRPr sz="5000" b="1"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22" name="Google Shape;322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7438" y="1508500"/>
            <a:ext cx="7491825" cy="453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49"/>
          <p:cNvPicPr preferRelativeResize="0"/>
          <p:nvPr/>
        </p:nvPicPr>
        <p:blipFill rotWithShape="1">
          <a:blip r:embed="rId4">
            <a:alphaModFix/>
          </a:blip>
          <a:srcRect t="3953" b="4320"/>
          <a:stretch/>
        </p:blipFill>
        <p:spPr>
          <a:xfrm>
            <a:off x="101300" y="5461321"/>
            <a:ext cx="634475" cy="6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50"/>
          <p:cNvSpPr txBox="1">
            <a:spLocks noGrp="1"/>
          </p:cNvSpPr>
          <p:nvPr>
            <p:ph type="title"/>
          </p:nvPr>
        </p:nvSpPr>
        <p:spPr>
          <a:xfrm>
            <a:off x="281150" y="1250600"/>
            <a:ext cx="8624400" cy="355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latin typeface="Comfortaa"/>
                <a:ea typeface="Comfortaa"/>
                <a:cs typeface="Comfortaa"/>
                <a:sym typeface="Comfortaa"/>
              </a:rPr>
              <a:t>Preservation </a:t>
            </a:r>
            <a:endParaRPr sz="5000" b="1"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29" name="Google Shape;329;p50"/>
          <p:cNvPicPr preferRelativeResize="0"/>
          <p:nvPr/>
        </p:nvPicPr>
        <p:blipFill rotWithShape="1">
          <a:blip r:embed="rId3">
            <a:alphaModFix/>
          </a:blip>
          <a:srcRect l="1951"/>
          <a:stretch/>
        </p:blipFill>
        <p:spPr>
          <a:xfrm>
            <a:off x="206525" y="1538084"/>
            <a:ext cx="6619874" cy="4391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76473" y="2265123"/>
            <a:ext cx="5329076" cy="206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50"/>
          <p:cNvPicPr preferRelativeResize="0"/>
          <p:nvPr/>
        </p:nvPicPr>
        <p:blipFill rotWithShape="1">
          <a:blip r:embed="rId5">
            <a:alphaModFix/>
          </a:blip>
          <a:srcRect t="3953" b="4320"/>
          <a:stretch/>
        </p:blipFill>
        <p:spPr>
          <a:xfrm>
            <a:off x="101300" y="5461321"/>
            <a:ext cx="634475" cy="6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51"/>
          <p:cNvSpPr txBox="1">
            <a:spLocks noGrp="1"/>
          </p:cNvSpPr>
          <p:nvPr>
            <p:ph type="title"/>
          </p:nvPr>
        </p:nvSpPr>
        <p:spPr>
          <a:xfrm>
            <a:off x="259800" y="914600"/>
            <a:ext cx="8624400" cy="355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latin typeface="Comfortaa"/>
                <a:ea typeface="Comfortaa"/>
                <a:cs typeface="Comfortaa"/>
                <a:sym typeface="Comfortaa"/>
              </a:rPr>
              <a:t>Use/Reuse</a:t>
            </a:r>
            <a:endParaRPr sz="5000"/>
          </a:p>
        </p:txBody>
      </p:sp>
      <p:pic>
        <p:nvPicPr>
          <p:cNvPr id="337" name="Google Shape;337;p51"/>
          <p:cNvPicPr preferRelativeResize="0"/>
          <p:nvPr/>
        </p:nvPicPr>
        <p:blipFill rotWithShape="1">
          <a:blip r:embed="rId3">
            <a:alphaModFix/>
          </a:blip>
          <a:srcRect t="1969" b="2409"/>
          <a:stretch/>
        </p:blipFill>
        <p:spPr>
          <a:xfrm>
            <a:off x="5104975" y="1475875"/>
            <a:ext cx="3191375" cy="4487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99875" y="1551413"/>
            <a:ext cx="3027800" cy="228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339;p51"/>
          <p:cNvPicPr preferRelativeResize="0"/>
          <p:nvPr/>
        </p:nvPicPr>
        <p:blipFill rotWithShape="1">
          <a:blip r:embed="rId5">
            <a:alphaModFix/>
          </a:blip>
          <a:srcRect t="3953" b="4320"/>
          <a:stretch/>
        </p:blipFill>
        <p:spPr>
          <a:xfrm>
            <a:off x="101300" y="5461321"/>
            <a:ext cx="634475" cy="6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4" name="Google Shape;344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613" y="1835176"/>
            <a:ext cx="8467326" cy="3715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p52"/>
          <p:cNvSpPr txBox="1"/>
          <p:nvPr/>
        </p:nvSpPr>
        <p:spPr>
          <a:xfrm>
            <a:off x="1092675" y="5756350"/>
            <a:ext cx="8652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79400" lvl="0" indent="-27940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Mariomassone. </a:t>
            </a:r>
            <a:r>
              <a:rPr lang="en" sz="800" i="1">
                <a:solidFill>
                  <a:schemeClr val="dk1"/>
                </a:solidFill>
              </a:rPr>
              <a:t>English:  Acrocanthosaurus Restoration</a:t>
            </a:r>
            <a:r>
              <a:rPr lang="en" sz="800">
                <a:solidFill>
                  <a:schemeClr val="dk1"/>
                </a:solidFill>
              </a:rPr>
              <a:t>. May 30, 2016. Own work.</a:t>
            </a:r>
            <a:r>
              <a:rPr lang="en" sz="8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" sz="800" u="sng">
                <a:solidFill>
                  <a:schemeClr val="hlink"/>
                </a:solidFill>
                <a:hlinkClick r:id="rId4"/>
              </a:rPr>
              <a:t>https://commons.wikimedia.org/wiki/File:Acrocanthosaurus_reconstruction.jpg</a:t>
            </a:r>
            <a:r>
              <a:rPr lang="en" sz="800">
                <a:solidFill>
                  <a:schemeClr val="dk1"/>
                </a:solidFill>
              </a:rPr>
              <a:t>.</a:t>
            </a:r>
            <a:endParaRPr sz="800">
              <a:solidFill>
                <a:schemeClr val="dk1"/>
              </a:solidFill>
            </a:endParaRPr>
          </a:p>
        </p:txBody>
      </p:sp>
      <p:pic>
        <p:nvPicPr>
          <p:cNvPr id="346" name="Google Shape;346;p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9962321">
            <a:off x="5736253" y="3748997"/>
            <a:ext cx="2329788" cy="1864912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52"/>
          <p:cNvSpPr txBox="1"/>
          <p:nvPr/>
        </p:nvSpPr>
        <p:spPr>
          <a:xfrm>
            <a:off x="0" y="685800"/>
            <a:ext cx="91440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K-REx Helps Support KSFB</a:t>
            </a:r>
            <a:endParaRPr sz="3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348" name="Google Shape;348;p5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8425125">
            <a:off x="6410426" y="4613199"/>
            <a:ext cx="1297097" cy="518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52"/>
          <p:cNvPicPr preferRelativeResize="0"/>
          <p:nvPr/>
        </p:nvPicPr>
        <p:blipFill rotWithShape="1">
          <a:blip r:embed="rId7">
            <a:alphaModFix/>
          </a:blip>
          <a:srcRect t="3953" b="4320"/>
          <a:stretch/>
        </p:blipFill>
        <p:spPr>
          <a:xfrm>
            <a:off x="101300" y="5461321"/>
            <a:ext cx="634475" cy="6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53"/>
          <p:cNvSpPr txBox="1"/>
          <p:nvPr/>
        </p:nvSpPr>
        <p:spPr>
          <a:xfrm>
            <a:off x="26550" y="685825"/>
            <a:ext cx="69351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...But KSFB is Helping KRE-x Too! </a:t>
            </a:r>
            <a:endParaRPr sz="3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355" name="Google Shape;355;p53"/>
          <p:cNvPicPr preferRelativeResize="0"/>
          <p:nvPr/>
        </p:nvPicPr>
        <p:blipFill rotWithShape="1">
          <a:blip r:embed="rId3">
            <a:alphaModFix/>
          </a:blip>
          <a:srcRect l="71592" b="44444"/>
          <a:stretch/>
        </p:blipFill>
        <p:spPr>
          <a:xfrm>
            <a:off x="0" y="2727800"/>
            <a:ext cx="3879600" cy="3328825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p53"/>
          <p:cNvSpPr/>
          <p:nvPr/>
        </p:nvSpPr>
        <p:spPr>
          <a:xfrm>
            <a:off x="3856975" y="1131725"/>
            <a:ext cx="5193600" cy="2928300"/>
          </a:xfrm>
          <a:prstGeom prst="cloudCallout">
            <a:avLst>
              <a:gd name="adj1" fmla="val -68775"/>
              <a:gd name="adj2" fmla="val 11346"/>
            </a:avLst>
          </a:prstGeom>
          <a:solidFill>
            <a:srgbClr val="B7B7B7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57" name="Google Shape;357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8800" y="1923366"/>
            <a:ext cx="2138424" cy="1423826"/>
          </a:xfrm>
          <a:prstGeom prst="rect">
            <a:avLst/>
          </a:prstGeom>
          <a:noFill/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58" name="Google Shape;358;p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16175" y="1679500"/>
            <a:ext cx="1606750" cy="1606750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53"/>
          <p:cNvSpPr txBox="1"/>
          <p:nvPr/>
        </p:nvSpPr>
        <p:spPr>
          <a:xfrm>
            <a:off x="3683275" y="4060025"/>
            <a:ext cx="5845800" cy="20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93700" algn="l" rtl="0">
              <a:spcBef>
                <a:spcPts val="1200"/>
              </a:spcBef>
              <a:spcAft>
                <a:spcPts val="0"/>
              </a:spcAft>
              <a:buClr>
                <a:srgbClr val="512888"/>
              </a:buClr>
              <a:buSzPts val="2600"/>
              <a:buFont typeface="Comfortaa"/>
              <a:buAutoNum type="arabicParenR"/>
            </a:pPr>
            <a:r>
              <a:rPr lang="en" sz="2600">
                <a:solidFill>
                  <a:srgbClr val="512888"/>
                </a:solidFill>
                <a:latin typeface="Comfortaa"/>
                <a:ea typeface="Comfortaa"/>
                <a:cs typeface="Comfortaa"/>
                <a:sym typeface="Comfortaa"/>
              </a:rPr>
              <a:t>Digital Scholarship</a:t>
            </a:r>
            <a:endParaRPr sz="2600">
              <a:solidFill>
                <a:srgbClr val="512888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93700" algn="l" rtl="0">
              <a:spcBef>
                <a:spcPts val="1200"/>
              </a:spcBef>
              <a:spcAft>
                <a:spcPts val="0"/>
              </a:spcAft>
              <a:buClr>
                <a:srgbClr val="512888"/>
              </a:buClr>
              <a:buSzPts val="2600"/>
              <a:buFont typeface="Comfortaa"/>
              <a:buAutoNum type="arabicParenR"/>
            </a:pPr>
            <a:r>
              <a:rPr lang="en" sz="2600">
                <a:solidFill>
                  <a:srgbClr val="512888"/>
                </a:solidFill>
                <a:latin typeface="Comfortaa"/>
                <a:ea typeface="Comfortaa"/>
                <a:cs typeface="Comfortaa"/>
                <a:sym typeface="Comfortaa"/>
              </a:rPr>
              <a:t>What is institutionally significant?</a:t>
            </a:r>
            <a:endParaRPr sz="2600">
              <a:solidFill>
                <a:srgbClr val="512888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93700" algn="l" rtl="0">
              <a:spcBef>
                <a:spcPts val="1200"/>
              </a:spcBef>
              <a:spcAft>
                <a:spcPts val="1200"/>
              </a:spcAft>
              <a:buClr>
                <a:srgbClr val="512888"/>
              </a:buClr>
              <a:buSzPts val="2600"/>
              <a:buFont typeface="Comfortaa"/>
              <a:buAutoNum type="arabicParenR"/>
            </a:pPr>
            <a:r>
              <a:rPr lang="en" sz="2600">
                <a:solidFill>
                  <a:srgbClr val="512888"/>
                </a:solidFill>
                <a:latin typeface="Comfortaa"/>
                <a:ea typeface="Comfortaa"/>
                <a:cs typeface="Comfortaa"/>
                <a:sym typeface="Comfortaa"/>
              </a:rPr>
              <a:t>What is “scholarship?”</a:t>
            </a:r>
            <a:endParaRPr sz="2600">
              <a:solidFill>
                <a:srgbClr val="512888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360" name="Google Shape;360;p53"/>
          <p:cNvPicPr preferRelativeResize="0"/>
          <p:nvPr/>
        </p:nvPicPr>
        <p:blipFill rotWithShape="1">
          <a:blip r:embed="rId6">
            <a:alphaModFix/>
          </a:blip>
          <a:srcRect t="3953" b="4320"/>
          <a:stretch/>
        </p:blipFill>
        <p:spPr>
          <a:xfrm>
            <a:off x="8509525" y="5447946"/>
            <a:ext cx="634475" cy="6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" name="Google Shape;365;p54"/>
          <p:cNvPicPr preferRelativeResize="0"/>
          <p:nvPr/>
        </p:nvPicPr>
        <p:blipFill rotWithShape="1">
          <a:blip r:embed="rId3">
            <a:alphaModFix/>
          </a:blip>
          <a:srcRect t="42565"/>
          <a:stretch/>
        </p:blipFill>
        <p:spPr>
          <a:xfrm>
            <a:off x="1496525" y="1743475"/>
            <a:ext cx="6500201" cy="2177850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p54"/>
          <p:cNvSpPr txBox="1"/>
          <p:nvPr/>
        </p:nvSpPr>
        <p:spPr>
          <a:xfrm>
            <a:off x="596350" y="3658775"/>
            <a:ext cx="8330100" cy="25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83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fortaa"/>
              <a:buChar char="●"/>
            </a:pPr>
            <a:r>
              <a:rPr lang="en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Where is campus evolving--where can my service grow?</a:t>
            </a: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683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fortaa"/>
              <a:buChar char="●"/>
            </a:pPr>
            <a:r>
              <a:rPr lang="en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What tools/resources do I need to develop/support to meet K-State’s needs?</a:t>
            </a: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68300" algn="l" rtl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2200"/>
              <a:buFont typeface="Comfortaa"/>
              <a:buChar char="●"/>
            </a:pPr>
            <a:r>
              <a:rPr lang="en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Who do I need to talk to on campus to make new connections?</a:t>
            </a: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367" name="Google Shape;367;p54"/>
          <p:cNvSpPr txBox="1"/>
          <p:nvPr/>
        </p:nvSpPr>
        <p:spPr>
          <a:xfrm>
            <a:off x="-49650" y="685825"/>
            <a:ext cx="9193800" cy="11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Does Scholarly Communication ...Effectively Communicate?</a:t>
            </a:r>
            <a:endParaRPr sz="3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368" name="Google Shape;368;p54"/>
          <p:cNvPicPr preferRelativeResize="0"/>
          <p:nvPr/>
        </p:nvPicPr>
        <p:blipFill rotWithShape="1">
          <a:blip r:embed="rId4">
            <a:alphaModFix/>
          </a:blip>
          <a:srcRect t="3953" b="4320"/>
          <a:stretch/>
        </p:blipFill>
        <p:spPr>
          <a:xfrm>
            <a:off x="25100" y="5461321"/>
            <a:ext cx="634475" cy="6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Google Shape;373;p55" descr="KAWSE 2020-2021 Book Club - Events"/>
          <p:cNvPicPr preferRelativeResize="0"/>
          <p:nvPr/>
        </p:nvPicPr>
        <p:blipFill rotWithShape="1">
          <a:blip r:embed="rId3">
            <a:alphaModFix/>
          </a:blip>
          <a:srcRect l="26394"/>
          <a:stretch/>
        </p:blipFill>
        <p:spPr>
          <a:xfrm>
            <a:off x="102750" y="1969525"/>
            <a:ext cx="3055400" cy="3113525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55"/>
          <p:cNvSpPr txBox="1"/>
          <p:nvPr/>
        </p:nvSpPr>
        <p:spPr>
          <a:xfrm>
            <a:off x="-49650" y="685825"/>
            <a:ext cx="91938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What is Institutionally Significant? </a:t>
            </a:r>
            <a:endParaRPr sz="3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375" name="Google Shape;375;p55"/>
          <p:cNvSpPr txBox="1"/>
          <p:nvPr/>
        </p:nvSpPr>
        <p:spPr>
          <a:xfrm>
            <a:off x="805200" y="5613450"/>
            <a:ext cx="8338800" cy="47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Images; </a:t>
            </a:r>
            <a:r>
              <a:rPr lang="en" sz="800" u="sng">
                <a:solidFill>
                  <a:schemeClr val="hlink"/>
                </a:solidFill>
                <a:hlinkClick r:id="rId4"/>
              </a:rPr>
              <a:t>“what”</a:t>
            </a:r>
            <a:r>
              <a:rPr lang="en" sz="800">
                <a:solidFill>
                  <a:schemeClr val="dk1"/>
                </a:solidFill>
              </a:rPr>
              <a:t> by DinosoftLab from the Noun Project; </a:t>
            </a:r>
            <a:r>
              <a:rPr lang="en" sz="800" u="sng">
                <a:solidFill>
                  <a:schemeClr val="hlink"/>
                </a:solidFill>
                <a:hlinkClick r:id="rId5"/>
              </a:rPr>
              <a:t>“valuable” </a:t>
            </a:r>
            <a:r>
              <a:rPr lang="en" sz="800">
                <a:solidFill>
                  <a:schemeClr val="dk1"/>
                </a:solidFill>
              </a:rPr>
              <a:t>by Adrien Coquet from the Noun Project;</a:t>
            </a:r>
            <a:r>
              <a:rPr lang="en" sz="800" u="sng">
                <a:solidFill>
                  <a:schemeClr val="hlink"/>
                </a:solidFill>
                <a:hlinkClick r:id="rId6"/>
              </a:rPr>
              <a:t> “lost” </a:t>
            </a:r>
            <a:r>
              <a:rPr lang="en" sz="800">
                <a:solidFill>
                  <a:schemeClr val="dk1"/>
                </a:solidFill>
              </a:rPr>
              <a:t>by Fabrice VAN NEER from the Noun Project;</a:t>
            </a:r>
            <a:r>
              <a:rPr lang="en" sz="800" u="sng">
                <a:solidFill>
                  <a:schemeClr val="hlink"/>
                </a:solidFill>
                <a:hlinkClick r:id="rId7"/>
              </a:rPr>
              <a:t> “Communication” </a:t>
            </a:r>
            <a:r>
              <a:rPr lang="en" sz="800">
                <a:solidFill>
                  <a:schemeClr val="dk1"/>
                </a:solidFill>
              </a:rPr>
              <a:t>by mim studio from the Noun Project</a:t>
            </a:r>
            <a:endParaRPr sz="800">
              <a:solidFill>
                <a:schemeClr val="dk1"/>
              </a:solidFill>
            </a:endParaRPr>
          </a:p>
        </p:txBody>
      </p:sp>
      <p:pic>
        <p:nvPicPr>
          <p:cNvPr id="376" name="Google Shape;376;p5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475726" y="3528175"/>
            <a:ext cx="1766574" cy="1766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p5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374975" y="1532850"/>
            <a:ext cx="1825400" cy="1825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Google Shape;378;p55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269788" y="1687025"/>
            <a:ext cx="1900250" cy="190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Google Shape;379;p5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407950" y="3749415"/>
            <a:ext cx="1623925" cy="16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55"/>
          <p:cNvSpPr txBox="1"/>
          <p:nvPr/>
        </p:nvSpPr>
        <p:spPr>
          <a:xfrm>
            <a:off x="3718765" y="2133675"/>
            <a:ext cx="19491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i="1">
                <a:solidFill>
                  <a:srgbClr val="512888"/>
                </a:solidFill>
                <a:latin typeface="Calibri"/>
                <a:ea typeface="Calibri"/>
                <a:cs typeface="Calibri"/>
                <a:sym typeface="Calibri"/>
              </a:rPr>
              <a:t>What belongs?</a:t>
            </a:r>
            <a:endParaRPr sz="2000" b="1" i="1">
              <a:solidFill>
                <a:srgbClr val="512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" name="Google Shape;381;p55"/>
          <p:cNvSpPr txBox="1"/>
          <p:nvPr/>
        </p:nvSpPr>
        <p:spPr>
          <a:xfrm>
            <a:off x="3937525" y="3816900"/>
            <a:ext cx="17304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i="1">
                <a:solidFill>
                  <a:srgbClr val="512888"/>
                </a:solidFill>
                <a:latin typeface="Calibri"/>
                <a:ea typeface="Calibri"/>
                <a:cs typeface="Calibri"/>
                <a:sym typeface="Calibri"/>
              </a:rPr>
              <a:t>Where do we store it?</a:t>
            </a:r>
            <a:endParaRPr sz="2000" b="1" i="1">
              <a:solidFill>
                <a:srgbClr val="512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p55"/>
          <p:cNvSpPr txBox="1"/>
          <p:nvPr/>
        </p:nvSpPr>
        <p:spPr>
          <a:xfrm>
            <a:off x="6962655" y="2133675"/>
            <a:ext cx="21261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i="1">
                <a:solidFill>
                  <a:srgbClr val="512888"/>
                </a:solidFill>
                <a:latin typeface="Calibri"/>
                <a:ea typeface="Calibri"/>
                <a:cs typeface="Calibri"/>
                <a:sym typeface="Calibri"/>
              </a:rPr>
              <a:t>What is valuable?</a:t>
            </a:r>
            <a:endParaRPr sz="2000" b="1" i="1">
              <a:solidFill>
                <a:srgbClr val="512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" name="Google Shape;383;p55"/>
          <p:cNvSpPr txBox="1"/>
          <p:nvPr/>
        </p:nvSpPr>
        <p:spPr>
          <a:xfrm>
            <a:off x="6884372" y="23908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i="1">
                <a:solidFill>
                  <a:srgbClr val="512888"/>
                </a:solidFill>
                <a:latin typeface="Calibri"/>
                <a:ea typeface="Calibri"/>
                <a:cs typeface="Calibri"/>
                <a:sym typeface="Calibri"/>
              </a:rPr>
              <a:t> What do we share?</a:t>
            </a:r>
            <a:endParaRPr sz="2000" b="1" i="1">
              <a:solidFill>
                <a:srgbClr val="512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" name="Google Shape;384;p55"/>
          <p:cNvSpPr txBox="1"/>
          <p:nvPr/>
        </p:nvSpPr>
        <p:spPr>
          <a:xfrm>
            <a:off x="3937525" y="4493175"/>
            <a:ext cx="18255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i="1">
                <a:solidFill>
                  <a:srgbClr val="512888"/>
                </a:solidFill>
                <a:latin typeface="Calibri"/>
                <a:ea typeface="Calibri"/>
                <a:cs typeface="Calibri"/>
                <a:sym typeface="Calibri"/>
              </a:rPr>
              <a:t>How do we store it?</a:t>
            </a:r>
            <a:endParaRPr/>
          </a:p>
        </p:txBody>
      </p:sp>
      <p:sp>
        <p:nvSpPr>
          <p:cNvPr id="385" name="Google Shape;385;p55"/>
          <p:cNvSpPr txBox="1"/>
          <p:nvPr/>
        </p:nvSpPr>
        <p:spPr>
          <a:xfrm>
            <a:off x="7160500" y="3667038"/>
            <a:ext cx="17304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i="1">
                <a:solidFill>
                  <a:srgbClr val="512888"/>
                </a:solidFill>
                <a:latin typeface="Calibri"/>
                <a:ea typeface="Calibri"/>
                <a:cs typeface="Calibri"/>
                <a:sym typeface="Calibri"/>
              </a:rPr>
              <a:t>How do we communicate this to campus?</a:t>
            </a:r>
            <a:endParaRPr sz="2000" b="1" i="1">
              <a:solidFill>
                <a:srgbClr val="512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6" name="Google Shape;386;p55"/>
          <p:cNvPicPr preferRelativeResize="0"/>
          <p:nvPr/>
        </p:nvPicPr>
        <p:blipFill rotWithShape="1">
          <a:blip r:embed="rId12">
            <a:alphaModFix/>
          </a:blip>
          <a:srcRect t="3953" b="4320"/>
          <a:stretch/>
        </p:blipFill>
        <p:spPr>
          <a:xfrm>
            <a:off x="101300" y="5461321"/>
            <a:ext cx="634475" cy="6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56"/>
          <p:cNvSpPr txBox="1"/>
          <p:nvPr/>
        </p:nvSpPr>
        <p:spPr>
          <a:xfrm>
            <a:off x="-49650" y="685825"/>
            <a:ext cx="91935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What is “Scholarship?”</a:t>
            </a:r>
            <a:endParaRPr sz="3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392" name="Google Shape;392;p56"/>
          <p:cNvSpPr txBox="1"/>
          <p:nvPr/>
        </p:nvSpPr>
        <p:spPr>
          <a:xfrm>
            <a:off x="209475" y="1971200"/>
            <a:ext cx="4887600" cy="36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83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fortaa"/>
              <a:buChar char="●"/>
            </a:pPr>
            <a:r>
              <a:rPr lang="en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Monographs + Journal Articles</a:t>
            </a: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683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fortaa"/>
              <a:buChar char="●"/>
            </a:pPr>
            <a:r>
              <a:rPr lang="en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Creative Works</a:t>
            </a: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683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fortaa"/>
              <a:buChar char="●"/>
            </a:pPr>
            <a:r>
              <a:rPr lang="en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Digital Humanities</a:t>
            </a: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683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fortaa"/>
              <a:buChar char="●"/>
            </a:pPr>
            <a:r>
              <a:rPr lang="en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Guides/Instructional Material</a:t>
            </a: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683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fortaa"/>
              <a:buChar char="●"/>
            </a:pPr>
            <a:r>
              <a:rPr lang="en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Campus Programming </a:t>
            </a: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68300" algn="l" rtl="0">
              <a:spcBef>
                <a:spcPts val="1200"/>
              </a:spcBef>
              <a:spcAft>
                <a:spcPts val="1200"/>
              </a:spcAft>
              <a:buClr>
                <a:srgbClr val="512888"/>
              </a:buClr>
              <a:buSzPts val="2200"/>
              <a:buFont typeface="Comfortaa"/>
              <a:buChar char="●"/>
            </a:pPr>
            <a:r>
              <a:rPr lang="en" sz="2200" b="1" i="1">
                <a:solidFill>
                  <a:srgbClr val="512888"/>
                </a:solidFill>
                <a:latin typeface="Comfortaa"/>
                <a:ea typeface="Comfortaa"/>
                <a:cs typeface="Comfortaa"/>
                <a:sym typeface="Comfortaa"/>
              </a:rPr>
              <a:t>Innovation? </a:t>
            </a:r>
            <a:endParaRPr sz="2200" b="1" i="1">
              <a:solidFill>
                <a:srgbClr val="512888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393" name="Google Shape;393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26450" y="2271050"/>
            <a:ext cx="4697475" cy="263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Google Shape;394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35125" y="5568200"/>
            <a:ext cx="508875" cy="50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0"/>
          <p:cNvSpPr txBox="1">
            <a:spLocks noGrp="1"/>
          </p:cNvSpPr>
          <p:nvPr>
            <p:ph type="title"/>
          </p:nvPr>
        </p:nvSpPr>
        <p:spPr>
          <a:xfrm>
            <a:off x="457200" y="421953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What is a KRE-x?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70" name="Google Shape;17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8325" y="1890701"/>
            <a:ext cx="8467326" cy="371505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30"/>
          <p:cNvSpPr txBox="1"/>
          <p:nvPr/>
        </p:nvSpPr>
        <p:spPr>
          <a:xfrm>
            <a:off x="931650" y="5762200"/>
            <a:ext cx="8652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79400" lvl="0" indent="-27940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Mariomassone. </a:t>
            </a:r>
            <a:r>
              <a:rPr lang="en" sz="800" i="1">
                <a:solidFill>
                  <a:schemeClr val="dk1"/>
                </a:solidFill>
              </a:rPr>
              <a:t>English:  Acrocanthosaurus Restoration</a:t>
            </a:r>
            <a:r>
              <a:rPr lang="en" sz="800">
                <a:solidFill>
                  <a:schemeClr val="dk1"/>
                </a:solidFill>
              </a:rPr>
              <a:t>. May 30, 2016. Own work.</a:t>
            </a:r>
            <a:r>
              <a:rPr lang="en" sz="8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" sz="800" u="sng">
                <a:solidFill>
                  <a:schemeClr val="hlink"/>
                </a:solidFill>
                <a:hlinkClick r:id="rId4"/>
              </a:rPr>
              <a:t>https://commons.wikimedia.org/wiki/File:Acrocanthosaurus_reconstruction.jpg</a:t>
            </a:r>
            <a:r>
              <a:rPr lang="en" sz="800">
                <a:solidFill>
                  <a:schemeClr val="dk1"/>
                </a:solidFill>
              </a:rPr>
              <a:t>.</a:t>
            </a:r>
            <a:endParaRPr sz="800">
              <a:solidFill>
                <a:schemeClr val="dk1"/>
              </a:solidFill>
            </a:endParaRPr>
          </a:p>
        </p:txBody>
      </p:sp>
      <p:pic>
        <p:nvPicPr>
          <p:cNvPr id="172" name="Google Shape;172;p30"/>
          <p:cNvPicPr preferRelativeResize="0"/>
          <p:nvPr/>
        </p:nvPicPr>
        <p:blipFill rotWithShape="1">
          <a:blip r:embed="rId5">
            <a:alphaModFix/>
          </a:blip>
          <a:srcRect t="3953" b="4320"/>
          <a:stretch/>
        </p:blipFill>
        <p:spPr>
          <a:xfrm>
            <a:off x="101300" y="5461321"/>
            <a:ext cx="634475" cy="6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57"/>
          <p:cNvSpPr txBox="1"/>
          <p:nvPr/>
        </p:nvSpPr>
        <p:spPr>
          <a:xfrm>
            <a:off x="3024775" y="1161775"/>
            <a:ext cx="61191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400" name="Google Shape;400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89425"/>
            <a:ext cx="9144000" cy="4479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Google Shape;401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35125" y="5568200"/>
            <a:ext cx="508875" cy="50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58"/>
          <p:cNvSpPr txBox="1"/>
          <p:nvPr/>
        </p:nvSpPr>
        <p:spPr>
          <a:xfrm>
            <a:off x="3024775" y="1161775"/>
            <a:ext cx="61191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407" name="Google Shape;407;p58"/>
          <p:cNvSpPr txBox="1"/>
          <p:nvPr/>
        </p:nvSpPr>
        <p:spPr>
          <a:xfrm>
            <a:off x="-49650" y="685825"/>
            <a:ext cx="91938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Using What we Learned From KSFB...</a:t>
            </a:r>
            <a:endParaRPr sz="3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408" name="Google Shape;408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49650" y="1556668"/>
            <a:ext cx="9193801" cy="3744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p58"/>
          <p:cNvPicPr preferRelativeResize="0"/>
          <p:nvPr/>
        </p:nvPicPr>
        <p:blipFill rotWithShape="1">
          <a:blip r:embed="rId4">
            <a:alphaModFix/>
          </a:blip>
          <a:srcRect t="3953" b="4320"/>
          <a:stretch/>
        </p:blipFill>
        <p:spPr>
          <a:xfrm>
            <a:off x="101300" y="5461321"/>
            <a:ext cx="634475" cy="6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59"/>
          <p:cNvSpPr txBox="1"/>
          <p:nvPr/>
        </p:nvSpPr>
        <p:spPr>
          <a:xfrm>
            <a:off x="3024775" y="1161775"/>
            <a:ext cx="61191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415" name="Google Shape;415;p59"/>
          <p:cNvSpPr txBox="1"/>
          <p:nvPr/>
        </p:nvSpPr>
        <p:spPr>
          <a:xfrm>
            <a:off x="0" y="4784075"/>
            <a:ext cx="4572000" cy="16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fortaa"/>
              <a:buChar char="●"/>
            </a:pPr>
            <a:r>
              <a:rPr lang="en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Project Manuals/Guides</a:t>
            </a: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fortaa"/>
              <a:buChar char="●"/>
            </a:pPr>
            <a:r>
              <a:rPr lang="en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Workshops</a:t>
            </a: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fortaa"/>
              <a:buChar char="●"/>
            </a:pPr>
            <a:r>
              <a:rPr lang="en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Digital Humanities Projects</a:t>
            </a: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endParaRPr sz="3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416" name="Google Shape;416;p59"/>
          <p:cNvSpPr txBox="1"/>
          <p:nvPr/>
        </p:nvSpPr>
        <p:spPr>
          <a:xfrm>
            <a:off x="-49650" y="685825"/>
            <a:ext cx="91938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Opportunities</a:t>
            </a:r>
            <a:endParaRPr sz="3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417" name="Google Shape;417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1938" y="1362913"/>
            <a:ext cx="6390626" cy="3421175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418;p59"/>
          <p:cNvSpPr txBox="1"/>
          <p:nvPr/>
        </p:nvSpPr>
        <p:spPr>
          <a:xfrm>
            <a:off x="4409725" y="4784075"/>
            <a:ext cx="4882200" cy="16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fortaa"/>
              <a:buChar char="●"/>
            </a:pPr>
            <a:r>
              <a:rPr lang="en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Lessons/Course Instructions</a:t>
            </a: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fortaa"/>
              <a:buChar char="●"/>
            </a:pPr>
            <a:r>
              <a:rPr lang="en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Datasets</a:t>
            </a: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fortaa"/>
              <a:buChar char="●"/>
            </a:pPr>
            <a:r>
              <a:rPr lang="en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Design Files</a:t>
            </a: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endParaRPr sz="3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419" name="Google Shape;419;p59"/>
          <p:cNvPicPr preferRelativeResize="0"/>
          <p:nvPr/>
        </p:nvPicPr>
        <p:blipFill rotWithShape="1">
          <a:blip r:embed="rId4">
            <a:alphaModFix/>
          </a:blip>
          <a:srcRect t="3953" b="4320"/>
          <a:stretch/>
        </p:blipFill>
        <p:spPr>
          <a:xfrm>
            <a:off x="8509400" y="5475196"/>
            <a:ext cx="634475" cy="6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60"/>
          <p:cNvSpPr txBox="1"/>
          <p:nvPr/>
        </p:nvSpPr>
        <p:spPr>
          <a:xfrm>
            <a:off x="3024775" y="1161775"/>
            <a:ext cx="61191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425" name="Google Shape;425;p60"/>
          <p:cNvSpPr txBox="1"/>
          <p:nvPr/>
        </p:nvSpPr>
        <p:spPr>
          <a:xfrm>
            <a:off x="-49650" y="685825"/>
            <a:ext cx="91938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Challenges</a:t>
            </a:r>
            <a:endParaRPr sz="3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426" name="Google Shape;426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250" y="1513900"/>
            <a:ext cx="4559476" cy="4375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p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5701" y="1437700"/>
            <a:ext cx="4179474" cy="18465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p6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84650" y="3104600"/>
            <a:ext cx="2899525" cy="289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60"/>
          <p:cNvPicPr preferRelativeResize="0"/>
          <p:nvPr/>
        </p:nvPicPr>
        <p:blipFill rotWithShape="1">
          <a:blip r:embed="rId6">
            <a:alphaModFix/>
          </a:blip>
          <a:srcRect t="3953" b="4320"/>
          <a:stretch/>
        </p:blipFill>
        <p:spPr>
          <a:xfrm>
            <a:off x="101300" y="5461321"/>
            <a:ext cx="634475" cy="6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61"/>
          <p:cNvSpPr txBox="1"/>
          <p:nvPr/>
        </p:nvSpPr>
        <p:spPr>
          <a:xfrm>
            <a:off x="3024775" y="1161775"/>
            <a:ext cx="61191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435" name="Google Shape;435;p61"/>
          <p:cNvSpPr txBox="1"/>
          <p:nvPr/>
        </p:nvSpPr>
        <p:spPr>
          <a:xfrm>
            <a:off x="0" y="685800"/>
            <a:ext cx="91440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436" name="Google Shape;436;p61"/>
          <p:cNvSpPr txBox="1"/>
          <p:nvPr/>
        </p:nvSpPr>
        <p:spPr>
          <a:xfrm>
            <a:off x="0" y="2497875"/>
            <a:ext cx="9144000" cy="18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Who are Your “Communities?”</a:t>
            </a:r>
            <a:endParaRPr sz="35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&amp;</a:t>
            </a:r>
            <a:endParaRPr sz="35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What are you “Collecting?”</a:t>
            </a:r>
            <a:endParaRPr sz="35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437" name="Google Shape;437;p61"/>
          <p:cNvPicPr preferRelativeResize="0"/>
          <p:nvPr/>
        </p:nvPicPr>
        <p:blipFill rotWithShape="1">
          <a:blip r:embed="rId3">
            <a:alphaModFix/>
          </a:blip>
          <a:srcRect t="3953" b="4320"/>
          <a:stretch/>
        </p:blipFill>
        <p:spPr>
          <a:xfrm>
            <a:off x="101300" y="5461321"/>
            <a:ext cx="634475" cy="60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p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35125" y="5568200"/>
            <a:ext cx="508875" cy="50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1"/>
          <p:cNvSpPr txBox="1">
            <a:spLocks noGrp="1"/>
          </p:cNvSpPr>
          <p:nvPr>
            <p:ph type="title"/>
          </p:nvPr>
        </p:nvSpPr>
        <p:spPr>
          <a:xfrm>
            <a:off x="227900" y="500875"/>
            <a:ext cx="87114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latin typeface="Comfortaa"/>
                <a:ea typeface="Comfortaa"/>
                <a:cs typeface="Comfortaa"/>
                <a:sym typeface="Comfortaa"/>
              </a:rPr>
              <a:t>The K-State Research Exchange (KRE-x)</a:t>
            </a:r>
            <a:endParaRPr sz="3300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78" name="Google Shape;178;p31"/>
          <p:cNvPicPr preferRelativeResize="0"/>
          <p:nvPr/>
        </p:nvPicPr>
        <p:blipFill rotWithShape="1">
          <a:blip r:embed="rId3">
            <a:alphaModFix/>
          </a:blip>
          <a:srcRect b="2685"/>
          <a:stretch/>
        </p:blipFill>
        <p:spPr>
          <a:xfrm>
            <a:off x="1661059" y="1468025"/>
            <a:ext cx="5821889" cy="4526101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31"/>
          <p:cNvSpPr txBox="1"/>
          <p:nvPr/>
        </p:nvSpPr>
        <p:spPr>
          <a:xfrm>
            <a:off x="0" y="6012975"/>
            <a:ext cx="9144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l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https://krex.k-state.edu/dspace/</a:t>
            </a:r>
            <a:r>
              <a:rPr lang="en" sz="1200">
                <a:solidFill>
                  <a:schemeClr val="lt1"/>
                </a:solidFill>
              </a:rPr>
              <a:t> </a:t>
            </a:r>
            <a:endParaRPr sz="1200">
              <a:solidFill>
                <a:schemeClr val="lt1"/>
              </a:solidFill>
            </a:endParaRPr>
          </a:p>
        </p:txBody>
      </p:sp>
      <p:pic>
        <p:nvPicPr>
          <p:cNvPr id="180" name="Google Shape;180;p31"/>
          <p:cNvPicPr preferRelativeResize="0"/>
          <p:nvPr/>
        </p:nvPicPr>
        <p:blipFill rotWithShape="1">
          <a:blip r:embed="rId5">
            <a:alphaModFix/>
          </a:blip>
          <a:srcRect t="3953" b="4320"/>
          <a:stretch/>
        </p:blipFill>
        <p:spPr>
          <a:xfrm>
            <a:off x="101300" y="5461321"/>
            <a:ext cx="634475" cy="6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2"/>
          <p:cNvSpPr txBox="1">
            <a:spLocks noGrp="1"/>
          </p:cNvSpPr>
          <p:nvPr>
            <p:ph type="title"/>
          </p:nvPr>
        </p:nvSpPr>
        <p:spPr>
          <a:xfrm>
            <a:off x="457200" y="457203"/>
            <a:ext cx="8229600" cy="1143000"/>
          </a:xfrm>
          <a:prstGeom prst="rect">
            <a:avLst/>
          </a:prstGeom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Comfortaa"/>
                <a:ea typeface="Comfortaa"/>
                <a:cs typeface="Comfortaa"/>
                <a:sym typeface="Comfortaa"/>
              </a:rPr>
              <a:t>How did KSFB Start Using KRE-x?</a:t>
            </a:r>
            <a:endParaRPr sz="3600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86" name="Google Shape;18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35125" y="5568200"/>
            <a:ext cx="508875" cy="50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24188" y="1600199"/>
            <a:ext cx="7095624" cy="421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3"/>
          <p:cNvSpPr txBox="1">
            <a:spLocks noGrp="1"/>
          </p:cNvSpPr>
          <p:nvPr>
            <p:ph type="title"/>
          </p:nvPr>
        </p:nvSpPr>
        <p:spPr>
          <a:xfrm>
            <a:off x="457200" y="457203"/>
            <a:ext cx="8229600" cy="1143000"/>
          </a:xfrm>
          <a:prstGeom prst="rect">
            <a:avLst/>
          </a:prstGeom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Comfortaa"/>
                <a:ea typeface="Comfortaa"/>
                <a:cs typeface="Comfortaa"/>
                <a:sym typeface="Comfortaa"/>
              </a:rPr>
              <a:t>What is the K-State First Book?</a:t>
            </a:r>
            <a:endParaRPr sz="3600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93" name="Google Shape;19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35125" y="5568200"/>
            <a:ext cx="508875" cy="50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18025" y="4394800"/>
            <a:ext cx="4231826" cy="1692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8438" y="1684500"/>
            <a:ext cx="8387125" cy="262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4"/>
          <p:cNvSpPr txBox="1">
            <a:spLocks noGrp="1"/>
          </p:cNvSpPr>
          <p:nvPr>
            <p:ph type="title"/>
          </p:nvPr>
        </p:nvSpPr>
        <p:spPr>
          <a:xfrm>
            <a:off x="101100" y="607725"/>
            <a:ext cx="8939700" cy="7164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0">
                <a:latin typeface="Comfortaa"/>
                <a:ea typeface="Comfortaa"/>
                <a:cs typeface="Comfortaa"/>
                <a:sym typeface="Comfortaa"/>
              </a:rPr>
              <a:t>Why does K-State First Use KRE-x?</a:t>
            </a:r>
            <a:endParaRPr sz="3600" b="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01" name="Google Shape;201;p34"/>
          <p:cNvSpPr txBox="1">
            <a:spLocks noGrp="1"/>
          </p:cNvSpPr>
          <p:nvPr>
            <p:ph type="body" idx="1"/>
          </p:nvPr>
        </p:nvSpPr>
        <p:spPr>
          <a:xfrm>
            <a:off x="5213025" y="1049800"/>
            <a:ext cx="3827700" cy="5457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512888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512888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2888"/>
              </a:buClr>
              <a:buSzPts val="2000"/>
              <a:buFont typeface="Comfortaa"/>
              <a:buAutoNum type="arabicPeriod"/>
            </a:pPr>
            <a:r>
              <a:rPr lang="en" sz="2000" b="1">
                <a:solidFill>
                  <a:srgbClr val="512888"/>
                </a:solidFill>
                <a:latin typeface="Comfortaa"/>
                <a:ea typeface="Comfortaa"/>
                <a:cs typeface="Comfortaa"/>
                <a:sym typeface="Comfortaa"/>
              </a:rPr>
              <a:t>Central location for material</a:t>
            </a:r>
            <a:endParaRPr sz="1900" b="1"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2888"/>
              </a:buClr>
              <a:buSzPts val="2000"/>
              <a:buFont typeface="Comfortaa"/>
              <a:buAutoNum type="arabicPeriod"/>
            </a:pPr>
            <a:r>
              <a:rPr lang="en" sz="2000" b="1">
                <a:solidFill>
                  <a:srgbClr val="512888"/>
                </a:solidFill>
                <a:latin typeface="Comfortaa"/>
                <a:ea typeface="Comfortaa"/>
                <a:cs typeface="Comfortaa"/>
                <a:sym typeface="Comfortaa"/>
              </a:rPr>
              <a:t>Access </a:t>
            </a:r>
            <a:endParaRPr sz="2000">
              <a:solidFill>
                <a:srgbClr val="512888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2888"/>
              </a:buClr>
              <a:buSzPts val="2000"/>
              <a:buFont typeface="Comfortaa"/>
              <a:buAutoNum type="arabicPeriod"/>
            </a:pPr>
            <a:r>
              <a:rPr lang="en" sz="2000" b="1">
                <a:solidFill>
                  <a:srgbClr val="512888"/>
                </a:solidFill>
                <a:latin typeface="Comfortaa"/>
                <a:ea typeface="Comfortaa"/>
                <a:cs typeface="Comfortaa"/>
                <a:sym typeface="Comfortaa"/>
              </a:rPr>
              <a:t>Helps Us Meet our Land Grant Mission</a:t>
            </a:r>
            <a:endParaRPr sz="2000" b="1">
              <a:solidFill>
                <a:srgbClr val="512888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12888"/>
              </a:buClr>
              <a:buSzPts val="2000"/>
              <a:buFont typeface="Comfortaa"/>
              <a:buAutoNum type="arabicPeriod"/>
            </a:pPr>
            <a:r>
              <a:rPr lang="en" sz="2000" b="1">
                <a:solidFill>
                  <a:srgbClr val="512888"/>
                </a:solidFill>
                <a:latin typeface="Comfortaa"/>
                <a:ea typeface="Comfortaa"/>
                <a:cs typeface="Comfortaa"/>
                <a:sym typeface="Comfortaa"/>
              </a:rPr>
              <a:t>Promotes Collaboration</a:t>
            </a:r>
            <a:endParaRPr sz="2000" b="1">
              <a:solidFill>
                <a:srgbClr val="512888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12888"/>
              </a:buClr>
              <a:buSzPts val="2000"/>
              <a:buFont typeface="Comfortaa"/>
              <a:buAutoNum type="arabicPeriod"/>
            </a:pPr>
            <a:r>
              <a:rPr lang="en" sz="1900" b="1">
                <a:solidFill>
                  <a:srgbClr val="512888"/>
                </a:solidFill>
                <a:latin typeface="Comfortaa"/>
                <a:ea typeface="Comfortaa"/>
                <a:cs typeface="Comfortaa"/>
                <a:sym typeface="Comfortaa"/>
              </a:rPr>
              <a:t>Helps Build Relationships </a:t>
            </a:r>
            <a:endParaRPr sz="1900" b="1">
              <a:solidFill>
                <a:srgbClr val="512888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02" name="Google Shape;202;p34"/>
          <p:cNvPicPr preferRelativeResize="0"/>
          <p:nvPr/>
        </p:nvPicPr>
        <p:blipFill rotWithShape="1">
          <a:blip r:embed="rId3">
            <a:alphaModFix/>
          </a:blip>
          <a:srcRect b="37620"/>
          <a:stretch/>
        </p:blipFill>
        <p:spPr>
          <a:xfrm>
            <a:off x="101100" y="2035038"/>
            <a:ext cx="5175976" cy="278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35125" y="5568200"/>
            <a:ext cx="508875" cy="50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5"/>
          <p:cNvSpPr txBox="1">
            <a:spLocks noGrp="1"/>
          </p:cNvSpPr>
          <p:nvPr>
            <p:ph type="title"/>
          </p:nvPr>
        </p:nvSpPr>
        <p:spPr>
          <a:xfrm>
            <a:off x="209625" y="1143000"/>
            <a:ext cx="3853500" cy="4572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>
                <a:latin typeface="Comfortaa"/>
                <a:ea typeface="Comfortaa"/>
                <a:cs typeface="Comfortaa"/>
                <a:sym typeface="Comfortaa"/>
              </a:rPr>
              <a:t>Relationships with Other Institutions  </a:t>
            </a:r>
            <a:endParaRPr sz="3700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09" name="Google Shape;209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35125" y="5568200"/>
            <a:ext cx="508875" cy="50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63125" y="1143000"/>
            <a:ext cx="4572000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6"/>
          <p:cNvSpPr txBox="1">
            <a:spLocks noGrp="1"/>
          </p:cNvSpPr>
          <p:nvPr>
            <p:ph type="title"/>
          </p:nvPr>
        </p:nvSpPr>
        <p:spPr>
          <a:xfrm>
            <a:off x="457200" y="795500"/>
            <a:ext cx="8229600" cy="907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900">
                <a:latin typeface="Comfortaa"/>
                <a:ea typeface="Comfortaa"/>
                <a:cs typeface="Comfortaa"/>
                <a:sym typeface="Comfortaa"/>
              </a:rPr>
              <a:t>How can an Institutional Repository Help with This?</a:t>
            </a:r>
            <a:endParaRPr sz="3900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16" name="Google Shape;216;p36"/>
          <p:cNvPicPr preferRelativeResize="0"/>
          <p:nvPr/>
        </p:nvPicPr>
        <p:blipFill rotWithShape="1">
          <a:blip r:embed="rId3">
            <a:alphaModFix/>
          </a:blip>
          <a:srcRect t="61351"/>
          <a:stretch/>
        </p:blipFill>
        <p:spPr>
          <a:xfrm>
            <a:off x="277286" y="2495050"/>
            <a:ext cx="6486701" cy="151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36"/>
          <p:cNvPicPr preferRelativeResize="0"/>
          <p:nvPr/>
        </p:nvPicPr>
        <p:blipFill rotWithShape="1">
          <a:blip r:embed="rId3">
            <a:alphaModFix/>
          </a:blip>
          <a:srcRect b="87075"/>
          <a:stretch/>
        </p:blipFill>
        <p:spPr>
          <a:xfrm>
            <a:off x="252800" y="1984750"/>
            <a:ext cx="6344259" cy="496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36"/>
          <p:cNvPicPr preferRelativeResize="0"/>
          <p:nvPr/>
        </p:nvPicPr>
        <p:blipFill rotWithShape="1">
          <a:blip r:embed="rId4">
            <a:alphaModFix/>
          </a:blip>
          <a:srcRect t="1969" r="19852" b="2409"/>
          <a:stretch/>
        </p:blipFill>
        <p:spPr>
          <a:xfrm>
            <a:off x="6729450" y="1918075"/>
            <a:ext cx="2123550" cy="3725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8600" y="3937400"/>
            <a:ext cx="6577050" cy="1629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36"/>
          <p:cNvPicPr preferRelativeResize="0"/>
          <p:nvPr/>
        </p:nvPicPr>
        <p:blipFill rotWithShape="1">
          <a:blip r:embed="rId6">
            <a:alphaModFix/>
          </a:blip>
          <a:srcRect t="3953" b="4320"/>
          <a:stretch/>
        </p:blipFill>
        <p:spPr>
          <a:xfrm>
            <a:off x="101300" y="5461321"/>
            <a:ext cx="634475" cy="6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794</Words>
  <Application>Microsoft Office PowerPoint</Application>
  <PresentationFormat>On-screen Show (4:3)</PresentationFormat>
  <Paragraphs>123</Paragraphs>
  <Slides>34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Comfortaa</vt:lpstr>
      <vt:lpstr>Calibri</vt:lpstr>
      <vt:lpstr>Arial</vt:lpstr>
      <vt:lpstr>Simple Light</vt:lpstr>
      <vt:lpstr>Office Theme</vt:lpstr>
      <vt:lpstr>Expanding “Communities and Collections” in the K-State Research Exchange (K-REx) to benefit the K-State Community and Beyond. </vt:lpstr>
      <vt:lpstr>About Us</vt:lpstr>
      <vt:lpstr>What is a KRE-x?</vt:lpstr>
      <vt:lpstr>The K-State Research Exchange (KRE-x)</vt:lpstr>
      <vt:lpstr>How did KSFB Start Using KRE-x?</vt:lpstr>
      <vt:lpstr>What is the K-State First Book?</vt:lpstr>
      <vt:lpstr>Why does K-State First Use KRE-x?</vt:lpstr>
      <vt:lpstr>Relationships with Other Institutions  </vt:lpstr>
      <vt:lpstr>How can an Institutional Repository Help with This?</vt:lpstr>
      <vt:lpstr>How Does K-State First Book Use KRE-x? </vt:lpstr>
      <vt:lpstr>How Does K-State First Book Use KRE-x? </vt:lpstr>
      <vt:lpstr>How Does K-State First Book Use KRE-x? </vt:lpstr>
      <vt:lpstr>How Does K-State First Book Use KRE-x? </vt:lpstr>
      <vt:lpstr>How Does K-State First Book Use KRE-x? </vt:lpstr>
      <vt:lpstr>How Does K-State First Book Use KRE-x? </vt:lpstr>
      <vt:lpstr>How Does K-State First Book Use KRE-x? </vt:lpstr>
      <vt:lpstr>...Sound Familiar </vt:lpstr>
      <vt:lpstr>Research and Creation</vt:lpstr>
      <vt:lpstr>Creation and Authorship</vt:lpstr>
      <vt:lpstr>Publication  </vt:lpstr>
      <vt:lpstr>Dissemination  </vt:lpstr>
      <vt:lpstr>Access </vt:lpstr>
      <vt:lpstr>Preservation  </vt:lpstr>
      <vt:lpstr>Use/Reuse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Expanding “Communities and Collections” in the K-State Research Exchange (K-REx) to benefit the K-State Community and Beyond. </dc:title>
  <dc:creator>Emily Finch</dc:creator>
  <cp:lastModifiedBy>Emily Finch</cp:lastModifiedBy>
  <cp:revision>1</cp:revision>
  <dcterms:modified xsi:type="dcterms:W3CDTF">2021-12-13T21:46:24Z</dcterms:modified>
</cp:coreProperties>
</file>