
<file path=[Content_Types].xml><?xml version="1.0" encoding="utf-8"?>
<Types xmlns="http://schemas.openxmlformats.org/package/2006/content-types">
  <Default Extension="png" ContentType="image/png"/>
  <Default Extension="tmp" ContentType="image/png"/>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
  </p:notes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E6F0"/>
    <a:srgbClr val="D8CFE1"/>
    <a:srgbClr val="B6A1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23" d="100"/>
          <a:sy n="23" d="100"/>
        </p:scale>
        <p:origin x="-654" y="-11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2A225E-5FC7-4BB7-AB16-03527E329827}" type="datetimeFigureOut">
              <a:rPr lang="en-US" smtClean="0"/>
              <a:t>3/13/2012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AE77B2-A326-4DFB-91D5-F4067525A689}" type="slidenum">
              <a:rPr lang="en-US" smtClean="0"/>
              <a:t>‹#›</a:t>
            </a:fld>
            <a:endParaRPr lang="en-US"/>
          </a:p>
        </p:txBody>
      </p:sp>
    </p:spTree>
    <p:extLst>
      <p:ext uri="{BB962C8B-B14F-4D97-AF65-F5344CB8AC3E}">
        <p14:creationId xmlns:p14="http://schemas.microsoft.com/office/powerpoint/2010/main" val="202268841"/>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9AE77B2-A326-4DFB-91D5-F4067525A689}" type="slidenum">
              <a:rPr lang="en-US" smtClean="0"/>
              <a:t>1</a:t>
            </a:fld>
            <a:endParaRPr lang="en-US"/>
          </a:p>
        </p:txBody>
      </p:sp>
    </p:spTree>
    <p:extLst>
      <p:ext uri="{BB962C8B-B14F-4D97-AF65-F5344CB8AC3E}">
        <p14:creationId xmlns:p14="http://schemas.microsoft.com/office/powerpoint/2010/main" val="2747009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01731DA-1436-4151-BB62-551C927FC73E}" type="datetimeFigureOut">
              <a:rPr lang="en-US" smtClean="0"/>
              <a:t>3/13/2012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2546514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1731DA-1436-4151-BB62-551C927FC73E}" type="datetimeFigureOut">
              <a:rPr lang="en-US" smtClean="0"/>
              <a:t>3/13/2012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3909730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01731DA-1436-4151-BB62-551C927FC73E}" type="datetimeFigureOut">
              <a:rPr lang="en-US" smtClean="0"/>
              <a:t>3/13/2012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3040393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01731DA-1436-4151-BB62-551C927FC73E}" type="datetimeFigureOut">
              <a:rPr lang="en-US" smtClean="0"/>
              <a:t>3/13/2012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43761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1731DA-1436-4151-BB62-551C927FC73E}" type="datetimeFigureOut">
              <a:rPr lang="en-US" smtClean="0"/>
              <a:t>3/13/2012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22380336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01731DA-1436-4151-BB62-551C927FC73E}" type="datetimeFigureOut">
              <a:rPr lang="en-US" smtClean="0"/>
              <a:t>3/13/2012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2206585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1731DA-1436-4151-BB62-551C927FC73E}" type="datetimeFigureOut">
              <a:rPr lang="en-US" smtClean="0"/>
              <a:t>3/13/2012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3860315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1731DA-1436-4151-BB62-551C927FC73E}" type="datetimeFigureOut">
              <a:rPr lang="en-US" smtClean="0"/>
              <a:t>3/13/2012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401925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01731DA-1436-4151-BB62-551C927FC73E}" type="datetimeFigureOut">
              <a:rPr lang="en-US" smtClean="0"/>
              <a:t>3/13/2012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3377904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1731DA-1436-4151-BB62-551C927FC73E}" type="datetimeFigureOut">
              <a:rPr lang="en-US" smtClean="0"/>
              <a:t>3/13/2012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1629218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1731DA-1436-4151-BB62-551C927FC73E}" type="datetimeFigureOut">
              <a:rPr lang="en-US" smtClean="0"/>
              <a:t>3/13/2012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7F6FEF-0C13-4DEA-9335-028220B8B143}" type="slidenum">
              <a:rPr lang="en-US" smtClean="0"/>
              <a:t>‹#›</a:t>
            </a:fld>
            <a:endParaRPr lang="en-US"/>
          </a:p>
        </p:txBody>
      </p:sp>
    </p:spTree>
    <p:extLst>
      <p:ext uri="{BB962C8B-B14F-4D97-AF65-F5344CB8AC3E}">
        <p14:creationId xmlns:p14="http://schemas.microsoft.com/office/powerpoint/2010/main" val="4006684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901731DA-1436-4151-BB62-551C927FC73E}" type="datetimeFigureOut">
              <a:rPr lang="en-US" smtClean="0"/>
              <a:t>3/13/2012</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A47F6FEF-0C13-4DEA-9335-028220B8B143}" type="slidenum">
              <a:rPr lang="en-US" smtClean="0"/>
              <a:t>‹#›</a:t>
            </a:fld>
            <a:endParaRPr lang="en-US"/>
          </a:p>
        </p:txBody>
      </p:sp>
    </p:spTree>
    <p:extLst>
      <p:ext uri="{BB962C8B-B14F-4D97-AF65-F5344CB8AC3E}">
        <p14:creationId xmlns:p14="http://schemas.microsoft.com/office/powerpoint/2010/main" val="37731147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image" Target="../media/image10.png"/><Relationship Id="rId18" Type="http://schemas.microsoft.com/office/2007/relationships/hdphoto" Target="../media/hdphoto5.wdp"/><Relationship Id="rId3" Type="http://schemas.openxmlformats.org/officeDocument/2006/relationships/image" Target="../media/image2.png"/><Relationship Id="rId21" Type="http://schemas.openxmlformats.org/officeDocument/2006/relationships/image" Target="../media/image14.wmf"/><Relationship Id="rId7" Type="http://schemas.openxmlformats.org/officeDocument/2006/relationships/image" Target="../media/image4.png"/><Relationship Id="rId12" Type="http://schemas.openxmlformats.org/officeDocument/2006/relationships/image" Target="../media/image9.tmp"/><Relationship Id="rId17" Type="http://schemas.openxmlformats.org/officeDocument/2006/relationships/image" Target="../media/image12.png"/><Relationship Id="rId2" Type="http://schemas.openxmlformats.org/officeDocument/2006/relationships/notesSlide" Target="../notesSlides/notesSlide1.xml"/><Relationship Id="rId16" Type="http://schemas.microsoft.com/office/2007/relationships/hdphoto" Target="../media/hdphoto4.wdp"/><Relationship Id="rId20" Type="http://schemas.microsoft.com/office/2007/relationships/hdphoto" Target="../media/hdphoto6.wdp"/><Relationship Id="rId1" Type="http://schemas.openxmlformats.org/officeDocument/2006/relationships/slideLayout" Target="../slideLayouts/slideLayout7.xml"/><Relationship Id="rId6" Type="http://schemas.microsoft.com/office/2007/relationships/hdphoto" Target="../media/hdphoto2.wdp"/><Relationship Id="rId11" Type="http://schemas.openxmlformats.org/officeDocument/2006/relationships/image" Target="../media/image8.png"/><Relationship Id="rId5" Type="http://schemas.openxmlformats.org/officeDocument/2006/relationships/image" Target="../media/image3.png"/><Relationship Id="rId15" Type="http://schemas.openxmlformats.org/officeDocument/2006/relationships/image" Target="../media/image11.png"/><Relationship Id="rId10" Type="http://schemas.openxmlformats.org/officeDocument/2006/relationships/image" Target="../media/image7.tmp"/><Relationship Id="rId19" Type="http://schemas.openxmlformats.org/officeDocument/2006/relationships/image" Target="../media/image13.png"/><Relationship Id="rId4" Type="http://schemas.microsoft.com/office/2007/relationships/hdphoto" Target="../media/hdphoto1.wdp"/><Relationship Id="rId9" Type="http://schemas.openxmlformats.org/officeDocument/2006/relationships/image" Target="../media/image6.tmp"/><Relationship Id="rId14" Type="http://schemas.microsoft.com/office/2007/relationships/hdphoto" Target="../media/hdphoto3.wdp"/><Relationship Id="rId22"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Group 42"/>
          <p:cNvGrpSpPr/>
          <p:nvPr/>
        </p:nvGrpSpPr>
        <p:grpSpPr>
          <a:xfrm>
            <a:off x="14706600" y="5830481"/>
            <a:ext cx="15191509" cy="13311796"/>
            <a:chOff x="14706600" y="5830481"/>
            <a:chExt cx="15191509" cy="13311796"/>
          </a:xfrm>
        </p:grpSpPr>
        <p:grpSp>
          <p:nvGrpSpPr>
            <p:cNvPr id="26" name="Group 25"/>
            <p:cNvGrpSpPr/>
            <p:nvPr/>
          </p:nvGrpSpPr>
          <p:grpSpPr>
            <a:xfrm>
              <a:off x="14706600" y="5830481"/>
              <a:ext cx="15191509" cy="13311796"/>
              <a:chOff x="883919" y="6484203"/>
              <a:chExt cx="12882236" cy="13311796"/>
            </a:xfrm>
          </p:grpSpPr>
          <p:sp>
            <p:nvSpPr>
              <p:cNvPr id="27" name="TextBox 26"/>
              <p:cNvSpPr txBox="1"/>
              <p:nvPr/>
            </p:nvSpPr>
            <p:spPr>
              <a:xfrm>
                <a:off x="914400" y="6484203"/>
                <a:ext cx="12851755"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effectLst/>
                    <a:latin typeface="Arial" charset="0"/>
                  </a:rPr>
                  <a:t>MATERIALS AND METHODS</a:t>
                </a:r>
                <a:endParaRPr lang="en-US" sz="4800" b="1" i="1" dirty="0">
                  <a:latin typeface="Arial" charset="0"/>
                </a:endParaRPr>
              </a:p>
            </p:txBody>
          </p:sp>
          <p:sp>
            <p:nvSpPr>
              <p:cNvPr id="29" name="TextBox 28"/>
              <p:cNvSpPr txBox="1"/>
              <p:nvPr/>
            </p:nvSpPr>
            <p:spPr>
              <a:xfrm>
                <a:off x="883919" y="7515714"/>
                <a:ext cx="12882236" cy="12280285"/>
              </a:xfrm>
              <a:prstGeom prst="rect">
                <a:avLst/>
              </a:prstGeom>
              <a:noFill/>
            </p:spPr>
            <p:txBody>
              <a:bodyPr wrap="square" rtlCol="0">
                <a:spAutoFit/>
              </a:bodyPr>
              <a:lstStyle/>
              <a:p>
                <a:pPr>
                  <a:buClr>
                    <a:schemeClr val="accent1">
                      <a:lumMod val="75000"/>
                    </a:schemeClr>
                  </a:buClr>
                </a:pPr>
                <a:r>
                  <a:rPr lang="en-US" sz="3600" dirty="0" smtClean="0"/>
                  <a:t>CRYSTAL GROWTH</a:t>
                </a:r>
              </a:p>
              <a:p>
                <a:pPr marL="571500" indent="-571500">
                  <a:buClr>
                    <a:schemeClr val="accent1">
                      <a:lumMod val="75000"/>
                    </a:schemeClr>
                  </a:buClr>
                  <a:buFont typeface="Wingdings" pitchFamily="2" charset="2"/>
                  <a:buChar char="Ø"/>
                </a:pPr>
                <a:r>
                  <a:rPr lang="en-US" sz="3600" dirty="0" smtClean="0"/>
                  <a:t>Flux Growth Method </a:t>
                </a:r>
                <a:endParaRPr lang="en-US" sz="3600" dirty="0"/>
              </a:p>
              <a:p>
                <a:endParaRPr lang="en-US" sz="3600" dirty="0" smtClean="0">
                  <a:effectLst/>
                </a:endParaRPr>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a:p>
              <a:p>
                <a:endParaRPr lang="en-US" sz="3600" dirty="0" smtClean="0">
                  <a:effectLst/>
                </a:endParaRPr>
              </a:p>
              <a:p>
                <a:endParaRPr lang="en-US" sz="3600" dirty="0" smtClean="0"/>
              </a:p>
            </p:txBody>
          </p:sp>
        </p:grpSp>
        <p:pic>
          <p:nvPicPr>
            <p:cNvPr id="38" name="Picture 16"/>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16406202" y="8104153"/>
              <a:ext cx="11078796" cy="5826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 name="TextBox 41"/>
            <p:cNvSpPr txBox="1"/>
            <p:nvPr/>
          </p:nvSpPr>
          <p:spPr>
            <a:xfrm>
              <a:off x="15011400" y="14554200"/>
              <a:ext cx="6248400" cy="4524315"/>
            </a:xfrm>
            <a:prstGeom prst="rect">
              <a:avLst/>
            </a:prstGeom>
            <a:noFill/>
          </p:spPr>
          <p:txBody>
            <a:bodyPr wrap="square" rtlCol="0">
              <a:spAutoFit/>
            </a:bodyPr>
            <a:lstStyle/>
            <a:p>
              <a:r>
                <a:rPr lang="en-US" sz="3600" dirty="0" smtClean="0">
                  <a:effectLst/>
                </a:rPr>
                <a:t>BP crystals precipitate from the nickel solution during cooling at rate of 3</a:t>
              </a:r>
              <a:r>
                <a:rPr lang="en-US" sz="3600" baseline="30000" dirty="0" smtClean="0">
                  <a:effectLst/>
                </a:rPr>
                <a:t>o</a:t>
              </a:r>
              <a:r>
                <a:rPr lang="en-US" sz="3600" dirty="0" smtClean="0">
                  <a:effectLst/>
                </a:rPr>
                <a:t>C per an hour. The nickel was then etched from the crystals using aqua regia (a mixture of nitric acid and hydrochloric acid, at volumetric ratio 1:3).</a:t>
              </a:r>
            </a:p>
          </p:txBody>
        </p:sp>
      </p:grpSp>
      <p:pic>
        <p:nvPicPr>
          <p:cNvPr id="60" name="Picture 59" descr="BP synthesis lap report-2.9.doc [Compatibility Mode] - Microsoft Word"/>
          <p:cNvPicPr>
            <a:picLocks noChangeAspect="1"/>
          </p:cNvPicPr>
          <p:nvPr/>
        </p:nvPicPr>
        <p:blipFill rotWithShape="1">
          <a:blip r:embed="rId5">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rcRect l="23574" t="45757" r="23073" b="10015"/>
          <a:stretch/>
        </p:blipFill>
        <p:spPr>
          <a:xfrm>
            <a:off x="21830147" y="14246062"/>
            <a:ext cx="7381927" cy="4770234"/>
          </a:xfrm>
          <a:prstGeom prst="rect">
            <a:avLst/>
          </a:prstGeom>
        </p:spPr>
      </p:pic>
      <p:sp>
        <p:nvSpPr>
          <p:cNvPr id="5" name="TextBox 4"/>
          <p:cNvSpPr txBox="1"/>
          <p:nvPr/>
        </p:nvSpPr>
        <p:spPr>
          <a:xfrm>
            <a:off x="3733800" y="457200"/>
            <a:ext cx="36423600" cy="4478149"/>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pPr algn="ctr"/>
            <a:r>
              <a:rPr lang="en-US" sz="9000" b="1" dirty="0" smtClean="0">
                <a:effectLst/>
                <a:latin typeface="Arial" charset="0"/>
              </a:rPr>
              <a:t>FLUX GROWTH OF CUBIC BORON PHOSPHIDE CRYSTALS FOR NUCLEAR WEAPON DETECTORS</a:t>
            </a:r>
          </a:p>
          <a:p>
            <a:pPr lvl="0" algn="ctr" defTabSz="612775" eaLnBrk="0" fontAlgn="base" hangingPunct="0">
              <a:spcBef>
                <a:spcPct val="0"/>
              </a:spcBef>
              <a:spcAft>
                <a:spcPct val="0"/>
              </a:spcAft>
            </a:pPr>
            <a:r>
              <a:rPr lang="en-US" sz="6500" b="1" dirty="0" smtClean="0">
                <a:latin typeface="Arial" charset="0"/>
              </a:rPr>
              <a:t>Ugochukwu </a:t>
            </a:r>
            <a:r>
              <a:rPr lang="en-US" sz="6500" b="1" dirty="0">
                <a:latin typeface="Arial" charset="0"/>
              </a:rPr>
              <a:t>D. Nwagwu</a:t>
            </a:r>
            <a:r>
              <a:rPr lang="en-US" sz="6500" b="1" baseline="30000" dirty="0">
                <a:latin typeface="Arial" charset="0"/>
              </a:rPr>
              <a:t>1</a:t>
            </a:r>
            <a:r>
              <a:rPr lang="en-US" sz="6500" b="1" dirty="0">
                <a:latin typeface="Arial" charset="0"/>
              </a:rPr>
              <a:t>, James H. Edgar</a:t>
            </a:r>
            <a:r>
              <a:rPr lang="en-US" sz="6500" b="1" baseline="30000" dirty="0">
                <a:latin typeface="Arial" charset="0"/>
              </a:rPr>
              <a:t>1</a:t>
            </a:r>
            <a:r>
              <a:rPr lang="en-US" sz="6500" b="1" dirty="0">
                <a:latin typeface="Arial" charset="0"/>
              </a:rPr>
              <a:t>, </a:t>
            </a:r>
            <a:r>
              <a:rPr lang="en-US" sz="6500" b="1" dirty="0" err="1">
                <a:latin typeface="Arial" charset="0"/>
              </a:rPr>
              <a:t>Yinyan</a:t>
            </a:r>
            <a:r>
              <a:rPr lang="en-US" sz="6500" b="1" dirty="0">
                <a:latin typeface="Arial" charset="0"/>
              </a:rPr>
              <a:t> Gong</a:t>
            </a:r>
            <a:r>
              <a:rPr lang="en-US" sz="6500" b="1" baseline="30000" dirty="0">
                <a:latin typeface="Arial" charset="0"/>
              </a:rPr>
              <a:t>2</a:t>
            </a:r>
            <a:r>
              <a:rPr lang="en-US" sz="6500" b="1" dirty="0">
                <a:latin typeface="Arial" charset="0"/>
              </a:rPr>
              <a:t>, Martin Kuball</a:t>
            </a:r>
            <a:r>
              <a:rPr lang="en-US" sz="6500" b="1" baseline="30000" dirty="0">
                <a:latin typeface="Arial" charset="0"/>
              </a:rPr>
              <a:t>2</a:t>
            </a:r>
            <a:r>
              <a:rPr lang="en-US" sz="6500" b="1" dirty="0">
                <a:latin typeface="Arial" charset="0"/>
              </a:rPr>
              <a:t> </a:t>
            </a:r>
          </a:p>
          <a:p>
            <a:pPr lvl="0" algn="ctr" defTabSz="612775" eaLnBrk="0" fontAlgn="base" hangingPunct="0">
              <a:spcBef>
                <a:spcPct val="0"/>
              </a:spcBef>
              <a:spcAft>
                <a:spcPct val="0"/>
              </a:spcAft>
            </a:pPr>
            <a:r>
              <a:rPr lang="en-US" sz="4000" b="1" i="1" baseline="30000" dirty="0">
                <a:latin typeface="Arial" charset="0"/>
              </a:rPr>
              <a:t>1</a:t>
            </a:r>
            <a:r>
              <a:rPr lang="en-US" sz="4000" b="1" i="1" dirty="0">
                <a:latin typeface="Arial" charset="0"/>
              </a:rPr>
              <a:t>Department of Chemical Engineering, College of Engineering; </a:t>
            </a:r>
            <a:r>
              <a:rPr lang="en-US" sz="4000" b="1" i="1" baseline="30000" dirty="0">
                <a:latin typeface="Arial" charset="0"/>
              </a:rPr>
              <a:t>2</a:t>
            </a:r>
            <a:r>
              <a:rPr lang="en-US" sz="4000" b="1" i="1" dirty="0">
                <a:latin typeface="Arial" charset="0"/>
              </a:rPr>
              <a:t>H. H. Wills Physics Laboratory, University of Bristol, Bristol, BS8 1TL United </a:t>
            </a:r>
            <a:r>
              <a:rPr lang="en-US" sz="4000" b="1" i="1" dirty="0" smtClean="0">
                <a:latin typeface="Arial" charset="0"/>
              </a:rPr>
              <a:t>Kingdom</a:t>
            </a:r>
            <a:endParaRPr lang="en-US" sz="4000" b="1" i="1" dirty="0">
              <a:latin typeface="Arial" charset="0"/>
            </a:endParaRPr>
          </a:p>
        </p:txBody>
      </p:sp>
      <p:grpSp>
        <p:nvGrpSpPr>
          <p:cNvPr id="14" name="Group 13"/>
          <p:cNvGrpSpPr/>
          <p:nvPr/>
        </p:nvGrpSpPr>
        <p:grpSpPr>
          <a:xfrm>
            <a:off x="914358" y="5830481"/>
            <a:ext cx="13330586" cy="12055417"/>
            <a:chOff x="720166" y="6484203"/>
            <a:chExt cx="11304194" cy="12055417"/>
          </a:xfrm>
        </p:grpSpPr>
        <p:sp>
          <p:nvSpPr>
            <p:cNvPr id="15" name="TextBox 14"/>
            <p:cNvSpPr txBox="1"/>
            <p:nvPr/>
          </p:nvSpPr>
          <p:spPr>
            <a:xfrm>
              <a:off x="914400" y="6484203"/>
              <a:ext cx="11109960"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effectLst/>
                  <a:latin typeface="Arial" charset="0"/>
                </a:rPr>
                <a:t>BACKGROUND</a:t>
              </a:r>
              <a:endParaRPr lang="en-US" sz="4800" b="1" i="1" dirty="0">
                <a:latin typeface="Arial" charset="0"/>
              </a:endParaRPr>
            </a:p>
          </p:txBody>
        </p:sp>
        <p:grpSp>
          <p:nvGrpSpPr>
            <p:cNvPr id="16" name="Group 15"/>
            <p:cNvGrpSpPr/>
            <p:nvPr/>
          </p:nvGrpSpPr>
          <p:grpSpPr>
            <a:xfrm>
              <a:off x="720166" y="7367331"/>
              <a:ext cx="11288933" cy="11172289"/>
              <a:chOff x="735182" y="7748331"/>
              <a:chExt cx="11304418" cy="11172289"/>
            </a:xfrm>
          </p:grpSpPr>
          <p:sp>
            <p:nvSpPr>
              <p:cNvPr id="17" name="TextBox 16"/>
              <p:cNvSpPr txBox="1"/>
              <p:nvPr/>
            </p:nvSpPr>
            <p:spPr>
              <a:xfrm>
                <a:off x="899160" y="7748331"/>
                <a:ext cx="11140440" cy="11172289"/>
              </a:xfrm>
              <a:prstGeom prst="rect">
                <a:avLst/>
              </a:prstGeom>
              <a:noFill/>
            </p:spPr>
            <p:txBody>
              <a:bodyPr wrap="square" rtlCol="0">
                <a:spAutoFit/>
              </a:bodyPr>
              <a:lstStyle/>
              <a:p>
                <a:r>
                  <a:rPr lang="en-US" sz="3600" dirty="0" smtClean="0">
                    <a:effectLst/>
                  </a:rPr>
                  <a:t>Boron phosphide, BP, is a compound semiconductor potentially useful in solid state neutron detectors because of the large thermal neutron capture cross-section of the boron-10 isotope (3840 barns)</a:t>
                </a:r>
                <a:r>
                  <a:rPr lang="en-US" sz="3600" baseline="30000" dirty="0" smtClean="0">
                    <a:effectLst/>
                  </a:rPr>
                  <a:t>1</a:t>
                </a:r>
                <a:r>
                  <a:rPr lang="en-US" sz="3600" dirty="0" smtClean="0">
                    <a:effectLst/>
                  </a:rPr>
                  <a:t>. </a:t>
                </a:r>
                <a:endParaRPr lang="en-US" sz="3600" dirty="0"/>
              </a:p>
              <a:p>
                <a:endParaRPr lang="en-US" sz="3600" dirty="0" smtClean="0">
                  <a:effectLst/>
                </a:endParaRPr>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smtClean="0"/>
              </a:p>
              <a:p>
                <a:r>
                  <a:rPr lang="en-US" sz="3600" dirty="0" smtClean="0">
                    <a:effectLst/>
                  </a:rPr>
                  <a:t>Boron-10, an isotope of boron ,  undergoes nuclear reaction with neutrons to emit helium nuclei (alpha particles) and lithium nuclei</a:t>
                </a:r>
                <a:r>
                  <a:rPr lang="en-US" sz="3600" baseline="30000" dirty="0" smtClean="0">
                    <a:effectLst/>
                  </a:rPr>
                  <a:t>2</a:t>
                </a:r>
                <a:r>
                  <a:rPr lang="en-US" sz="3600" dirty="0" smtClean="0">
                    <a:effectLst/>
                  </a:rPr>
                  <a:t>.</a:t>
                </a:r>
                <a:endParaRPr lang="en-US" sz="3600" dirty="0" smtClean="0"/>
              </a:p>
              <a:p>
                <a:endParaRPr lang="en-US" sz="3600" dirty="0" smtClean="0">
                  <a:effectLst/>
                </a:endParaRPr>
              </a:p>
              <a:p>
                <a:endParaRPr lang="en-US" sz="3600" dirty="0"/>
              </a:p>
              <a:p>
                <a:r>
                  <a:rPr lang="en-US" sz="3600" dirty="0" smtClean="0">
                    <a:effectLst/>
                  </a:rPr>
                  <a:t>The produced alpha particles can then be detected using electronic sensors.</a:t>
                </a:r>
              </a:p>
            </p:txBody>
          </p:sp>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5293" y="9468853"/>
                <a:ext cx="10655730" cy="5763440"/>
              </a:xfrm>
              <a:prstGeom prst="rect">
                <a:avLst/>
              </a:prstGeom>
            </p:spPr>
          </p:pic>
          <p:pic>
            <p:nvPicPr>
              <p:cNvPr id="19" name="Picture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5182" y="16648196"/>
                <a:ext cx="11125200" cy="1036401"/>
              </a:xfrm>
              <a:prstGeom prst="rect">
                <a:avLst/>
              </a:prstGeom>
            </p:spPr>
          </p:pic>
        </p:grpSp>
      </p:grpSp>
      <p:grpSp>
        <p:nvGrpSpPr>
          <p:cNvPr id="25" name="Group 24"/>
          <p:cNvGrpSpPr/>
          <p:nvPr/>
        </p:nvGrpSpPr>
        <p:grpSpPr>
          <a:xfrm>
            <a:off x="935075" y="18443367"/>
            <a:ext cx="13115388" cy="12205666"/>
            <a:chOff x="935075" y="18443367"/>
            <a:chExt cx="13115388" cy="12205666"/>
          </a:xfrm>
        </p:grpSpPr>
        <p:grpSp>
          <p:nvGrpSpPr>
            <p:cNvPr id="13" name="Group 12"/>
            <p:cNvGrpSpPr/>
            <p:nvPr/>
          </p:nvGrpSpPr>
          <p:grpSpPr>
            <a:xfrm>
              <a:off x="1091134" y="18443367"/>
              <a:ext cx="12959329" cy="12205666"/>
              <a:chOff x="914400" y="6484203"/>
              <a:chExt cx="11170239" cy="12020157"/>
            </a:xfrm>
          </p:grpSpPr>
          <p:sp>
            <p:nvSpPr>
              <p:cNvPr id="8" name="TextBox 7"/>
              <p:cNvSpPr txBox="1"/>
              <p:nvPr/>
            </p:nvSpPr>
            <p:spPr>
              <a:xfrm>
                <a:off x="914400" y="6484203"/>
                <a:ext cx="11109960"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latin typeface="Arial" charset="0"/>
                  </a:rPr>
                  <a:t>MOTIVATION</a:t>
                </a:r>
                <a:endParaRPr lang="en-US" sz="4800" b="1" i="1" dirty="0">
                  <a:latin typeface="Arial" charset="0"/>
                </a:endParaRPr>
              </a:p>
            </p:txBody>
          </p:sp>
          <p:sp>
            <p:nvSpPr>
              <p:cNvPr id="9" name="TextBox 8"/>
              <p:cNvSpPr txBox="1"/>
              <p:nvPr/>
            </p:nvSpPr>
            <p:spPr>
              <a:xfrm>
                <a:off x="959460" y="7501875"/>
                <a:ext cx="11125179" cy="11002485"/>
              </a:xfrm>
              <a:prstGeom prst="rect">
                <a:avLst/>
              </a:prstGeom>
              <a:noFill/>
            </p:spPr>
            <p:txBody>
              <a:bodyPr wrap="square" rtlCol="0">
                <a:spAutoFit/>
              </a:bodyPr>
              <a:lstStyle/>
              <a:p>
                <a:pPr defTabSz="612775"/>
                <a:r>
                  <a:rPr lang="en-US" sz="3600" dirty="0" smtClean="0">
                    <a:effectLst/>
                  </a:rPr>
                  <a:t>The ability to intercept attempts to smuggle nuclear weapons into the United States is critically important for homeland security.  New types of neutron detectors are especially needed, as current devices employ a rare helium isotope (</a:t>
                </a:r>
                <a:r>
                  <a:rPr lang="en-US" sz="3600" baseline="30000" dirty="0" smtClean="0">
                    <a:effectLst/>
                  </a:rPr>
                  <a:t>3</a:t>
                </a:r>
                <a:r>
                  <a:rPr lang="en-US" sz="3600" dirty="0" smtClean="0">
                    <a:effectLst/>
                  </a:rPr>
                  <a:t>He), which was a byproduct of the production of hydrogen bombs. </a:t>
                </a:r>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r>
                  <a:rPr lang="en-US" sz="3600" dirty="0" smtClean="0">
                    <a:effectLst/>
                  </a:rPr>
                  <a:t>The high thermal neutron capture cross-section of boron isotope in crystalline boron compounds like BP, BN, and B</a:t>
                </a:r>
                <a:r>
                  <a:rPr lang="en-US" sz="3600" baseline="-25000" dirty="0" smtClean="0">
                    <a:effectLst/>
                  </a:rPr>
                  <a:t>12</a:t>
                </a:r>
                <a:r>
                  <a:rPr lang="en-US" sz="3600" dirty="0" smtClean="0">
                    <a:effectLst/>
                  </a:rPr>
                  <a:t>As</a:t>
                </a:r>
                <a:r>
                  <a:rPr lang="en-US" sz="3600" baseline="-25000" dirty="0" smtClean="0">
                    <a:effectLst/>
                  </a:rPr>
                  <a:t>2</a:t>
                </a:r>
                <a:r>
                  <a:rPr lang="en-US" sz="3600" dirty="0" smtClean="0">
                    <a:effectLst/>
                  </a:rPr>
                  <a:t> are under consideration as potential alternative for neutron detectors.</a:t>
                </a:r>
              </a:p>
              <a:p>
                <a:endParaRPr lang="en-US" sz="3600" dirty="0"/>
              </a:p>
              <a:p>
                <a:endParaRPr lang="en-US" sz="3600" dirty="0" smtClean="0">
                  <a:effectLst/>
                </a:endParaRPr>
              </a:p>
              <a:p>
                <a:endParaRPr lang="en-US" sz="3600" dirty="0"/>
              </a:p>
              <a:p>
                <a:endParaRPr lang="en-US" sz="3600" dirty="0" smtClean="0">
                  <a:effectLst/>
                </a:endParaRPr>
              </a:p>
              <a:p>
                <a:endParaRPr lang="en-US" sz="3600" dirty="0" smtClean="0">
                  <a:effectLst/>
                </a:endParaRPr>
              </a:p>
            </p:txBody>
          </p:sp>
        </p:grpSp>
        <p:pic>
          <p:nvPicPr>
            <p:cNvPr id="22" name="Picture 21" descr="Presentation5 - Microsoft PowerPoint"/>
            <p:cNvPicPr>
              <a:picLocks noChangeAspect="1"/>
            </p:cNvPicPr>
            <p:nvPr/>
          </p:nvPicPr>
          <p:blipFill rotWithShape="1">
            <a:blip r:embed="rId9">
              <a:extLst>
                <a:ext uri="{28A0092B-C50C-407E-A947-70E740481C1C}">
                  <a14:useLocalDpi xmlns:a14="http://schemas.microsoft.com/office/drawing/2010/main" val="0"/>
                </a:ext>
              </a:extLst>
            </a:blip>
            <a:srcRect l="28317" t="57823" r="35841" b="20500"/>
            <a:stretch/>
          </p:blipFill>
          <p:spPr>
            <a:xfrm>
              <a:off x="6705581" y="22458876"/>
              <a:ext cx="7309520" cy="3445953"/>
            </a:xfrm>
            <a:prstGeom prst="rect">
              <a:avLst/>
            </a:prstGeom>
          </p:spPr>
        </p:pic>
        <p:sp>
          <p:nvSpPr>
            <p:cNvPr id="23" name="TextBox 22"/>
            <p:cNvSpPr txBox="1"/>
            <p:nvPr/>
          </p:nvSpPr>
          <p:spPr>
            <a:xfrm>
              <a:off x="1143411" y="22706479"/>
              <a:ext cx="5527598" cy="3416320"/>
            </a:xfrm>
            <a:prstGeom prst="rect">
              <a:avLst/>
            </a:prstGeom>
            <a:noFill/>
          </p:spPr>
          <p:txBody>
            <a:bodyPr wrap="square" rtlCol="0">
              <a:spAutoFit/>
            </a:bodyPr>
            <a:lstStyle/>
            <a:p>
              <a:r>
                <a:rPr lang="en-US" sz="3600" dirty="0">
                  <a:solidFill>
                    <a:srgbClr val="000000"/>
                  </a:solidFill>
                </a:rPr>
                <a:t>As the production of hydrogen bombs has largely ceased and the need for homeland security has grown, demand for </a:t>
              </a:r>
              <a:r>
                <a:rPr lang="en-US" sz="3600" baseline="30000" dirty="0">
                  <a:solidFill>
                    <a:srgbClr val="000000"/>
                  </a:solidFill>
                </a:rPr>
                <a:t>3</a:t>
              </a:r>
              <a:r>
                <a:rPr lang="en-US" sz="3600" dirty="0">
                  <a:solidFill>
                    <a:srgbClr val="000000"/>
                  </a:solidFill>
                </a:rPr>
                <a:t>He has greatly exceeded supply</a:t>
              </a:r>
              <a:r>
                <a:rPr lang="en-US" sz="3600" baseline="30000" dirty="0">
                  <a:solidFill>
                    <a:srgbClr val="000000"/>
                  </a:solidFill>
                </a:rPr>
                <a:t>3</a:t>
              </a:r>
              <a:endParaRPr lang="en-US" sz="3600" dirty="0"/>
            </a:p>
          </p:txBody>
        </p:sp>
        <p:pic>
          <p:nvPicPr>
            <p:cNvPr id="24" name="Picture 23" descr="Presentation6 - Microsoft PowerPoint"/>
            <p:cNvPicPr>
              <a:picLocks noChangeAspect="1"/>
            </p:cNvPicPr>
            <p:nvPr/>
          </p:nvPicPr>
          <p:blipFill rotWithShape="1">
            <a:blip r:embed="rId10">
              <a:extLst>
                <a:ext uri="{28A0092B-C50C-407E-A947-70E740481C1C}">
                  <a14:useLocalDpi xmlns:a14="http://schemas.microsoft.com/office/drawing/2010/main" val="0"/>
                </a:ext>
              </a:extLst>
            </a:blip>
            <a:srcRect l="22558" t="28269" r="25608" b="53014"/>
            <a:stretch/>
          </p:blipFill>
          <p:spPr>
            <a:xfrm>
              <a:off x="935075" y="27700706"/>
              <a:ext cx="11596297" cy="2826326"/>
            </a:xfrm>
            <a:prstGeom prst="rect">
              <a:avLst/>
            </a:prstGeom>
          </p:spPr>
        </p:pic>
      </p:grpSp>
      <p:grpSp>
        <p:nvGrpSpPr>
          <p:cNvPr id="32" name="Group 31"/>
          <p:cNvGrpSpPr/>
          <p:nvPr/>
        </p:nvGrpSpPr>
        <p:grpSpPr>
          <a:xfrm>
            <a:off x="30091216" y="5830481"/>
            <a:ext cx="13137479" cy="11320225"/>
            <a:chOff x="883919" y="6484203"/>
            <a:chExt cx="11140441" cy="11320225"/>
          </a:xfrm>
        </p:grpSpPr>
        <p:sp>
          <p:nvSpPr>
            <p:cNvPr id="33" name="TextBox 32"/>
            <p:cNvSpPr txBox="1"/>
            <p:nvPr/>
          </p:nvSpPr>
          <p:spPr>
            <a:xfrm>
              <a:off x="914400" y="6484203"/>
              <a:ext cx="11109960"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effectLst/>
                  <a:latin typeface="Arial" charset="0"/>
                </a:rPr>
                <a:t>CONCLUSION</a:t>
              </a:r>
              <a:endParaRPr lang="en-US" sz="4800" b="1" i="1" dirty="0">
                <a:latin typeface="Arial" charset="0"/>
              </a:endParaRPr>
            </a:p>
          </p:txBody>
        </p:sp>
        <p:sp>
          <p:nvSpPr>
            <p:cNvPr id="35" name="TextBox 34"/>
            <p:cNvSpPr txBox="1"/>
            <p:nvPr/>
          </p:nvSpPr>
          <p:spPr>
            <a:xfrm>
              <a:off x="883919" y="7924800"/>
              <a:ext cx="11125180" cy="9879628"/>
            </a:xfrm>
            <a:prstGeom prst="rect">
              <a:avLst/>
            </a:prstGeom>
            <a:noFill/>
          </p:spPr>
          <p:txBody>
            <a:bodyPr wrap="square" rtlCol="0">
              <a:spAutoFit/>
            </a:bodyPr>
            <a:lstStyle/>
            <a:p>
              <a:pPr marL="457200" indent="-457200">
                <a:spcBef>
                  <a:spcPts val="600"/>
                </a:spcBef>
                <a:buClr>
                  <a:schemeClr val="accent1">
                    <a:lumMod val="75000"/>
                  </a:schemeClr>
                </a:buClr>
                <a:buFont typeface="Wingdings" pitchFamily="2" charset="2"/>
                <a:buChar char="Ø"/>
              </a:pPr>
              <a:r>
                <a:rPr lang="en-US" sz="3600" dirty="0" smtClean="0">
                  <a:effectLst/>
                </a:rPr>
                <a:t>Good bulk cubic BP crystals were produced via this technique at low temperature of 1150°C.</a:t>
              </a:r>
            </a:p>
            <a:p>
              <a:pPr marL="457200" indent="-457200">
                <a:spcBef>
                  <a:spcPts val="600"/>
                </a:spcBef>
                <a:buClr>
                  <a:schemeClr val="accent1">
                    <a:lumMod val="75000"/>
                  </a:schemeClr>
                </a:buClr>
                <a:buFont typeface="Wingdings" pitchFamily="2" charset="2"/>
                <a:buChar char="Ø"/>
              </a:pPr>
              <a:r>
                <a:rPr lang="en-US" sz="3600" dirty="0" smtClean="0">
                  <a:effectLst/>
                </a:rPr>
                <a:t> XRD and Raman shows that there are no other phases besides BP.</a:t>
              </a:r>
            </a:p>
            <a:p>
              <a:pPr marL="457200" indent="-457200">
                <a:spcBef>
                  <a:spcPts val="600"/>
                </a:spcBef>
                <a:buClr>
                  <a:schemeClr val="accent1">
                    <a:lumMod val="75000"/>
                  </a:schemeClr>
                </a:buClr>
                <a:buFont typeface="Wingdings" pitchFamily="2" charset="2"/>
                <a:buChar char="Ø"/>
              </a:pPr>
              <a:r>
                <a:rPr lang="en-US" sz="3600" dirty="0" smtClean="0">
                  <a:effectLst/>
                </a:rPr>
                <a:t>Although EDS did not detect any elements besides B and P, the Photoluminescence suggests there might be other elements present at low concentrations.</a:t>
              </a:r>
            </a:p>
            <a:p>
              <a:pPr marL="457200" indent="-457200">
                <a:spcBef>
                  <a:spcPts val="600"/>
                </a:spcBef>
                <a:buClr>
                  <a:schemeClr val="accent1">
                    <a:lumMod val="75000"/>
                  </a:schemeClr>
                </a:buClr>
                <a:buFont typeface="Wingdings" pitchFamily="2" charset="2"/>
                <a:buChar char="Ø"/>
              </a:pPr>
              <a:endParaRPr lang="en-US" sz="3600" dirty="0"/>
            </a:p>
            <a:p>
              <a:pPr marL="457200" indent="-457200">
                <a:spcBef>
                  <a:spcPts val="600"/>
                </a:spcBef>
                <a:buClr>
                  <a:schemeClr val="accent1">
                    <a:lumMod val="75000"/>
                  </a:schemeClr>
                </a:buClr>
                <a:buFont typeface="Wingdings" pitchFamily="2" charset="2"/>
                <a:buChar char="Ø"/>
              </a:pPr>
              <a:endParaRPr lang="en-US" sz="3600" dirty="0" smtClean="0">
                <a:effectLst/>
              </a:endParaRPr>
            </a:p>
            <a:p>
              <a:pPr marL="457200" indent="-457200">
                <a:spcBef>
                  <a:spcPts val="600"/>
                </a:spcBef>
                <a:buClr>
                  <a:schemeClr val="accent1">
                    <a:lumMod val="75000"/>
                  </a:schemeClr>
                </a:buClr>
                <a:buFont typeface="Wingdings" pitchFamily="2" charset="2"/>
                <a:buChar char="Ø"/>
              </a:pPr>
              <a:endParaRPr lang="en-US" sz="3600" dirty="0"/>
            </a:p>
            <a:p>
              <a:pPr marL="457200" indent="-457200">
                <a:spcBef>
                  <a:spcPts val="600"/>
                </a:spcBef>
                <a:buClr>
                  <a:schemeClr val="accent1">
                    <a:lumMod val="75000"/>
                  </a:schemeClr>
                </a:buClr>
                <a:buFont typeface="Wingdings" pitchFamily="2" charset="2"/>
                <a:buChar char="Ø"/>
              </a:pPr>
              <a:endParaRPr lang="en-US" sz="3600" dirty="0" smtClean="0">
                <a:effectLst/>
              </a:endParaRPr>
            </a:p>
            <a:p>
              <a:pPr marL="457200" indent="-457200">
                <a:spcBef>
                  <a:spcPts val="600"/>
                </a:spcBef>
                <a:buClr>
                  <a:schemeClr val="accent1">
                    <a:lumMod val="75000"/>
                  </a:schemeClr>
                </a:buClr>
                <a:buFont typeface="Wingdings" pitchFamily="2" charset="2"/>
                <a:buChar char="Ø"/>
              </a:pPr>
              <a:endParaRPr lang="en-US" sz="3600" dirty="0"/>
            </a:p>
            <a:p>
              <a:pPr marL="457200" indent="-457200">
                <a:spcBef>
                  <a:spcPts val="600"/>
                </a:spcBef>
                <a:buClr>
                  <a:schemeClr val="accent1">
                    <a:lumMod val="75000"/>
                  </a:schemeClr>
                </a:buClr>
                <a:buFont typeface="Wingdings" pitchFamily="2" charset="2"/>
                <a:buChar char="Ø"/>
              </a:pPr>
              <a:endParaRPr lang="en-US" sz="3600" dirty="0" smtClean="0">
                <a:effectLst/>
              </a:endParaRPr>
            </a:p>
            <a:p>
              <a:pPr marL="457200" indent="-457200">
                <a:spcBef>
                  <a:spcPts val="600"/>
                </a:spcBef>
                <a:buClr>
                  <a:schemeClr val="accent1">
                    <a:lumMod val="75000"/>
                  </a:schemeClr>
                </a:buClr>
                <a:buFont typeface="Wingdings" pitchFamily="2" charset="2"/>
                <a:buChar char="Ø"/>
              </a:pPr>
              <a:endParaRPr lang="en-US" sz="3600" dirty="0"/>
            </a:p>
            <a:p>
              <a:pPr marL="457200" indent="-457200">
                <a:spcBef>
                  <a:spcPts val="600"/>
                </a:spcBef>
                <a:buClr>
                  <a:schemeClr val="accent1">
                    <a:lumMod val="75000"/>
                  </a:schemeClr>
                </a:buClr>
                <a:buFont typeface="Wingdings" pitchFamily="2" charset="2"/>
                <a:buChar char="Ø"/>
              </a:pPr>
              <a:endParaRPr lang="en-US" sz="3600" dirty="0" smtClean="0">
                <a:effectLst/>
              </a:endParaRPr>
            </a:p>
            <a:p>
              <a:pPr marL="457200" indent="-457200">
                <a:spcBef>
                  <a:spcPts val="600"/>
                </a:spcBef>
                <a:buClr>
                  <a:schemeClr val="accent1">
                    <a:lumMod val="75000"/>
                  </a:schemeClr>
                </a:buClr>
                <a:buFont typeface="Wingdings" pitchFamily="2" charset="2"/>
                <a:buChar char="Ø"/>
              </a:pPr>
              <a:endParaRPr lang="en-US" sz="3600" dirty="0" smtClean="0">
                <a:effectLst/>
              </a:endParaRPr>
            </a:p>
            <a:p>
              <a:pPr>
                <a:spcBef>
                  <a:spcPts val="600"/>
                </a:spcBef>
              </a:pPr>
              <a:endParaRPr lang="en-US" sz="3600" dirty="0" smtClean="0">
                <a:effectLst/>
              </a:endParaRPr>
            </a:p>
          </p:txBody>
        </p:sp>
      </p:grpSp>
      <p:sp>
        <p:nvSpPr>
          <p:cNvPr id="40" name="TextBox 39"/>
          <p:cNvSpPr txBox="1"/>
          <p:nvPr/>
        </p:nvSpPr>
        <p:spPr>
          <a:xfrm>
            <a:off x="26379886" y="15176212"/>
            <a:ext cx="1386726" cy="584775"/>
          </a:xfrm>
          <a:prstGeom prst="rect">
            <a:avLst/>
          </a:prstGeom>
          <a:noFill/>
        </p:spPr>
        <p:txBody>
          <a:bodyPr wrap="none" rtlCol="0">
            <a:spAutoFit/>
          </a:bodyPr>
          <a:lstStyle/>
          <a:p>
            <a:r>
              <a:rPr lang="en-US" sz="3200" dirty="0" smtClean="0"/>
              <a:t>cooling</a:t>
            </a:r>
            <a:endParaRPr lang="en-US" sz="3200" dirty="0"/>
          </a:p>
        </p:txBody>
      </p:sp>
      <p:grpSp>
        <p:nvGrpSpPr>
          <p:cNvPr id="45" name="Group 44"/>
          <p:cNvGrpSpPr/>
          <p:nvPr/>
        </p:nvGrpSpPr>
        <p:grpSpPr>
          <a:xfrm>
            <a:off x="14493965" y="19142277"/>
            <a:ext cx="16367920" cy="12757798"/>
            <a:chOff x="883919" y="6484203"/>
            <a:chExt cx="12882236" cy="12612886"/>
          </a:xfrm>
        </p:grpSpPr>
        <p:sp>
          <p:nvSpPr>
            <p:cNvPr id="49" name="TextBox 48"/>
            <p:cNvSpPr txBox="1"/>
            <p:nvPr/>
          </p:nvSpPr>
          <p:spPr>
            <a:xfrm>
              <a:off x="914400" y="6484203"/>
              <a:ext cx="12851755"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latin typeface="Arial" charset="0"/>
                </a:rPr>
                <a:t>RESULTS</a:t>
              </a:r>
              <a:endParaRPr lang="en-US" sz="4800" b="1" i="1" dirty="0">
                <a:latin typeface="Arial" charset="0"/>
              </a:endParaRPr>
            </a:p>
          </p:txBody>
        </p:sp>
        <p:sp>
          <p:nvSpPr>
            <p:cNvPr id="50" name="TextBox 49"/>
            <p:cNvSpPr txBox="1"/>
            <p:nvPr/>
          </p:nvSpPr>
          <p:spPr>
            <a:xfrm>
              <a:off x="883919" y="7924800"/>
              <a:ext cx="12882236" cy="11172289"/>
            </a:xfrm>
            <a:prstGeom prst="rect">
              <a:avLst/>
            </a:prstGeom>
            <a:noFill/>
          </p:spPr>
          <p:txBody>
            <a:bodyPr wrap="square" rtlCol="0">
              <a:spAutoFit/>
            </a:bodyPr>
            <a:lstStyle/>
            <a:p>
              <a:pPr>
                <a:buClr>
                  <a:schemeClr val="accent1">
                    <a:lumMod val="75000"/>
                  </a:schemeClr>
                </a:buClr>
              </a:pPr>
              <a:endParaRPr lang="en-US" sz="3600" dirty="0" smtClean="0">
                <a:effectLst/>
              </a:endParaRPr>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smtClean="0">
                <a:effectLst/>
              </a:endParaRPr>
            </a:p>
            <a:p>
              <a:endParaRPr lang="en-US" sz="3600" dirty="0"/>
            </a:p>
            <a:p>
              <a:endParaRPr lang="en-US" sz="3600" dirty="0"/>
            </a:p>
            <a:p>
              <a:endParaRPr lang="en-US" sz="3600" dirty="0" smtClean="0">
                <a:effectLst/>
              </a:endParaRPr>
            </a:p>
            <a:p>
              <a:endParaRPr lang="en-US" sz="3600" dirty="0" smtClean="0"/>
            </a:p>
          </p:txBody>
        </p:sp>
      </p:grpSp>
      <p:pic>
        <p:nvPicPr>
          <p:cNvPr id="51" name="Picture 50" descr="Exp19-w-scale.pdn (62%) - Paint.NET v3.36"/>
          <p:cNvPicPr>
            <a:picLocks noChangeAspect="1"/>
          </p:cNvPicPr>
          <p:nvPr/>
        </p:nvPicPr>
        <p:blipFill rotWithShape="1">
          <a:blip r:embed="rId11" cstate="print">
            <a:extLst>
              <a:ext uri="{28A0092B-C50C-407E-A947-70E740481C1C}">
                <a14:useLocalDpi xmlns:a14="http://schemas.microsoft.com/office/drawing/2010/main" val="0"/>
              </a:ext>
            </a:extLst>
          </a:blip>
          <a:srcRect l="9012" t="11471" r="5527" b="3540"/>
          <a:stretch/>
        </p:blipFill>
        <p:spPr>
          <a:xfrm>
            <a:off x="14529910" y="20727786"/>
            <a:ext cx="5127405" cy="4006803"/>
          </a:xfrm>
          <a:prstGeom prst="rect">
            <a:avLst/>
          </a:prstGeom>
        </p:spPr>
      </p:pic>
      <p:pic>
        <p:nvPicPr>
          <p:cNvPr id="52" name="Picture 51" descr="BP synthesis lap report-2.9.doc [Compatibility Mode] - Microsoft Word"/>
          <p:cNvPicPr>
            <a:picLocks noChangeAspect="1"/>
          </p:cNvPicPr>
          <p:nvPr/>
        </p:nvPicPr>
        <p:blipFill rotWithShape="1">
          <a:blip r:embed="rId12">
            <a:extLst>
              <a:ext uri="{28A0092B-C50C-407E-A947-70E740481C1C}">
                <a14:useLocalDpi xmlns:a14="http://schemas.microsoft.com/office/drawing/2010/main" val="0"/>
              </a:ext>
            </a:extLst>
          </a:blip>
          <a:srcRect l="22721" t="37452" r="34531" b="11215"/>
          <a:stretch/>
        </p:blipFill>
        <p:spPr>
          <a:xfrm>
            <a:off x="26531751" y="20691507"/>
            <a:ext cx="4330134" cy="4029944"/>
          </a:xfrm>
          <a:prstGeom prst="rect">
            <a:avLst/>
          </a:prstGeom>
        </p:spPr>
      </p:pic>
      <p:pic>
        <p:nvPicPr>
          <p:cNvPr id="53" name="Picture 52" descr="BP synthesis lap report-2.9.doc [Compatibility Mode] - Microsoft Word"/>
          <p:cNvPicPr>
            <a:picLocks noChangeAspect="1"/>
          </p:cNvPicPr>
          <p:nvPr/>
        </p:nvPicPr>
        <p:blipFill rotWithShape="1">
          <a:blip r:embed="rId13">
            <a:extLst>
              <a:ext uri="{BEBA8EAE-BF5A-486C-A8C5-ECC9F3942E4B}">
                <a14:imgProps xmlns:a14="http://schemas.microsoft.com/office/drawing/2010/main">
                  <a14:imgLayer r:embed="rId14">
                    <a14:imgEffect>
                      <a14:sharpenSoften amount="50000"/>
                    </a14:imgEffect>
                  </a14:imgLayer>
                </a14:imgProps>
              </a:ext>
              <a:ext uri="{28A0092B-C50C-407E-A947-70E740481C1C}">
                <a14:useLocalDpi xmlns:a14="http://schemas.microsoft.com/office/drawing/2010/main" val="0"/>
              </a:ext>
            </a:extLst>
          </a:blip>
          <a:srcRect l="23742" t="46734" r="22220" b="12385"/>
          <a:stretch/>
        </p:blipFill>
        <p:spPr>
          <a:xfrm>
            <a:off x="25632117" y="26490120"/>
            <a:ext cx="5236372" cy="3370339"/>
          </a:xfrm>
          <a:prstGeom prst="rect">
            <a:avLst/>
          </a:prstGeom>
        </p:spPr>
      </p:pic>
      <p:pic>
        <p:nvPicPr>
          <p:cNvPr id="54" name="Picture 53" descr="BP synthesis lap report-2.9.doc [Compatibility Mode] - Microsoft Word"/>
          <p:cNvPicPr>
            <a:picLocks noChangeAspect="1"/>
          </p:cNvPicPr>
          <p:nvPr/>
        </p:nvPicPr>
        <p:blipFill rotWithShape="1">
          <a:blip r:embed="rId15">
            <a:extLst>
              <a:ext uri="{BEBA8EAE-BF5A-486C-A8C5-ECC9F3942E4B}">
                <a14:imgProps xmlns:a14="http://schemas.microsoft.com/office/drawing/2010/main">
                  <a14:imgLayer r:embed="rId16">
                    <a14:imgEffect>
                      <a14:sharpenSoften amount="50000"/>
                    </a14:imgEffect>
                  </a14:imgLayer>
                </a14:imgProps>
              </a:ext>
              <a:ext uri="{28A0092B-C50C-407E-A947-70E740481C1C}">
                <a14:useLocalDpi xmlns:a14="http://schemas.microsoft.com/office/drawing/2010/main" val="0"/>
              </a:ext>
            </a:extLst>
          </a:blip>
          <a:srcRect l="24407" t="33151" r="31015" b="31606"/>
          <a:stretch/>
        </p:blipFill>
        <p:spPr>
          <a:xfrm>
            <a:off x="14259031" y="26498729"/>
            <a:ext cx="5468893" cy="3370339"/>
          </a:xfrm>
          <a:prstGeom prst="rect">
            <a:avLst/>
          </a:prstGeom>
        </p:spPr>
      </p:pic>
      <p:pic>
        <p:nvPicPr>
          <p:cNvPr id="55" name="Picture 54" descr="BP synthesis lap report-2.9.doc [Compatibility Mode] - Microsoft Word"/>
          <p:cNvPicPr>
            <a:picLocks noChangeAspect="1"/>
          </p:cNvPicPr>
          <p:nvPr/>
        </p:nvPicPr>
        <p:blipFill rotWithShape="1">
          <a:blip r:embed="rId17">
            <a:extLst>
              <a:ext uri="{BEBA8EAE-BF5A-486C-A8C5-ECC9F3942E4B}">
                <a14:imgProps xmlns:a14="http://schemas.microsoft.com/office/drawing/2010/main">
                  <a14:imgLayer r:embed="rId18">
                    <a14:imgEffect>
                      <a14:sharpenSoften amount="50000"/>
                    </a14:imgEffect>
                  </a14:imgLayer>
                </a14:imgProps>
              </a:ext>
              <a:ext uri="{28A0092B-C50C-407E-A947-70E740481C1C}">
                <a14:useLocalDpi xmlns:a14="http://schemas.microsoft.com/office/drawing/2010/main" val="0"/>
              </a:ext>
            </a:extLst>
          </a:blip>
          <a:srcRect l="21940" t="29873" r="27217" b="22014"/>
          <a:stretch/>
        </p:blipFill>
        <p:spPr>
          <a:xfrm>
            <a:off x="20042959" y="26498729"/>
            <a:ext cx="5308659" cy="3370339"/>
          </a:xfrm>
          <a:prstGeom prst="rect">
            <a:avLst/>
          </a:prstGeom>
        </p:spPr>
      </p:pic>
      <p:graphicFrame>
        <p:nvGraphicFramePr>
          <p:cNvPr id="57" name="Table 56"/>
          <p:cNvGraphicFramePr>
            <a:graphicFrameLocks noGrp="1"/>
          </p:cNvGraphicFramePr>
          <p:nvPr>
            <p:extLst>
              <p:ext uri="{D42A27DB-BD31-4B8C-83A1-F6EECF244321}">
                <p14:modId xmlns:p14="http://schemas.microsoft.com/office/powerpoint/2010/main" val="3579518540"/>
              </p:ext>
            </p:extLst>
          </p:nvPr>
        </p:nvGraphicFramePr>
        <p:xfrm>
          <a:off x="19897699" y="23152553"/>
          <a:ext cx="6443741" cy="1608196"/>
        </p:xfrm>
        <a:graphic>
          <a:graphicData uri="http://schemas.openxmlformats.org/drawingml/2006/table">
            <a:tbl>
              <a:tblPr firstRow="1" bandRow="1">
                <a:tableStyleId>{5C22544A-7EE6-4342-B048-85BDC9FD1C3A}</a:tableStyleId>
              </a:tblPr>
              <a:tblGrid>
                <a:gridCol w="2039803"/>
                <a:gridCol w="1600200"/>
                <a:gridCol w="1632957"/>
                <a:gridCol w="1170781"/>
              </a:tblGrid>
              <a:tr h="621847">
                <a:tc>
                  <a:txBody>
                    <a:bodyPr/>
                    <a:lstStyle/>
                    <a:p>
                      <a:pPr algn="ctr"/>
                      <a:r>
                        <a:rPr lang="en-US" sz="2400" dirty="0" smtClean="0">
                          <a:solidFill>
                            <a:schemeClr val="tx1"/>
                          </a:solidFill>
                        </a:rPr>
                        <a:t>ELEMENT</a:t>
                      </a:r>
                      <a:endParaRPr lang="en-US" sz="2400" dirty="0">
                        <a:solidFill>
                          <a:schemeClr val="tx1"/>
                        </a:solidFill>
                      </a:endParaRPr>
                    </a:p>
                  </a:txBody>
                  <a:tcPr/>
                </a:tc>
                <a:tc>
                  <a:txBody>
                    <a:bodyPr/>
                    <a:lstStyle/>
                    <a:p>
                      <a:pPr algn="ctr"/>
                      <a:r>
                        <a:rPr lang="en-US" sz="2400" dirty="0" smtClean="0">
                          <a:solidFill>
                            <a:schemeClr val="tx1"/>
                          </a:solidFill>
                        </a:rPr>
                        <a:t>WEIGHT</a:t>
                      </a:r>
                      <a:r>
                        <a:rPr lang="en-US" sz="2400" baseline="0" dirty="0" smtClean="0">
                          <a:solidFill>
                            <a:schemeClr val="tx1"/>
                          </a:solidFill>
                        </a:rPr>
                        <a:t> %</a:t>
                      </a:r>
                      <a:endParaRPr lang="en-US" sz="2400" dirty="0">
                        <a:solidFill>
                          <a:schemeClr val="tx1"/>
                        </a:solidFill>
                      </a:endParaRPr>
                    </a:p>
                  </a:txBody>
                  <a:tcPr/>
                </a:tc>
                <a:tc>
                  <a:txBody>
                    <a:bodyPr/>
                    <a:lstStyle/>
                    <a:p>
                      <a:pPr algn="ctr"/>
                      <a:r>
                        <a:rPr lang="en-US" sz="2400" dirty="0" smtClean="0">
                          <a:solidFill>
                            <a:schemeClr val="tx1"/>
                          </a:solidFill>
                        </a:rPr>
                        <a:t>ATOMIC %</a:t>
                      </a:r>
                      <a:endParaRPr lang="en-US" sz="2400" dirty="0">
                        <a:solidFill>
                          <a:schemeClr val="tx1"/>
                        </a:solidFill>
                      </a:endParaRPr>
                    </a:p>
                  </a:txBody>
                  <a:tcPr/>
                </a:tc>
                <a:tc>
                  <a:txBody>
                    <a:bodyPr/>
                    <a:lstStyle/>
                    <a:p>
                      <a:pPr algn="ctr"/>
                      <a:r>
                        <a:rPr lang="en-US" sz="2400" dirty="0" smtClean="0">
                          <a:solidFill>
                            <a:schemeClr val="tx1"/>
                          </a:solidFill>
                        </a:rPr>
                        <a:t>RATIO</a:t>
                      </a:r>
                      <a:endParaRPr lang="en-US" sz="2400" dirty="0">
                        <a:solidFill>
                          <a:schemeClr val="tx1"/>
                        </a:solidFill>
                      </a:endParaRPr>
                    </a:p>
                  </a:txBody>
                  <a:tcPr/>
                </a:tc>
              </a:tr>
              <a:tr h="478360">
                <a:tc>
                  <a:txBody>
                    <a:bodyPr/>
                    <a:lstStyle/>
                    <a:p>
                      <a:pPr algn="ctr"/>
                      <a:r>
                        <a:rPr lang="en-US" sz="2400" dirty="0" smtClean="0">
                          <a:solidFill>
                            <a:schemeClr val="tx1"/>
                          </a:solidFill>
                        </a:rPr>
                        <a:t>BORON</a:t>
                      </a:r>
                      <a:endParaRPr lang="en-US" sz="2400" dirty="0">
                        <a:solidFill>
                          <a:schemeClr val="tx1"/>
                        </a:solidFill>
                      </a:endParaRPr>
                    </a:p>
                  </a:txBody>
                  <a:tcPr/>
                </a:tc>
                <a:tc>
                  <a:txBody>
                    <a:bodyPr/>
                    <a:lstStyle/>
                    <a:p>
                      <a:pPr algn="ctr"/>
                      <a:r>
                        <a:rPr lang="en-US" sz="2400" dirty="0" smtClean="0">
                          <a:solidFill>
                            <a:schemeClr val="tx1"/>
                          </a:solidFill>
                        </a:rPr>
                        <a:t>74</a:t>
                      </a:r>
                      <a:endParaRPr lang="en-US" sz="2400" dirty="0">
                        <a:solidFill>
                          <a:schemeClr val="tx1"/>
                        </a:solidFill>
                      </a:endParaRPr>
                    </a:p>
                  </a:txBody>
                  <a:tcPr/>
                </a:tc>
                <a:tc>
                  <a:txBody>
                    <a:bodyPr/>
                    <a:lstStyle/>
                    <a:p>
                      <a:pPr algn="ctr"/>
                      <a:r>
                        <a:rPr lang="en-US" sz="2400" dirty="0" smtClean="0">
                          <a:solidFill>
                            <a:schemeClr val="tx1"/>
                          </a:solidFill>
                        </a:rPr>
                        <a:t>49.8</a:t>
                      </a:r>
                      <a:endParaRPr lang="en-US" sz="2400" dirty="0">
                        <a:solidFill>
                          <a:schemeClr val="tx1"/>
                        </a:solidFill>
                      </a:endParaRPr>
                    </a:p>
                  </a:txBody>
                  <a:tcPr/>
                </a:tc>
                <a:tc>
                  <a:txBody>
                    <a:bodyPr/>
                    <a:lstStyle/>
                    <a:p>
                      <a:pPr algn="ctr"/>
                      <a:r>
                        <a:rPr lang="en-US" sz="2400" dirty="0" smtClean="0">
                          <a:solidFill>
                            <a:schemeClr val="tx1"/>
                          </a:solidFill>
                        </a:rPr>
                        <a:t>1</a:t>
                      </a:r>
                      <a:endParaRPr lang="en-US" sz="2400" dirty="0">
                        <a:solidFill>
                          <a:schemeClr val="tx1"/>
                        </a:solidFill>
                      </a:endParaRPr>
                    </a:p>
                  </a:txBody>
                  <a:tcPr/>
                </a:tc>
              </a:tr>
              <a:tr h="507989">
                <a:tc>
                  <a:txBody>
                    <a:bodyPr/>
                    <a:lstStyle/>
                    <a:p>
                      <a:pPr algn="ctr"/>
                      <a:r>
                        <a:rPr lang="en-US" sz="2400" dirty="0" smtClean="0">
                          <a:solidFill>
                            <a:schemeClr val="tx1"/>
                          </a:solidFill>
                        </a:rPr>
                        <a:t>PHOSPHORUS</a:t>
                      </a:r>
                      <a:endParaRPr lang="en-US" sz="2400" dirty="0">
                        <a:solidFill>
                          <a:schemeClr val="tx1"/>
                        </a:solidFill>
                      </a:endParaRPr>
                    </a:p>
                  </a:txBody>
                  <a:tcPr/>
                </a:tc>
                <a:tc>
                  <a:txBody>
                    <a:bodyPr/>
                    <a:lstStyle/>
                    <a:p>
                      <a:pPr algn="ctr"/>
                      <a:r>
                        <a:rPr lang="en-US" sz="2400" dirty="0" smtClean="0">
                          <a:solidFill>
                            <a:schemeClr val="tx1"/>
                          </a:solidFill>
                        </a:rPr>
                        <a:t>26</a:t>
                      </a:r>
                      <a:endParaRPr lang="en-US" sz="2400" dirty="0">
                        <a:solidFill>
                          <a:schemeClr val="tx1"/>
                        </a:solidFill>
                      </a:endParaRPr>
                    </a:p>
                  </a:txBody>
                  <a:tcPr/>
                </a:tc>
                <a:tc>
                  <a:txBody>
                    <a:bodyPr/>
                    <a:lstStyle/>
                    <a:p>
                      <a:pPr algn="ctr"/>
                      <a:r>
                        <a:rPr lang="en-US" sz="2400" smtClean="0">
                          <a:solidFill>
                            <a:schemeClr val="tx1"/>
                          </a:solidFill>
                        </a:rPr>
                        <a:t>50.2</a:t>
                      </a:r>
                      <a:endParaRPr lang="en-US" sz="2400" dirty="0">
                        <a:solidFill>
                          <a:schemeClr val="tx1"/>
                        </a:solidFill>
                      </a:endParaRPr>
                    </a:p>
                  </a:txBody>
                  <a:tcPr/>
                </a:tc>
                <a:tc>
                  <a:txBody>
                    <a:bodyPr/>
                    <a:lstStyle/>
                    <a:p>
                      <a:pPr algn="ctr"/>
                      <a:r>
                        <a:rPr lang="en-US" sz="2400" dirty="0" smtClean="0">
                          <a:solidFill>
                            <a:schemeClr val="tx1"/>
                          </a:solidFill>
                        </a:rPr>
                        <a:t>1</a:t>
                      </a:r>
                      <a:endParaRPr lang="en-US" sz="2400" dirty="0">
                        <a:solidFill>
                          <a:schemeClr val="tx1"/>
                        </a:solidFill>
                      </a:endParaRPr>
                    </a:p>
                  </a:txBody>
                  <a:tcPr/>
                </a:tc>
              </a:tr>
            </a:tbl>
          </a:graphicData>
        </a:graphic>
      </p:graphicFrame>
      <p:pic>
        <p:nvPicPr>
          <p:cNvPr id="58" name="Picture 57" descr="BP synthesis lap report-2.9.doc [Compatibility Mode] - Microsoft Word"/>
          <p:cNvPicPr>
            <a:picLocks noChangeAspect="1"/>
          </p:cNvPicPr>
          <p:nvPr/>
        </p:nvPicPr>
        <p:blipFill rotWithShape="1">
          <a:blip r:embed="rId19">
            <a:extLst>
              <a:ext uri="{BEBA8EAE-BF5A-486C-A8C5-ECC9F3942E4B}">
                <a14:imgProps xmlns:a14="http://schemas.microsoft.com/office/drawing/2010/main">
                  <a14:imgLayer r:embed="rId20">
                    <a14:imgEffect>
                      <a14:sharpenSoften amount="50000"/>
                    </a14:imgEffect>
                  </a14:imgLayer>
                </a14:imgProps>
              </a:ext>
              <a:ext uri="{28A0092B-C50C-407E-A947-70E740481C1C}">
                <a14:useLocalDpi xmlns:a14="http://schemas.microsoft.com/office/drawing/2010/main" val="0"/>
              </a:ext>
            </a:extLst>
          </a:blip>
          <a:srcRect l="22066" t="30876" r="47313" b="56729"/>
          <a:stretch/>
        </p:blipFill>
        <p:spPr>
          <a:xfrm>
            <a:off x="20042959" y="20852477"/>
            <a:ext cx="6326555" cy="1709313"/>
          </a:xfrm>
          <a:prstGeom prst="rect">
            <a:avLst/>
          </a:prstGeom>
        </p:spPr>
      </p:pic>
      <p:sp>
        <p:nvSpPr>
          <p:cNvPr id="63" name="TextBox 62"/>
          <p:cNvSpPr txBox="1"/>
          <p:nvPr/>
        </p:nvSpPr>
        <p:spPr>
          <a:xfrm>
            <a:off x="14532694" y="20769590"/>
            <a:ext cx="457200" cy="523220"/>
          </a:xfrm>
          <a:prstGeom prst="rect">
            <a:avLst/>
          </a:prstGeom>
          <a:noFill/>
        </p:spPr>
        <p:txBody>
          <a:bodyPr wrap="square" rtlCol="0">
            <a:spAutoFit/>
          </a:bodyPr>
          <a:lstStyle/>
          <a:p>
            <a:r>
              <a:rPr lang="en-US" sz="2800" dirty="0" smtClean="0"/>
              <a:t>A</a:t>
            </a:r>
            <a:endParaRPr lang="en-US" sz="2800" dirty="0"/>
          </a:p>
        </p:txBody>
      </p:sp>
      <p:sp>
        <p:nvSpPr>
          <p:cNvPr id="66" name="TextBox 65"/>
          <p:cNvSpPr txBox="1"/>
          <p:nvPr/>
        </p:nvSpPr>
        <p:spPr>
          <a:xfrm>
            <a:off x="26566387" y="20769590"/>
            <a:ext cx="457200" cy="523220"/>
          </a:xfrm>
          <a:prstGeom prst="rect">
            <a:avLst/>
          </a:prstGeom>
          <a:noFill/>
        </p:spPr>
        <p:txBody>
          <a:bodyPr wrap="square" rtlCol="0">
            <a:spAutoFit/>
          </a:bodyPr>
          <a:lstStyle/>
          <a:p>
            <a:r>
              <a:rPr lang="en-US" sz="2800" dirty="0" smtClean="0">
                <a:solidFill>
                  <a:schemeClr val="bg1"/>
                </a:solidFill>
              </a:rPr>
              <a:t>B</a:t>
            </a:r>
            <a:endParaRPr lang="en-US" sz="2800" dirty="0">
              <a:solidFill>
                <a:schemeClr val="bg1"/>
              </a:solidFill>
            </a:endParaRPr>
          </a:p>
        </p:txBody>
      </p:sp>
      <p:sp>
        <p:nvSpPr>
          <p:cNvPr id="65" name="TextBox 64"/>
          <p:cNvSpPr txBox="1"/>
          <p:nvPr/>
        </p:nvSpPr>
        <p:spPr>
          <a:xfrm>
            <a:off x="19050000" y="9294167"/>
            <a:ext cx="2209800" cy="461665"/>
          </a:xfrm>
          <a:prstGeom prst="rect">
            <a:avLst/>
          </a:prstGeom>
          <a:noFill/>
        </p:spPr>
        <p:txBody>
          <a:bodyPr wrap="square" rtlCol="0">
            <a:spAutoFit/>
          </a:bodyPr>
          <a:lstStyle/>
          <a:p>
            <a:r>
              <a:rPr lang="en-US" sz="2400" dirty="0" smtClean="0"/>
              <a:t>vacuum</a:t>
            </a:r>
            <a:endParaRPr lang="en-US" sz="2400" dirty="0"/>
          </a:p>
        </p:txBody>
      </p:sp>
      <p:sp>
        <p:nvSpPr>
          <p:cNvPr id="67" name="TextBox 66"/>
          <p:cNvSpPr txBox="1"/>
          <p:nvPr/>
        </p:nvSpPr>
        <p:spPr>
          <a:xfrm>
            <a:off x="19953153" y="20418374"/>
            <a:ext cx="2351743" cy="461665"/>
          </a:xfrm>
          <a:prstGeom prst="rect">
            <a:avLst/>
          </a:prstGeom>
          <a:noFill/>
        </p:spPr>
        <p:txBody>
          <a:bodyPr wrap="square" rtlCol="0">
            <a:spAutoFit/>
          </a:bodyPr>
          <a:lstStyle/>
          <a:p>
            <a:r>
              <a:rPr lang="en-US" sz="2400" b="1" dirty="0" smtClean="0"/>
              <a:t>Table. </a:t>
            </a:r>
            <a:r>
              <a:rPr lang="en-US" sz="2400" b="1" dirty="0"/>
              <a:t>1</a:t>
            </a:r>
          </a:p>
        </p:txBody>
      </p:sp>
      <p:sp>
        <p:nvSpPr>
          <p:cNvPr id="69" name="TextBox 68"/>
          <p:cNvSpPr txBox="1"/>
          <p:nvPr/>
        </p:nvSpPr>
        <p:spPr>
          <a:xfrm>
            <a:off x="19929090" y="22770171"/>
            <a:ext cx="2351743" cy="461665"/>
          </a:xfrm>
          <a:prstGeom prst="rect">
            <a:avLst/>
          </a:prstGeom>
          <a:noFill/>
        </p:spPr>
        <p:txBody>
          <a:bodyPr wrap="square" rtlCol="0">
            <a:spAutoFit/>
          </a:bodyPr>
          <a:lstStyle/>
          <a:p>
            <a:r>
              <a:rPr lang="en-US" sz="2400" b="1" dirty="0" smtClean="0"/>
              <a:t>Table. 2</a:t>
            </a:r>
            <a:endParaRPr lang="en-US" sz="2400" b="1" dirty="0"/>
          </a:p>
        </p:txBody>
      </p:sp>
      <p:sp>
        <p:nvSpPr>
          <p:cNvPr id="70" name="TextBox 69"/>
          <p:cNvSpPr txBox="1"/>
          <p:nvPr/>
        </p:nvSpPr>
        <p:spPr>
          <a:xfrm>
            <a:off x="16359103" y="13931074"/>
            <a:ext cx="2351743" cy="461665"/>
          </a:xfrm>
          <a:prstGeom prst="rect">
            <a:avLst/>
          </a:prstGeom>
          <a:noFill/>
        </p:spPr>
        <p:txBody>
          <a:bodyPr wrap="square" rtlCol="0">
            <a:spAutoFit/>
          </a:bodyPr>
          <a:lstStyle/>
          <a:p>
            <a:r>
              <a:rPr lang="en-US" sz="2400" b="1" dirty="0" smtClean="0"/>
              <a:t>Figure. </a:t>
            </a:r>
            <a:r>
              <a:rPr lang="en-US" sz="2400" b="1" dirty="0"/>
              <a:t>1</a:t>
            </a:r>
          </a:p>
        </p:txBody>
      </p:sp>
      <p:sp>
        <p:nvSpPr>
          <p:cNvPr id="71" name="TextBox 70"/>
          <p:cNvSpPr txBox="1"/>
          <p:nvPr/>
        </p:nvSpPr>
        <p:spPr>
          <a:xfrm>
            <a:off x="21783770" y="18403613"/>
            <a:ext cx="2351743" cy="461665"/>
          </a:xfrm>
          <a:prstGeom prst="rect">
            <a:avLst/>
          </a:prstGeom>
          <a:noFill/>
        </p:spPr>
        <p:txBody>
          <a:bodyPr wrap="square" rtlCol="0">
            <a:spAutoFit/>
          </a:bodyPr>
          <a:lstStyle/>
          <a:p>
            <a:r>
              <a:rPr lang="en-US" sz="2400" b="1" dirty="0" smtClean="0"/>
              <a:t>Figure. 2</a:t>
            </a:r>
            <a:endParaRPr lang="en-US" sz="2400" b="1" dirty="0"/>
          </a:p>
        </p:txBody>
      </p:sp>
      <p:sp>
        <p:nvSpPr>
          <p:cNvPr id="68" name="TextBox 67"/>
          <p:cNvSpPr txBox="1"/>
          <p:nvPr/>
        </p:nvSpPr>
        <p:spPr>
          <a:xfrm>
            <a:off x="14532694" y="25298400"/>
            <a:ext cx="16335795" cy="1200329"/>
          </a:xfrm>
          <a:prstGeom prst="rect">
            <a:avLst/>
          </a:prstGeom>
          <a:noFill/>
        </p:spPr>
        <p:txBody>
          <a:bodyPr wrap="square" rtlCol="0">
            <a:spAutoFit/>
          </a:bodyPr>
          <a:lstStyle/>
          <a:p>
            <a:r>
              <a:rPr lang="en-US" sz="2400" dirty="0" smtClean="0">
                <a:solidFill>
                  <a:schemeClr val="tx2"/>
                </a:solidFill>
              </a:rPr>
              <a:t>Figure 3: </a:t>
            </a:r>
            <a:r>
              <a:rPr lang="en-US" sz="2400" b="1" dirty="0" smtClean="0"/>
              <a:t>A</a:t>
            </a:r>
            <a:r>
              <a:rPr lang="en-US" sz="2400" dirty="0" smtClean="0"/>
              <a:t> - Image of a red BP crystal under a microscope revealing the color, shape and average size. </a:t>
            </a:r>
            <a:r>
              <a:rPr lang="en-US" sz="2400" b="1" dirty="0" smtClean="0"/>
              <a:t>B - </a:t>
            </a:r>
            <a:r>
              <a:rPr lang="en-US" sz="2400" dirty="0" smtClean="0"/>
              <a:t>SEM image showing the morphology of a 1.5mm single crystal with flat facets.  </a:t>
            </a:r>
            <a:r>
              <a:rPr lang="en-US" sz="2400" dirty="0" smtClean="0">
                <a:solidFill>
                  <a:schemeClr val="tx2"/>
                </a:solidFill>
              </a:rPr>
              <a:t>Table 1: </a:t>
            </a:r>
            <a:r>
              <a:rPr lang="en-US" sz="2400" dirty="0" smtClean="0"/>
              <a:t>shows variation of crystal sizes at different cooling rates and lattice constants. </a:t>
            </a:r>
            <a:r>
              <a:rPr lang="en-US" sz="2400" dirty="0" smtClean="0">
                <a:solidFill>
                  <a:schemeClr val="tx2"/>
                </a:solidFill>
              </a:rPr>
              <a:t>Table 2: </a:t>
            </a:r>
            <a:r>
              <a:rPr lang="en-US" sz="2400" dirty="0" smtClean="0"/>
              <a:t>EDS results showing the stoichiometry ratio of BP</a:t>
            </a:r>
          </a:p>
        </p:txBody>
      </p:sp>
      <p:sp>
        <p:nvSpPr>
          <p:cNvPr id="74" name="TextBox 73"/>
          <p:cNvSpPr txBox="1"/>
          <p:nvPr/>
        </p:nvSpPr>
        <p:spPr>
          <a:xfrm>
            <a:off x="14259031" y="29629626"/>
            <a:ext cx="2351743" cy="461665"/>
          </a:xfrm>
          <a:prstGeom prst="rect">
            <a:avLst/>
          </a:prstGeom>
          <a:noFill/>
        </p:spPr>
        <p:txBody>
          <a:bodyPr wrap="square" rtlCol="0">
            <a:spAutoFit/>
          </a:bodyPr>
          <a:lstStyle/>
          <a:p>
            <a:r>
              <a:rPr lang="en-US" sz="2400" b="1" dirty="0" smtClean="0"/>
              <a:t>Figure. 4</a:t>
            </a:r>
            <a:endParaRPr lang="en-US" sz="2400" b="1" dirty="0"/>
          </a:p>
        </p:txBody>
      </p:sp>
      <p:sp>
        <p:nvSpPr>
          <p:cNvPr id="75" name="TextBox 74"/>
          <p:cNvSpPr txBox="1"/>
          <p:nvPr/>
        </p:nvSpPr>
        <p:spPr>
          <a:xfrm>
            <a:off x="20042959" y="29607056"/>
            <a:ext cx="2351743" cy="461665"/>
          </a:xfrm>
          <a:prstGeom prst="rect">
            <a:avLst/>
          </a:prstGeom>
          <a:noFill/>
        </p:spPr>
        <p:txBody>
          <a:bodyPr wrap="square" rtlCol="0">
            <a:spAutoFit/>
          </a:bodyPr>
          <a:lstStyle/>
          <a:p>
            <a:r>
              <a:rPr lang="en-US" sz="2400" b="1" dirty="0" smtClean="0"/>
              <a:t>Figure. 5</a:t>
            </a:r>
            <a:endParaRPr lang="en-US" sz="2400" b="1" dirty="0"/>
          </a:p>
        </p:txBody>
      </p:sp>
      <p:sp>
        <p:nvSpPr>
          <p:cNvPr id="76" name="TextBox 75"/>
          <p:cNvSpPr txBox="1"/>
          <p:nvPr/>
        </p:nvSpPr>
        <p:spPr>
          <a:xfrm>
            <a:off x="25632117" y="29607055"/>
            <a:ext cx="2351743" cy="461665"/>
          </a:xfrm>
          <a:prstGeom prst="rect">
            <a:avLst/>
          </a:prstGeom>
          <a:noFill/>
        </p:spPr>
        <p:txBody>
          <a:bodyPr wrap="square" rtlCol="0">
            <a:spAutoFit/>
          </a:bodyPr>
          <a:lstStyle/>
          <a:p>
            <a:r>
              <a:rPr lang="en-US" sz="2400" b="1" dirty="0" smtClean="0"/>
              <a:t>Figure. 6</a:t>
            </a:r>
            <a:endParaRPr lang="en-US" sz="2400" b="1" dirty="0"/>
          </a:p>
        </p:txBody>
      </p:sp>
      <p:pic>
        <p:nvPicPr>
          <p:cNvPr id="1027" name="Picture 3" descr="C:\WINDOWS\Temp\Temporary Internet Files\Content.IE5\B6I5CUG1\MC900303675[1].wmf"/>
          <p:cNvPicPr>
            <a:picLocks noChangeAspect="1" noChangeArrowheads="1"/>
          </p:cNvPicPr>
          <p:nvPr/>
        </p:nvPicPr>
        <p:blipFill>
          <a:blip r:embed="rId21" cstate="print">
            <a:lum bright="20000" contrast="20000"/>
            <a:extLst>
              <a:ext uri="{28A0092B-C50C-407E-A947-70E740481C1C}">
                <a14:useLocalDpi xmlns:a14="http://schemas.microsoft.com/office/drawing/2010/main" val="0"/>
              </a:ext>
            </a:extLst>
          </a:blip>
          <a:srcRect/>
          <a:stretch>
            <a:fillRect/>
          </a:stretch>
        </p:blipFill>
        <p:spPr bwMode="auto">
          <a:xfrm>
            <a:off x="3581400" y="28714143"/>
            <a:ext cx="1776679" cy="1785823"/>
          </a:xfrm>
          <a:prstGeom prst="rect">
            <a:avLst/>
          </a:prstGeom>
          <a:noFill/>
          <a:effectLst>
            <a:softEdge rad="71120"/>
          </a:effectLst>
          <a:extLst>
            <a:ext uri="{909E8E84-426E-40DD-AFC4-6F175D3DCCD1}">
              <a14:hiddenFill xmlns:a14="http://schemas.microsoft.com/office/drawing/2010/main">
                <a:solidFill>
                  <a:srgbClr val="FFFFFF"/>
                </a:solidFill>
              </a14:hiddenFill>
            </a:ext>
          </a:extLst>
        </p:spPr>
      </p:pic>
      <p:pic>
        <p:nvPicPr>
          <p:cNvPr id="78" name="Picture 3" descr="C:\WINDOWS\Temp\Temporary Internet Files\Content.IE5\B6I5CUG1\MC900303675[1].wmf"/>
          <p:cNvPicPr>
            <a:picLocks noChangeAspect="1" noChangeArrowheads="1"/>
          </p:cNvPicPr>
          <p:nvPr/>
        </p:nvPicPr>
        <p:blipFill>
          <a:blip r:embed="rId21" cstate="print">
            <a:lum bright="20000" contrast="20000"/>
            <a:extLst>
              <a:ext uri="{28A0092B-C50C-407E-A947-70E740481C1C}">
                <a14:useLocalDpi xmlns:a14="http://schemas.microsoft.com/office/drawing/2010/main" val="0"/>
              </a:ext>
            </a:extLst>
          </a:blip>
          <a:srcRect/>
          <a:stretch>
            <a:fillRect/>
          </a:stretch>
        </p:blipFill>
        <p:spPr bwMode="auto">
          <a:xfrm>
            <a:off x="1371600" y="28714144"/>
            <a:ext cx="1776679" cy="178582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3" name="TextBox 72"/>
          <p:cNvSpPr txBox="1"/>
          <p:nvPr/>
        </p:nvSpPr>
        <p:spPr>
          <a:xfrm>
            <a:off x="17337770" y="30091291"/>
            <a:ext cx="11373085" cy="1569660"/>
          </a:xfrm>
          <a:prstGeom prst="rect">
            <a:avLst/>
          </a:prstGeom>
          <a:noFill/>
        </p:spPr>
        <p:txBody>
          <a:bodyPr wrap="square" rtlCol="0">
            <a:spAutoFit/>
          </a:bodyPr>
          <a:lstStyle/>
          <a:p>
            <a:r>
              <a:rPr lang="en-US" sz="2400" dirty="0" smtClean="0">
                <a:solidFill>
                  <a:schemeClr val="tx2"/>
                </a:solidFill>
              </a:rPr>
              <a:t>Figure 4: </a:t>
            </a:r>
            <a:r>
              <a:rPr lang="en-US" sz="2400" dirty="0" smtClean="0"/>
              <a:t>Raman spectrum showing typical characteristic band peaks of BP</a:t>
            </a:r>
            <a:r>
              <a:rPr lang="en-US" sz="2400" dirty="0" smtClean="0">
                <a:solidFill>
                  <a:schemeClr val="tx2"/>
                </a:solidFill>
              </a:rPr>
              <a:t>.   </a:t>
            </a:r>
          </a:p>
          <a:p>
            <a:r>
              <a:rPr lang="en-US" sz="2400" dirty="0" smtClean="0">
                <a:solidFill>
                  <a:schemeClr val="tx2"/>
                </a:solidFill>
              </a:rPr>
              <a:t>Figure 5: </a:t>
            </a:r>
            <a:r>
              <a:rPr lang="en-US" sz="2400" dirty="0" smtClean="0"/>
              <a:t>Photoluminescence energies of emission band peaks of BP crystals at 6</a:t>
            </a:r>
            <a:r>
              <a:rPr lang="en-US" sz="2400" baseline="30000" dirty="0" smtClean="0"/>
              <a:t>o</a:t>
            </a:r>
            <a:r>
              <a:rPr lang="en-US" sz="2400" dirty="0" smtClean="0"/>
              <a:t>K </a:t>
            </a:r>
            <a:r>
              <a:rPr lang="en-US" sz="2400" dirty="0" smtClean="0">
                <a:solidFill>
                  <a:schemeClr val="tx2"/>
                </a:solidFill>
              </a:rPr>
              <a:t> </a:t>
            </a:r>
          </a:p>
          <a:p>
            <a:r>
              <a:rPr lang="en-US" sz="2400" dirty="0" smtClean="0">
                <a:solidFill>
                  <a:schemeClr val="tx2"/>
                </a:solidFill>
              </a:rPr>
              <a:t>Figure 6: </a:t>
            </a:r>
            <a:r>
              <a:rPr lang="en-US" sz="2400" dirty="0" smtClean="0"/>
              <a:t>XRD result depicting characteristic plane peaks for  cubic BP crystal</a:t>
            </a:r>
          </a:p>
          <a:p>
            <a:endParaRPr lang="en-US" sz="2400" dirty="0" smtClean="0"/>
          </a:p>
        </p:txBody>
      </p:sp>
      <p:sp>
        <p:nvSpPr>
          <p:cNvPr id="80" name="TextBox 79"/>
          <p:cNvSpPr txBox="1"/>
          <p:nvPr/>
        </p:nvSpPr>
        <p:spPr>
          <a:xfrm>
            <a:off x="30127161" y="11017612"/>
            <a:ext cx="7162800" cy="4524315"/>
          </a:xfrm>
          <a:prstGeom prst="rect">
            <a:avLst/>
          </a:prstGeom>
          <a:noFill/>
        </p:spPr>
        <p:txBody>
          <a:bodyPr wrap="square" rtlCol="0">
            <a:spAutoFit/>
          </a:bodyPr>
          <a:lstStyle/>
          <a:p>
            <a:pPr marL="457200" indent="-457200">
              <a:spcBef>
                <a:spcPts val="0"/>
              </a:spcBef>
              <a:buClr>
                <a:schemeClr val="accent1">
                  <a:lumMod val="75000"/>
                </a:schemeClr>
              </a:buClr>
              <a:buFont typeface="Wingdings" pitchFamily="2" charset="2"/>
              <a:buChar char="Ø"/>
            </a:pPr>
            <a:r>
              <a:rPr lang="en-US" sz="3600" dirty="0">
                <a:effectLst/>
              </a:rPr>
              <a:t>The cooling rate of crystal growth was critical to crystal size </a:t>
            </a:r>
            <a:r>
              <a:rPr lang="en-US" sz="3600" dirty="0" smtClean="0">
                <a:effectLst/>
              </a:rPr>
              <a:t>, and it also affects </a:t>
            </a:r>
            <a:r>
              <a:rPr lang="en-US" sz="3600" dirty="0">
                <a:effectLst/>
              </a:rPr>
              <a:t>the lattice constant (</a:t>
            </a:r>
            <a:r>
              <a:rPr lang="en-US" sz="3600" i="1" dirty="0">
                <a:effectLst/>
              </a:rPr>
              <a:t>distance between unit cells in crystal lattice</a:t>
            </a:r>
            <a:r>
              <a:rPr lang="en-US" sz="3600" dirty="0">
                <a:effectLst/>
              </a:rPr>
              <a:t>) of the crystals. This could be because of the increase in growth rate actually caused defects on the lattice. </a:t>
            </a:r>
          </a:p>
        </p:txBody>
      </p:sp>
      <p:pic>
        <p:nvPicPr>
          <p:cNvPr id="1028" name="Picture 4"/>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37493891" y="11017613"/>
            <a:ext cx="5130778" cy="4743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7" name="Rectangle 76"/>
          <p:cNvSpPr/>
          <p:nvPr/>
        </p:nvSpPr>
        <p:spPr>
          <a:xfrm>
            <a:off x="14259032" y="20418374"/>
            <a:ext cx="16982968" cy="1124257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1091134" y="6713609"/>
            <a:ext cx="13167898" cy="1117228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1091134" y="19476745"/>
            <a:ext cx="12889395" cy="1218420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14761294" y="6861992"/>
            <a:ext cx="15136815" cy="121543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30127160" y="6861992"/>
            <a:ext cx="13083537" cy="978788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7" name="Group 86"/>
          <p:cNvGrpSpPr/>
          <p:nvPr/>
        </p:nvGrpSpPr>
        <p:grpSpPr>
          <a:xfrm>
            <a:off x="31556076" y="17340890"/>
            <a:ext cx="11688386" cy="8963078"/>
            <a:chOff x="912551" y="6484203"/>
            <a:chExt cx="9911626" cy="8963078"/>
          </a:xfrm>
        </p:grpSpPr>
        <p:sp>
          <p:nvSpPr>
            <p:cNvPr id="88" name="TextBox 87"/>
            <p:cNvSpPr txBox="1"/>
            <p:nvPr/>
          </p:nvSpPr>
          <p:spPr>
            <a:xfrm>
              <a:off x="914400" y="6484203"/>
              <a:ext cx="9881145"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effectLst/>
                  <a:latin typeface="Arial" charset="0"/>
                </a:rPr>
                <a:t>FUTURE DIRECTIONS</a:t>
              </a:r>
              <a:endParaRPr lang="en-US" sz="4800" b="1" i="1" dirty="0">
                <a:latin typeface="Arial" charset="0"/>
              </a:endParaRPr>
            </a:p>
          </p:txBody>
        </p:sp>
        <p:sp>
          <p:nvSpPr>
            <p:cNvPr id="89" name="TextBox 88"/>
            <p:cNvSpPr txBox="1"/>
            <p:nvPr/>
          </p:nvSpPr>
          <p:spPr>
            <a:xfrm>
              <a:off x="912551" y="7598979"/>
              <a:ext cx="9911626" cy="7848302"/>
            </a:xfrm>
            <a:prstGeom prst="rect">
              <a:avLst/>
            </a:prstGeom>
            <a:noFill/>
          </p:spPr>
          <p:txBody>
            <a:bodyPr wrap="square" rtlCol="0">
              <a:spAutoFit/>
            </a:bodyPr>
            <a:lstStyle/>
            <a:p>
              <a:pPr marL="571500" lvl="0"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Improve the technique to reduce impurity and defects</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Use high purity source materials</a:t>
              </a:r>
            </a:p>
            <a:p>
              <a:pPr marL="571500" lvl="0"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Larger BP crystals (~&gt;1cm)</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Increase source materials </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Increase quartz tube reactor size</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Cooling at slower rates </a:t>
              </a:r>
            </a:p>
            <a:p>
              <a:pPr marL="571500" lvl="0"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Study electrical properties </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Current- voltage measurements</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Capacitance-voltage profiling</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Resistivity as a function of temperature</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Hall effect measurements for electro mobility</a:t>
              </a:r>
            </a:p>
            <a:p>
              <a:pPr marL="571500" lvl="0"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Fabricate a Neutron detecting device</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Construction </a:t>
              </a:r>
            </a:p>
            <a:p>
              <a:pPr marL="1028700" lvl="1" indent="-571500" defTabSz="914400" eaLnBrk="0" fontAlgn="base" hangingPunct="0">
                <a:spcBef>
                  <a:spcPct val="0"/>
                </a:spcBef>
                <a:spcAft>
                  <a:spcPct val="0"/>
                </a:spcAft>
                <a:buClr>
                  <a:schemeClr val="accent1">
                    <a:lumMod val="75000"/>
                  </a:schemeClr>
                </a:buClr>
                <a:buFont typeface="Wingdings" pitchFamily="2" charset="2"/>
                <a:buChar char="Ø"/>
              </a:pPr>
              <a:r>
                <a:rPr lang="en-US" sz="3600" dirty="0">
                  <a:solidFill>
                    <a:srgbClr val="000000"/>
                  </a:solidFill>
                </a:rPr>
                <a:t>Testing </a:t>
              </a:r>
              <a:endParaRPr lang="en-US" sz="3600" dirty="0" smtClean="0">
                <a:effectLst/>
              </a:endParaRPr>
            </a:p>
          </p:txBody>
        </p:sp>
      </p:grpSp>
      <p:sp>
        <p:nvSpPr>
          <p:cNvPr id="84" name="Rectangle 83"/>
          <p:cNvSpPr/>
          <p:nvPr/>
        </p:nvSpPr>
        <p:spPr>
          <a:xfrm>
            <a:off x="31558256" y="18403613"/>
            <a:ext cx="11670439" cy="78461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4" name="Group 93"/>
          <p:cNvGrpSpPr/>
          <p:nvPr/>
        </p:nvGrpSpPr>
        <p:grpSpPr>
          <a:xfrm>
            <a:off x="31549282" y="26498729"/>
            <a:ext cx="11688386" cy="1958373"/>
            <a:chOff x="912551" y="6484203"/>
            <a:chExt cx="9911626" cy="1958373"/>
          </a:xfrm>
        </p:grpSpPr>
        <p:sp>
          <p:nvSpPr>
            <p:cNvPr id="95" name="TextBox 94"/>
            <p:cNvSpPr txBox="1"/>
            <p:nvPr/>
          </p:nvSpPr>
          <p:spPr>
            <a:xfrm>
              <a:off x="914400" y="6484203"/>
              <a:ext cx="9881145"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latin typeface="Arial" charset="0"/>
                </a:rPr>
                <a:t>ACKNOWLEDGEMENTS</a:t>
              </a:r>
              <a:endParaRPr lang="en-US" sz="4800" b="1" i="1" dirty="0">
                <a:latin typeface="Arial" charset="0"/>
              </a:endParaRPr>
            </a:p>
          </p:txBody>
        </p:sp>
        <p:sp>
          <p:nvSpPr>
            <p:cNvPr id="96" name="TextBox 95"/>
            <p:cNvSpPr txBox="1"/>
            <p:nvPr/>
          </p:nvSpPr>
          <p:spPr>
            <a:xfrm>
              <a:off x="912551" y="7488469"/>
              <a:ext cx="9911626" cy="954107"/>
            </a:xfrm>
            <a:prstGeom prst="rect">
              <a:avLst/>
            </a:prstGeom>
            <a:noFill/>
          </p:spPr>
          <p:txBody>
            <a:bodyPr wrap="square" rtlCol="0">
              <a:spAutoFit/>
            </a:bodyPr>
            <a:lstStyle/>
            <a:p>
              <a:pPr defTabSz="2154238">
                <a:buFont typeface="Symbol" pitchFamily="18" charset="2"/>
                <a:buNone/>
              </a:pPr>
              <a:r>
                <a:rPr lang="en-US" sz="2800" dirty="0" smtClean="0">
                  <a:effectLst/>
                </a:rPr>
                <a:t>This project is supported by Department of Energy (DOE).</a:t>
              </a:r>
            </a:p>
            <a:p>
              <a:pPr defTabSz="2154238">
                <a:buFont typeface="Symbol" pitchFamily="18" charset="2"/>
                <a:buNone/>
              </a:pPr>
              <a:r>
                <a:rPr lang="en-US" sz="2800" dirty="0" smtClean="0"/>
                <a:t>Photoluminescence spectra from Paul Klein is greatly appreciated.</a:t>
              </a:r>
              <a:endParaRPr lang="en-US" sz="2800" dirty="0" smtClean="0">
                <a:effectLst/>
              </a:endParaRPr>
            </a:p>
          </p:txBody>
        </p:sp>
      </p:grpSp>
      <p:sp>
        <p:nvSpPr>
          <p:cNvPr id="85" name="Rectangle 84"/>
          <p:cNvSpPr/>
          <p:nvPr/>
        </p:nvSpPr>
        <p:spPr>
          <a:xfrm>
            <a:off x="31549282" y="27471615"/>
            <a:ext cx="11645647" cy="93011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8" name="Group 97"/>
          <p:cNvGrpSpPr/>
          <p:nvPr/>
        </p:nvGrpSpPr>
        <p:grpSpPr>
          <a:xfrm>
            <a:off x="31533489" y="28549018"/>
            <a:ext cx="11688386" cy="3625247"/>
            <a:chOff x="912551" y="6484203"/>
            <a:chExt cx="9911626" cy="3625247"/>
          </a:xfrm>
        </p:grpSpPr>
        <p:sp>
          <p:nvSpPr>
            <p:cNvPr id="99" name="TextBox 98"/>
            <p:cNvSpPr txBox="1"/>
            <p:nvPr/>
          </p:nvSpPr>
          <p:spPr>
            <a:xfrm>
              <a:off x="914400" y="6484203"/>
              <a:ext cx="9881145" cy="830997"/>
            </a:xfrm>
            <a:prstGeom prst="rect">
              <a:avLst/>
            </a:prstGeom>
            <a:gradFill flip="none" rotWithShape="1">
              <a:gsLst>
                <a:gs pos="0">
                  <a:schemeClr val="tx2">
                    <a:lumMod val="18000"/>
                    <a:lumOff val="82000"/>
                  </a:schemeClr>
                </a:gs>
                <a:gs pos="39999">
                  <a:schemeClr val="accent1">
                    <a:lumMod val="20000"/>
                    <a:lumOff val="80000"/>
                  </a:schemeClr>
                </a:gs>
                <a:gs pos="70000">
                  <a:schemeClr val="accent1">
                    <a:lumMod val="20000"/>
                    <a:lumOff val="80000"/>
                  </a:schemeClr>
                </a:gs>
                <a:gs pos="100000">
                  <a:schemeClr val="bg1">
                    <a:alpha val="89000"/>
                  </a:schemeClr>
                </a:gs>
              </a:gsLst>
              <a:lin ang="5400000" scaled="0"/>
              <a:tileRect/>
            </a:gradFill>
            <a:ln>
              <a:noFill/>
            </a:ln>
            <a:effectLst>
              <a:outerShdw blurRad="50800" dist="38100" dir="2700000" algn="tl" rotWithShape="0">
                <a:prstClr val="black">
                  <a:alpha val="40000"/>
                </a:prstClr>
              </a:outerShdw>
              <a:softEdge rad="12700"/>
            </a:effectLst>
          </p:spPr>
          <p:txBody>
            <a:bodyPr wrap="square" rtlCol="0">
              <a:spAutoFit/>
            </a:bodyPr>
            <a:lstStyle/>
            <a:p>
              <a:r>
                <a:rPr lang="en-US" sz="4800" b="1" dirty="0" smtClean="0">
                  <a:latin typeface="Arial" charset="0"/>
                </a:rPr>
                <a:t>BIBLIOGRAPHY </a:t>
              </a:r>
              <a:endParaRPr lang="en-US" sz="4800" b="1" i="1" dirty="0">
                <a:latin typeface="Arial" charset="0"/>
              </a:endParaRPr>
            </a:p>
          </p:txBody>
        </p:sp>
        <p:sp>
          <p:nvSpPr>
            <p:cNvPr id="100" name="TextBox 99"/>
            <p:cNvSpPr txBox="1"/>
            <p:nvPr/>
          </p:nvSpPr>
          <p:spPr>
            <a:xfrm>
              <a:off x="912551" y="7431794"/>
              <a:ext cx="9911626" cy="2677656"/>
            </a:xfrm>
            <a:prstGeom prst="rect">
              <a:avLst/>
            </a:prstGeom>
            <a:noFill/>
          </p:spPr>
          <p:txBody>
            <a:bodyPr wrap="square" rtlCol="0">
              <a:spAutoFit/>
            </a:bodyPr>
            <a:lstStyle/>
            <a:p>
              <a:r>
                <a:rPr lang="en-US" sz="2400" dirty="0" smtClean="0">
                  <a:effectLst/>
                </a:rPr>
                <a:t>(1) Lund, J. C.; Olschner, F.; Ahmed, F.; Shah, K. S. Boron Phosphide on Silicon for Radiation Detectors. </a:t>
              </a:r>
              <a:r>
                <a:rPr lang="en-US" sz="2400" i="1" dirty="0" smtClean="0">
                  <a:effectLst/>
                </a:rPr>
                <a:t>MRS Proceedings</a:t>
              </a:r>
              <a:r>
                <a:rPr lang="en-US" sz="2400" dirty="0" smtClean="0">
                  <a:effectLst/>
                </a:rPr>
                <a:t> </a:t>
              </a:r>
              <a:r>
                <a:rPr lang="en-US" sz="2400" b="1" dirty="0" smtClean="0">
                  <a:effectLst/>
                </a:rPr>
                <a:t>1989</a:t>
              </a:r>
              <a:r>
                <a:rPr lang="en-US" sz="2400" dirty="0" smtClean="0">
                  <a:effectLst/>
                </a:rPr>
                <a:t>, </a:t>
              </a:r>
              <a:r>
                <a:rPr lang="en-US" sz="2400" i="1" dirty="0" smtClean="0">
                  <a:effectLst/>
                </a:rPr>
                <a:t>162</a:t>
              </a:r>
              <a:r>
                <a:rPr lang="en-US" sz="2400" dirty="0" smtClean="0">
                  <a:effectLst/>
                </a:rPr>
                <a:t>.</a:t>
              </a:r>
            </a:p>
            <a:p>
              <a:r>
                <a:rPr lang="en-US" sz="2400" dirty="0" smtClean="0">
                  <a:effectLst/>
                </a:rPr>
                <a:t>(2) Crane, T. W.; Baker, M. P. </a:t>
              </a:r>
              <a:r>
                <a:rPr lang="en-US" sz="2400" i="1" dirty="0" smtClean="0">
                  <a:effectLst/>
                </a:rPr>
                <a:t>Neutron Detectors</a:t>
              </a:r>
              <a:r>
                <a:rPr lang="en-US" sz="2400" dirty="0" smtClean="0">
                  <a:effectLst/>
                </a:rPr>
                <a:t>; pp. 379-406.</a:t>
              </a:r>
            </a:p>
            <a:p>
              <a:r>
                <a:rPr lang="en-US" sz="2400" dirty="0" smtClean="0">
                  <a:effectLst/>
                </a:rPr>
                <a:t>(3) WALD, M. L. Shortage Slows a Program to Detect Nuclear Bombs http://www.nytimes.com/2009/11/23/us/23helium.html (accessed Feb 28, 2012).</a:t>
              </a:r>
            </a:p>
            <a:p>
              <a:r>
                <a:rPr lang="en-US" sz="2400" dirty="0" smtClean="0">
                  <a:effectLst/>
                </a:rPr>
                <a:t>(4) Norris, R. S.; Kristensen, H. M. Global nuclear stockpiles, 1945-2006. </a:t>
              </a:r>
              <a:r>
                <a:rPr lang="en-US" sz="2400" i="1" dirty="0" smtClean="0">
                  <a:effectLst/>
                </a:rPr>
                <a:t>Bulletin of the Atomic Scientists</a:t>
              </a:r>
              <a:r>
                <a:rPr lang="en-US" sz="2400" dirty="0" smtClean="0">
                  <a:effectLst/>
                </a:rPr>
                <a:t> </a:t>
              </a:r>
              <a:r>
                <a:rPr lang="en-US" sz="2400" b="1" dirty="0" smtClean="0">
                  <a:effectLst/>
                </a:rPr>
                <a:t>2006</a:t>
              </a:r>
              <a:r>
                <a:rPr lang="en-US" sz="2400" dirty="0" smtClean="0">
                  <a:effectLst/>
                </a:rPr>
                <a:t>, </a:t>
              </a:r>
              <a:r>
                <a:rPr lang="en-US" sz="2400" i="1" dirty="0" smtClean="0">
                  <a:effectLst/>
                </a:rPr>
                <a:t>62</a:t>
              </a:r>
              <a:r>
                <a:rPr lang="en-US" sz="2400" dirty="0" smtClean="0">
                  <a:effectLst/>
                </a:rPr>
                <a:t>, 64-66.</a:t>
              </a:r>
              <a:endParaRPr lang="en-US" sz="2400" dirty="0">
                <a:solidFill>
                  <a:srgbClr val="FF0000"/>
                </a:solidFill>
                <a:effectLst/>
              </a:endParaRPr>
            </a:p>
          </p:txBody>
        </p:sp>
      </p:grpSp>
      <p:sp>
        <p:nvSpPr>
          <p:cNvPr id="101" name="Rectangle 100"/>
          <p:cNvSpPr/>
          <p:nvPr/>
        </p:nvSpPr>
        <p:spPr>
          <a:xfrm>
            <a:off x="31560436" y="29489400"/>
            <a:ext cx="11740099" cy="26848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5512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1652</TotalTime>
  <Words>693</Words>
  <Application>Microsoft Office PowerPoint</Application>
  <PresentationFormat>Custom</PresentationFormat>
  <Paragraphs>139</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Kansas State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default</dc:creator>
  <cp:lastModifiedBy>default</cp:lastModifiedBy>
  <cp:revision>30</cp:revision>
  <dcterms:created xsi:type="dcterms:W3CDTF">2012-03-02T21:02:17Z</dcterms:created>
  <dcterms:modified xsi:type="dcterms:W3CDTF">2012-03-13T19:48:59Z</dcterms:modified>
</cp:coreProperties>
</file>