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37"/>
  </p:notesMasterIdLst>
  <p:sldIdLst>
    <p:sldId id="256" r:id="rId5"/>
    <p:sldId id="257" r:id="rId6"/>
    <p:sldId id="258" r:id="rId7"/>
    <p:sldId id="259" r:id="rId8"/>
    <p:sldId id="260" r:id="rId9"/>
    <p:sldId id="261" r:id="rId10"/>
    <p:sldId id="262" r:id="rId11"/>
    <p:sldId id="263" r:id="rId12"/>
    <p:sldId id="264" r:id="rId13"/>
    <p:sldId id="265" r:id="rId14"/>
    <p:sldId id="266" r:id="rId15"/>
    <p:sldId id="285" r:id="rId16"/>
    <p:sldId id="267" r:id="rId17"/>
    <p:sldId id="268" r:id="rId18"/>
    <p:sldId id="269" r:id="rId19"/>
    <p:sldId id="271" r:id="rId20"/>
    <p:sldId id="272" r:id="rId21"/>
    <p:sldId id="273" r:id="rId22"/>
    <p:sldId id="274" r:id="rId23"/>
    <p:sldId id="275" r:id="rId24"/>
    <p:sldId id="286" r:id="rId25"/>
    <p:sldId id="287" r:id="rId26"/>
    <p:sldId id="288" r:id="rId27"/>
    <p:sldId id="276" r:id="rId28"/>
    <p:sldId id="277" r:id="rId29"/>
    <p:sldId id="278" r:id="rId30"/>
    <p:sldId id="279" r:id="rId31"/>
    <p:sldId id="280" r:id="rId32"/>
    <p:sldId id="281" r:id="rId33"/>
    <p:sldId id="282" r:id="rId34"/>
    <p:sldId id="284" r:id="rId35"/>
    <p:sldId id="283" r:id="rId36"/>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4C9C"/>
    <a:srgbClr val="5127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36"/>
    <p:restoredTop sz="74194" autoAdjust="0"/>
  </p:normalViewPr>
  <p:slideViewPr>
    <p:cSldViewPr snapToGrid="0" snapToObjects="1">
      <p:cViewPr varScale="1">
        <p:scale>
          <a:sx n="82" d="100"/>
          <a:sy n="82" d="100"/>
        </p:scale>
        <p:origin x="1075" y="62"/>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E8BDC7-4F2F-EB4C-A640-BC1B77BC181D}" type="datetimeFigureOut">
              <a:rPr lang="en-US" smtClean="0"/>
              <a:t>4/3/2025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1FF505-A05B-1B4A-A4D8-F7F8DC6D871A}" type="slidenum">
              <a:rPr lang="en-US" smtClean="0"/>
              <a:t>‹#›</a:t>
            </a:fld>
            <a:endParaRPr lang="en-US"/>
          </a:p>
        </p:txBody>
      </p:sp>
    </p:spTree>
    <p:extLst>
      <p:ext uri="{BB962C8B-B14F-4D97-AF65-F5344CB8AC3E}">
        <p14:creationId xmlns:p14="http://schemas.microsoft.com/office/powerpoint/2010/main" val="4262069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 first learned about public health during a career explorer class in high school, I was hooked.</a:t>
            </a:r>
          </a:p>
          <a:p>
            <a:endParaRPr lang="en-US" dirty="0"/>
          </a:p>
          <a:p>
            <a:r>
              <a:rPr lang="en-US" dirty="0"/>
              <a:t>I was interested in many different things at K-State but graduated with a B.S. in social transformation studies, and was able to apply a public health lens to my studies (mention Dr. </a:t>
            </a:r>
            <a:r>
              <a:rPr lang="en-US" dirty="0" err="1"/>
              <a:t>Rensing</a:t>
            </a:r>
            <a:r>
              <a:rPr lang="en-US" dirty="0"/>
              <a:t> here)</a:t>
            </a:r>
          </a:p>
          <a:p>
            <a:endParaRPr lang="en-US" dirty="0"/>
          </a:p>
          <a:p>
            <a:r>
              <a:rPr lang="en-US" dirty="0"/>
              <a:t>I also had a variety of internships throughout undergrad that helped build my interdisciplinary strengths (communication and business network).</a:t>
            </a:r>
          </a:p>
          <a:p>
            <a:endParaRPr lang="en-US" dirty="0"/>
          </a:p>
          <a:p>
            <a:r>
              <a:rPr lang="en-US" dirty="0"/>
              <a:t>Throughout my whole graduate degree I worked and it was extremely rewarding. Right out of undergrad I worked at Jackson County Public Health, a local health department in Missouri which taught me so much about public health functions. Talk about what I did in my role at JCPH It was really cool to be doing what I was learning about in classes.</a:t>
            </a:r>
          </a:p>
          <a:p>
            <a:endParaRPr lang="en-US" dirty="0"/>
          </a:p>
          <a:p>
            <a:r>
              <a:rPr lang="en-US" dirty="0"/>
              <a:t>Role at MARC, we will talk about this more in a minute</a:t>
            </a:r>
          </a:p>
        </p:txBody>
      </p:sp>
      <p:sp>
        <p:nvSpPr>
          <p:cNvPr id="4" name="Slide Number Placeholder 3"/>
          <p:cNvSpPr>
            <a:spLocks noGrp="1"/>
          </p:cNvSpPr>
          <p:nvPr>
            <p:ph type="sldNum" sz="quarter" idx="5"/>
          </p:nvPr>
        </p:nvSpPr>
        <p:spPr/>
        <p:txBody>
          <a:bodyPr/>
          <a:lstStyle/>
          <a:p>
            <a:fld id="{F91FF505-A05B-1B4A-A4D8-F7F8DC6D871A}" type="slidenum">
              <a:rPr lang="en-US" smtClean="0"/>
              <a:t>2</a:t>
            </a:fld>
            <a:endParaRPr lang="en-US"/>
          </a:p>
        </p:txBody>
      </p:sp>
    </p:spTree>
    <p:extLst>
      <p:ext uri="{BB962C8B-B14F-4D97-AF65-F5344CB8AC3E}">
        <p14:creationId xmlns:p14="http://schemas.microsoft.com/office/powerpoint/2010/main" val="1637094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109CB-FB70-D249-D436-B88869B9BA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FA3C8C-2561-E36E-5BE6-17AAA4B9F4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DBF4E8-AA19-ED54-3DE9-2276DE322A9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MT"/>
              </a:rPr>
              <a:t>The presentation and guide I created were both tailored towards communicating with public health professionals about public health topics. I have also gained experience writing and presenting complex housing topics to general audiences during my APE through the creation of blogs. </a:t>
            </a:r>
            <a:endParaRPr lang="en-US" dirty="0"/>
          </a:p>
          <a:p>
            <a:r>
              <a:rPr lang="en-US" sz="1800" dirty="0">
                <a:effectLst/>
                <a:latin typeface="ArialMT"/>
              </a:rPr>
              <a:t>involved in housing solutions, particularly using convening and partnerships. </a:t>
            </a:r>
            <a:endParaRPr lang="en-US" dirty="0"/>
          </a:p>
          <a:p>
            <a:endParaRPr lang="en-US" dirty="0"/>
          </a:p>
        </p:txBody>
      </p:sp>
      <p:sp>
        <p:nvSpPr>
          <p:cNvPr id="4" name="Slide Number Placeholder 3">
            <a:extLst>
              <a:ext uri="{FF2B5EF4-FFF2-40B4-BE49-F238E27FC236}">
                <a16:creationId xmlns:a16="http://schemas.microsoft.com/office/drawing/2014/main" id="{D9CBA30F-4BB5-3CEB-9724-2872895EAD2E}"/>
              </a:ext>
            </a:extLst>
          </p:cNvPr>
          <p:cNvSpPr>
            <a:spLocks noGrp="1"/>
          </p:cNvSpPr>
          <p:nvPr>
            <p:ph type="sldNum" sz="quarter" idx="5"/>
          </p:nvPr>
        </p:nvSpPr>
        <p:spPr/>
        <p:txBody>
          <a:bodyPr/>
          <a:lstStyle/>
          <a:p>
            <a:fld id="{F91FF505-A05B-1B4A-A4D8-F7F8DC6D871A}" type="slidenum">
              <a:rPr lang="en-US" smtClean="0"/>
              <a:t>21</a:t>
            </a:fld>
            <a:endParaRPr lang="en-US"/>
          </a:p>
        </p:txBody>
      </p:sp>
    </p:spTree>
    <p:extLst>
      <p:ext uri="{BB962C8B-B14F-4D97-AF65-F5344CB8AC3E}">
        <p14:creationId xmlns:p14="http://schemas.microsoft.com/office/powerpoint/2010/main" val="2843230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FCBB20-73FD-3E3A-7C61-9E3156A185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F1A509-27D1-AE6D-FA16-614CB9DC88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00B784-6720-1DDA-4D70-AF00C973822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MT"/>
              </a:rPr>
              <a:t>These are skills I began honing early in my career but was especially able to put into practice during my APE. During my experience, I took more leadership and ownership of my work and was more involved in collaborating across MARC’s departments and with external partners. I have received feedback that I achieved the goal of performing well in these team environments and taking leadership roles </a:t>
            </a:r>
            <a:endParaRPr lang="en-US" dirty="0">
              <a:effectLst/>
            </a:endParaRPr>
          </a:p>
          <a:p>
            <a:endParaRPr lang="en-US" dirty="0"/>
          </a:p>
        </p:txBody>
      </p:sp>
      <p:sp>
        <p:nvSpPr>
          <p:cNvPr id="4" name="Slide Number Placeholder 3">
            <a:extLst>
              <a:ext uri="{FF2B5EF4-FFF2-40B4-BE49-F238E27FC236}">
                <a16:creationId xmlns:a16="http://schemas.microsoft.com/office/drawing/2014/main" id="{1EAF69EF-27DD-4604-9688-844F3F196631}"/>
              </a:ext>
            </a:extLst>
          </p:cNvPr>
          <p:cNvSpPr>
            <a:spLocks noGrp="1"/>
          </p:cNvSpPr>
          <p:nvPr>
            <p:ph type="sldNum" sz="quarter" idx="5"/>
          </p:nvPr>
        </p:nvSpPr>
        <p:spPr/>
        <p:txBody>
          <a:bodyPr/>
          <a:lstStyle/>
          <a:p>
            <a:fld id="{F91FF505-A05B-1B4A-A4D8-F7F8DC6D871A}" type="slidenum">
              <a:rPr lang="en-US" smtClean="0"/>
              <a:t>22</a:t>
            </a:fld>
            <a:endParaRPr lang="en-US"/>
          </a:p>
        </p:txBody>
      </p:sp>
    </p:spTree>
    <p:extLst>
      <p:ext uri="{BB962C8B-B14F-4D97-AF65-F5344CB8AC3E}">
        <p14:creationId xmlns:p14="http://schemas.microsoft.com/office/powerpoint/2010/main" val="227022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CB76BF-3247-CE32-F75C-80899D14CA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7A7088-8400-1758-DD6B-7048D20CC0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9F8B2E-D285-1ECF-0230-23769A59EFE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Causal loop diagrams and </a:t>
            </a:r>
            <a:r>
              <a:rPr lang="en-US" dirty="0" err="1"/>
              <a:t>HiAP</a:t>
            </a:r>
            <a:r>
              <a:rPr lang="en-US" dirty="0"/>
              <a:t> framework and </a:t>
            </a:r>
            <a:r>
              <a:rPr lang="en-US" sz="1800" dirty="0">
                <a:effectLst/>
                <a:latin typeface="ArialMT"/>
              </a:rPr>
              <a:t>This is largely the work of housing and public health as most of the interventions that need to happen are at the systems level. Many of the housing solutions needed in our region require policy interventions, live in institutions, and have been perpetuated by practice. The toolkit I created looks at the systems level to create more effective partnerships. </a:t>
            </a:r>
            <a:endParaRPr lang="en-US" dirty="0">
              <a:effectLst/>
            </a:endParaRPr>
          </a:p>
          <a:p>
            <a:endParaRPr lang="en-US" dirty="0"/>
          </a:p>
        </p:txBody>
      </p:sp>
      <p:sp>
        <p:nvSpPr>
          <p:cNvPr id="4" name="Slide Number Placeholder 3">
            <a:extLst>
              <a:ext uri="{FF2B5EF4-FFF2-40B4-BE49-F238E27FC236}">
                <a16:creationId xmlns:a16="http://schemas.microsoft.com/office/drawing/2014/main" id="{BE0311F6-04DE-4456-8BEF-845E765C885F}"/>
              </a:ext>
            </a:extLst>
          </p:cNvPr>
          <p:cNvSpPr>
            <a:spLocks noGrp="1"/>
          </p:cNvSpPr>
          <p:nvPr>
            <p:ph type="sldNum" sz="quarter" idx="5"/>
          </p:nvPr>
        </p:nvSpPr>
        <p:spPr/>
        <p:txBody>
          <a:bodyPr/>
          <a:lstStyle/>
          <a:p>
            <a:fld id="{F91FF505-A05B-1B4A-A4D8-F7F8DC6D871A}" type="slidenum">
              <a:rPr lang="en-US" smtClean="0"/>
              <a:t>23</a:t>
            </a:fld>
            <a:endParaRPr lang="en-US"/>
          </a:p>
        </p:txBody>
      </p:sp>
    </p:spTree>
    <p:extLst>
      <p:ext uri="{BB962C8B-B14F-4D97-AF65-F5344CB8AC3E}">
        <p14:creationId xmlns:p14="http://schemas.microsoft.com/office/powerpoint/2010/main" val="4229099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The competencies listed in Table 5.3 below have been essential in my time at MARC,</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both in being able to better understand our scope of work and how our programming impacts</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the region. </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24</a:t>
            </a:fld>
            <a:endParaRPr lang="en-US"/>
          </a:p>
        </p:txBody>
      </p:sp>
    </p:spTree>
    <p:extLst>
      <p:ext uri="{BB962C8B-B14F-4D97-AF65-F5344CB8AC3E}">
        <p14:creationId xmlns:p14="http://schemas.microsoft.com/office/powerpoint/2010/main" val="1063560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MARC has multiple programs and funding sources that ensure our communities</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have access to safe and nutritious food and integrates this work across a variety of knowledge</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areas. Because our organization has worked to ensure residents have access to safe and</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healthy food across our work outside of just nutrition, I have been able to apply the skills I</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learned, particularly in my Public Health Nutrition class, to understand how this access creates</a:t>
            </a:r>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25</a:t>
            </a:fld>
            <a:endParaRPr lang="en-US"/>
          </a:p>
        </p:txBody>
      </p:sp>
    </p:spTree>
    <p:extLst>
      <p:ext uri="{BB962C8B-B14F-4D97-AF65-F5344CB8AC3E}">
        <p14:creationId xmlns:p14="http://schemas.microsoft.com/office/powerpoint/2010/main" val="1540498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Similarly, I have been able to embed these principles in conversations I</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have with our staff to help bridge the gap between their work and mine and demonstrate the</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importance of housing in work around food </a:t>
            </a:r>
            <a:r>
              <a:rPr lang="en-US" b="0" i="0" dirty="0" err="1">
                <a:solidFill>
                  <a:srgbClr val="000000"/>
                </a:solidFill>
                <a:effectLst/>
                <a:latin typeface="Arial" panose="020B0604020202020204" pitchFamily="34" charset="0"/>
              </a:rPr>
              <a:t>acces</a:t>
            </a:r>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26</a:t>
            </a:fld>
            <a:endParaRPr lang="en-US"/>
          </a:p>
        </p:txBody>
      </p:sp>
    </p:spTree>
    <p:extLst>
      <p:ext uri="{BB962C8B-B14F-4D97-AF65-F5344CB8AC3E}">
        <p14:creationId xmlns:p14="http://schemas.microsoft.com/office/powerpoint/2010/main" val="736289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FNDH 844, Nutritional Epidemiology, has</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been particularly helpful to me throughout the development of my ILE in understanding how the</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health of populations is all connected. To create healthier communities, we must be working at</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the system level to ensure base-level community needs are met, like food and shelter, before</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we can work on areas like saving for the future or buying a home.</a:t>
            </a:r>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27</a:t>
            </a:fld>
            <a:endParaRPr lang="en-US"/>
          </a:p>
        </p:txBody>
      </p:sp>
    </p:spTree>
    <p:extLst>
      <p:ext uri="{BB962C8B-B14F-4D97-AF65-F5344CB8AC3E}">
        <p14:creationId xmlns:p14="http://schemas.microsoft.com/office/powerpoint/2010/main" val="2113379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All my emphasis area courses</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were pivotal in helping me understand the far-reaching impacts social drivers of health have on</a:t>
            </a:r>
            <a:endParaRPr lang="en-US" dirty="0">
              <a:solidFill>
                <a:srgbClr val="000000"/>
              </a:solidFill>
              <a:effectLst/>
              <a:latin typeface="Arial" panose="020B0604020202020204" pitchFamily="34" charset="0"/>
            </a:endParaRPr>
          </a:p>
          <a:p>
            <a:r>
              <a:rPr lang="en-US" b="0" i="0" dirty="0">
                <a:solidFill>
                  <a:srgbClr val="000000"/>
                </a:solidFill>
                <a:effectLst/>
                <a:latin typeface="Arial" panose="020B0604020202020204" pitchFamily="34" charset="0"/>
              </a:rPr>
              <a:t>our lives.</a:t>
            </a:r>
            <a:endParaRPr lang="en-US"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28</a:t>
            </a:fld>
            <a:endParaRPr lang="en-US"/>
          </a:p>
        </p:txBody>
      </p:sp>
    </p:spTree>
    <p:extLst>
      <p:ext uri="{BB962C8B-B14F-4D97-AF65-F5344CB8AC3E}">
        <p14:creationId xmlns:p14="http://schemas.microsoft.com/office/powerpoint/2010/main" val="3285399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1FF505-A05B-1B4A-A4D8-F7F8DC6D871A}" type="slidenum">
              <a:rPr lang="en-US" smtClean="0"/>
              <a:t>31</a:t>
            </a:fld>
            <a:endParaRPr lang="en-US"/>
          </a:p>
        </p:txBody>
      </p:sp>
    </p:spTree>
    <p:extLst>
      <p:ext uri="{BB962C8B-B14F-4D97-AF65-F5344CB8AC3E}">
        <p14:creationId xmlns:p14="http://schemas.microsoft.com/office/powerpoint/2010/main" val="1695927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1FF505-A05B-1B4A-A4D8-F7F8DC6D871A}" type="slidenum">
              <a:rPr lang="en-US" smtClean="0"/>
              <a:t>7</a:t>
            </a:fld>
            <a:endParaRPr lang="en-US"/>
          </a:p>
        </p:txBody>
      </p:sp>
    </p:spTree>
    <p:extLst>
      <p:ext uri="{BB962C8B-B14F-4D97-AF65-F5344CB8AC3E}">
        <p14:creationId xmlns:p14="http://schemas.microsoft.com/office/powerpoint/2010/main" val="2788696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mention the IRB process</a:t>
            </a:r>
          </a:p>
        </p:txBody>
      </p:sp>
      <p:sp>
        <p:nvSpPr>
          <p:cNvPr id="4" name="Slide Number Placeholder 3"/>
          <p:cNvSpPr>
            <a:spLocks noGrp="1"/>
          </p:cNvSpPr>
          <p:nvPr>
            <p:ph type="sldNum" sz="quarter" idx="5"/>
          </p:nvPr>
        </p:nvSpPr>
        <p:spPr/>
        <p:txBody>
          <a:bodyPr/>
          <a:lstStyle/>
          <a:p>
            <a:fld id="{F91FF505-A05B-1B4A-A4D8-F7F8DC6D871A}" type="slidenum">
              <a:rPr lang="en-US" smtClean="0"/>
              <a:t>11</a:t>
            </a:fld>
            <a:endParaRPr lang="en-US"/>
          </a:p>
        </p:txBody>
      </p:sp>
    </p:spTree>
    <p:extLst>
      <p:ext uri="{BB962C8B-B14F-4D97-AF65-F5344CB8AC3E}">
        <p14:creationId xmlns:p14="http://schemas.microsoft.com/office/powerpoint/2010/main" val="2018115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EB138-D1C6-8F9E-C7C1-AEA741036D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BFBAE7-6585-D72D-C33E-310C5D0630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82427F-92CE-829C-9B79-0D96F06BE898}"/>
              </a:ext>
            </a:extLst>
          </p:cNvPr>
          <p:cNvSpPr>
            <a:spLocks noGrp="1"/>
          </p:cNvSpPr>
          <p:nvPr>
            <p:ph type="body" idx="1"/>
          </p:nvPr>
        </p:nvSpPr>
        <p:spPr/>
        <p:txBody>
          <a:bodyPr/>
          <a:lstStyle/>
          <a:p>
            <a:r>
              <a:rPr lang="en-US" dirty="0"/>
              <a:t>Also mention the IRB process</a:t>
            </a:r>
          </a:p>
        </p:txBody>
      </p:sp>
      <p:sp>
        <p:nvSpPr>
          <p:cNvPr id="4" name="Slide Number Placeholder 3">
            <a:extLst>
              <a:ext uri="{FF2B5EF4-FFF2-40B4-BE49-F238E27FC236}">
                <a16:creationId xmlns:a16="http://schemas.microsoft.com/office/drawing/2014/main" id="{4943B98A-2BFF-4F2C-D333-C43D62EE434F}"/>
              </a:ext>
            </a:extLst>
          </p:cNvPr>
          <p:cNvSpPr>
            <a:spLocks noGrp="1"/>
          </p:cNvSpPr>
          <p:nvPr>
            <p:ph type="sldNum" sz="quarter" idx="5"/>
          </p:nvPr>
        </p:nvSpPr>
        <p:spPr/>
        <p:txBody>
          <a:bodyPr/>
          <a:lstStyle/>
          <a:p>
            <a:fld id="{F91FF505-A05B-1B4A-A4D8-F7F8DC6D871A}" type="slidenum">
              <a:rPr lang="en-US" smtClean="0"/>
              <a:t>12</a:t>
            </a:fld>
            <a:endParaRPr lang="en-US"/>
          </a:p>
        </p:txBody>
      </p:sp>
    </p:spTree>
    <p:extLst>
      <p:ext uri="{BB962C8B-B14F-4D97-AF65-F5344CB8AC3E}">
        <p14:creationId xmlns:p14="http://schemas.microsoft.com/office/powerpoint/2010/main" val="4224907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MT"/>
              </a:rPr>
              <a:t>I obtained this competency by looking at different Community Health Assessments and Community Health Improvement Plans throughout the Kansas City region. By doing this I investigated how different agencies organize their CHIP work, whether it is led by the agency or hospital system. I also learned about agencies outside the region when searching for promising practices and other work.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16</a:t>
            </a:fld>
            <a:endParaRPr lang="en-US"/>
          </a:p>
        </p:txBody>
      </p:sp>
    </p:spTree>
    <p:extLst>
      <p:ext uri="{BB962C8B-B14F-4D97-AF65-F5344CB8AC3E}">
        <p14:creationId xmlns:p14="http://schemas.microsoft.com/office/powerpoint/2010/main" val="2816441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MT"/>
              </a:rPr>
              <a:t>This knowledge has been foundational to all the work I have done throughout my role and APE. The Kansas City region has large inequities in its housing system from poverty and food access to homeownership rates. Our region has a fraught history of racist lending practices that still affect the health of our communities today.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17</a:t>
            </a:fld>
            <a:endParaRPr lang="en-US"/>
          </a:p>
        </p:txBody>
      </p:sp>
    </p:spTree>
    <p:extLst>
      <p:ext uri="{BB962C8B-B14F-4D97-AF65-F5344CB8AC3E}">
        <p14:creationId xmlns:p14="http://schemas.microsoft.com/office/powerpoint/2010/main" val="2532921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MT"/>
              </a:rPr>
              <a:t>This is work I do every day when handling housing data to determine community needs in affordability, housing types, and locations. I also have done work interpreting this for a broader audience through the writing of blogs posted on </a:t>
            </a:r>
            <a:r>
              <a:rPr lang="en-US" sz="1800" dirty="0" err="1">
                <a:effectLst/>
                <a:latin typeface="ArialMT"/>
              </a:rPr>
              <a:t>MARC.org</a:t>
            </a:r>
            <a:r>
              <a:rPr lang="en-US" sz="1800" dirty="0">
                <a:effectLst/>
                <a:latin typeface="ArialMT"/>
              </a:rPr>
              <a:t>.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18</a:t>
            </a:fld>
            <a:endParaRPr lang="en-US"/>
          </a:p>
        </p:txBody>
      </p:sp>
    </p:spTree>
    <p:extLst>
      <p:ext uri="{BB962C8B-B14F-4D97-AF65-F5344CB8AC3E}">
        <p14:creationId xmlns:p14="http://schemas.microsoft.com/office/powerpoint/2010/main" val="3916192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MT"/>
              </a:rPr>
              <a:t>Talk about the experience in helping </a:t>
            </a:r>
            <a:r>
              <a:rPr lang="en-US" sz="1800" dirty="0" err="1">
                <a:effectLst/>
                <a:latin typeface="ArialMT"/>
              </a:rPr>
              <a:t>WyCo</a:t>
            </a:r>
            <a:r>
              <a:rPr lang="en-US" sz="1800" dirty="0">
                <a:effectLst/>
                <a:latin typeface="ArialMT"/>
              </a:rPr>
              <a:t> recognize one of their priorities was pre-empted, KHAN, and EJC </a:t>
            </a:r>
            <a:r>
              <a:rPr lang="en-US" sz="1800" dirty="0" err="1">
                <a:effectLst/>
                <a:latin typeface="ArialMT"/>
              </a:rPr>
              <a:t>advocacyI</a:t>
            </a:r>
            <a:r>
              <a:rPr lang="en-US" sz="1800" dirty="0">
                <a:effectLst/>
                <a:latin typeface="ArialMT"/>
              </a:rPr>
              <a:t> developed this competency through the work I have done at MARC to learn about the legislative process, particularly during the most recent session when housing and health topics have both been up for discussion frequently. I have learned the importance of using data to inform policy and included this within the guide I produced.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19</a:t>
            </a:fld>
            <a:endParaRPr lang="en-US"/>
          </a:p>
        </p:txBody>
      </p:sp>
    </p:spTree>
    <p:extLst>
      <p:ext uri="{BB962C8B-B14F-4D97-AF65-F5344CB8AC3E}">
        <p14:creationId xmlns:p14="http://schemas.microsoft.com/office/powerpoint/2010/main" val="3882705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MT"/>
              </a:rPr>
              <a:t>This competency was achieved through the creation of my main APE product “Bridging Public Health and Housing”. In this toolkit I provided recommendations of ways public health agencies and practitioners can be </a:t>
            </a:r>
            <a:endParaRPr lang="en-US" dirty="0"/>
          </a:p>
          <a:p>
            <a:r>
              <a:rPr lang="en-US" sz="1800" dirty="0">
                <a:effectLst/>
                <a:latin typeface="ArialMT"/>
              </a:rPr>
              <a:t>involved in housing solutions, particularly using convening and partnerships. </a:t>
            </a:r>
            <a:endParaRPr lang="en-US" dirty="0"/>
          </a:p>
          <a:p>
            <a:endParaRPr lang="en-US" dirty="0"/>
          </a:p>
        </p:txBody>
      </p:sp>
      <p:sp>
        <p:nvSpPr>
          <p:cNvPr id="4" name="Slide Number Placeholder 3"/>
          <p:cNvSpPr>
            <a:spLocks noGrp="1"/>
          </p:cNvSpPr>
          <p:nvPr>
            <p:ph type="sldNum" sz="quarter" idx="5"/>
          </p:nvPr>
        </p:nvSpPr>
        <p:spPr/>
        <p:txBody>
          <a:bodyPr/>
          <a:lstStyle/>
          <a:p>
            <a:fld id="{F91FF505-A05B-1B4A-A4D8-F7F8DC6D871A}" type="slidenum">
              <a:rPr lang="en-US" smtClean="0"/>
              <a:t>20</a:t>
            </a:fld>
            <a:endParaRPr lang="en-US"/>
          </a:p>
        </p:txBody>
      </p:sp>
    </p:spTree>
    <p:extLst>
      <p:ext uri="{BB962C8B-B14F-4D97-AF65-F5344CB8AC3E}">
        <p14:creationId xmlns:p14="http://schemas.microsoft.com/office/powerpoint/2010/main" val="2231399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99993" y="1550591"/>
            <a:ext cx="7498079" cy="1102519"/>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657192" y="2752280"/>
            <a:ext cx="658368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25485715-B728-014D-870A-1F84FF3D5110}"/>
              </a:ext>
            </a:extLst>
          </p:cNvPr>
          <p:cNvSpPr>
            <a:spLocks noGrp="1"/>
          </p:cNvSpPr>
          <p:nvPr>
            <p:ph type="dt" sz="half" idx="10"/>
          </p:nvPr>
        </p:nvSpPr>
        <p:spPr/>
        <p:txBody>
          <a:bodyPr/>
          <a:lstStyle>
            <a:lvl1pPr>
              <a:defRPr/>
            </a:lvl1pPr>
          </a:lstStyle>
          <a:p>
            <a:fld id="{2DE3C817-4E3C-3E43-ABDC-3E97C8564D14}" type="datetimeFigureOut">
              <a:rPr lang="en-US" altLang="en-US"/>
              <a:pPr/>
              <a:t>4/3/2025</a:t>
            </a:fld>
            <a:endParaRPr lang="en-US" altLang="en-US"/>
          </a:p>
        </p:txBody>
      </p:sp>
    </p:spTree>
    <p:extLst>
      <p:ext uri="{BB962C8B-B14F-4D97-AF65-F5344CB8AC3E}">
        <p14:creationId xmlns:p14="http://schemas.microsoft.com/office/powerpoint/2010/main" val="662355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D4944B-E6C0-4B49-9884-33BAE2256948}"/>
              </a:ext>
            </a:extLst>
          </p:cNvPr>
          <p:cNvSpPr>
            <a:spLocks noGrp="1"/>
          </p:cNvSpPr>
          <p:nvPr>
            <p:ph type="dt" sz="half" idx="10"/>
          </p:nvPr>
        </p:nvSpPr>
        <p:spPr/>
        <p:txBody>
          <a:bodyPr/>
          <a:lstStyle>
            <a:lvl1pPr>
              <a:defRPr/>
            </a:lvl1pPr>
          </a:lstStyle>
          <a:p>
            <a:fld id="{B0B2A2D3-8E15-5449-B471-AB5BC31E267B}" type="datetimeFigureOut">
              <a:rPr lang="en-US" altLang="en-US"/>
              <a:pPr/>
              <a:t>4/3/2025</a:t>
            </a:fld>
            <a:endParaRPr lang="en-US" altLang="en-US"/>
          </a:p>
        </p:txBody>
      </p:sp>
    </p:spTree>
    <p:extLst>
      <p:ext uri="{BB962C8B-B14F-4D97-AF65-F5344CB8AC3E}">
        <p14:creationId xmlns:p14="http://schemas.microsoft.com/office/powerpoint/2010/main" val="4198271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2880"/>
            <a:ext cx="2057400" cy="4388644"/>
          </a:xfrm>
        </p:spPr>
        <p:txBody>
          <a:bodyPr vert="eaVert"/>
          <a:lstStyle>
            <a:lvl1pPr>
              <a:defRPr sz="36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05840" y="182880"/>
            <a:ext cx="547116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14E9FE-CE82-5945-8C12-145C87CD6D5B}"/>
              </a:ext>
            </a:extLst>
          </p:cNvPr>
          <p:cNvSpPr>
            <a:spLocks noGrp="1"/>
          </p:cNvSpPr>
          <p:nvPr>
            <p:ph type="dt" sz="half" idx="10"/>
          </p:nvPr>
        </p:nvSpPr>
        <p:spPr/>
        <p:txBody>
          <a:bodyPr/>
          <a:lstStyle>
            <a:lvl1pPr>
              <a:defRPr/>
            </a:lvl1pPr>
          </a:lstStyle>
          <a:p>
            <a:fld id="{FCE80835-2EF5-444A-9B95-9E6732942619}" type="datetimeFigureOut">
              <a:rPr lang="en-US" altLang="en-US"/>
              <a:pPr/>
              <a:t>4/3/2025</a:t>
            </a:fld>
            <a:endParaRPr lang="en-US" altLang="en-US"/>
          </a:p>
        </p:txBody>
      </p:sp>
    </p:spTree>
    <p:extLst>
      <p:ext uri="{BB962C8B-B14F-4D97-AF65-F5344CB8AC3E}">
        <p14:creationId xmlns:p14="http://schemas.microsoft.com/office/powerpoint/2010/main" val="3473986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005840" y="914401"/>
            <a:ext cx="7637929" cy="3620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7A26B4C-4C48-944C-B298-ABCF9E837ADE}"/>
              </a:ext>
            </a:extLst>
          </p:cNvPr>
          <p:cNvSpPr>
            <a:spLocks noGrp="1"/>
          </p:cNvSpPr>
          <p:nvPr>
            <p:ph type="dt" sz="half" idx="10"/>
          </p:nvPr>
        </p:nvSpPr>
        <p:spPr/>
        <p:txBody>
          <a:bodyPr/>
          <a:lstStyle>
            <a:lvl1pPr>
              <a:defRPr/>
            </a:lvl1pPr>
          </a:lstStyle>
          <a:p>
            <a:fld id="{6D30D50E-83AE-B944-BDDA-99DE69F8E0E5}" type="datetimeFigureOut">
              <a:rPr lang="en-US" altLang="en-US"/>
              <a:pPr/>
              <a:t>4/3/2025</a:t>
            </a:fld>
            <a:endParaRPr lang="en-US" altLang="en-US"/>
          </a:p>
        </p:txBody>
      </p:sp>
    </p:spTree>
    <p:extLst>
      <p:ext uri="{BB962C8B-B14F-4D97-AF65-F5344CB8AC3E}">
        <p14:creationId xmlns:p14="http://schemas.microsoft.com/office/powerpoint/2010/main" val="72342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35879"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235879"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5BB145-AFA3-5C4F-B88A-8FAECB1D14B4}"/>
              </a:ext>
            </a:extLst>
          </p:cNvPr>
          <p:cNvSpPr>
            <a:spLocks noGrp="1"/>
          </p:cNvSpPr>
          <p:nvPr>
            <p:ph type="dt" sz="half" idx="10"/>
          </p:nvPr>
        </p:nvSpPr>
        <p:spPr/>
        <p:txBody>
          <a:bodyPr/>
          <a:lstStyle>
            <a:lvl1pPr>
              <a:defRPr/>
            </a:lvl1pPr>
          </a:lstStyle>
          <a:p>
            <a:fld id="{92628EB4-8F1D-6846-BA2C-D35AC671F4A6}" type="datetimeFigureOut">
              <a:rPr lang="en-US" altLang="en-US"/>
              <a:pPr/>
              <a:t>4/3/2025</a:t>
            </a:fld>
            <a:endParaRPr lang="en-US" altLang="en-US"/>
          </a:p>
        </p:txBody>
      </p:sp>
    </p:spTree>
    <p:extLst>
      <p:ext uri="{BB962C8B-B14F-4D97-AF65-F5344CB8AC3E}">
        <p14:creationId xmlns:p14="http://schemas.microsoft.com/office/powerpoint/2010/main" val="2646429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05840" y="914400"/>
            <a:ext cx="3681608" cy="364883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05192" y="914400"/>
            <a:ext cx="3681608" cy="364883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A79752B7-9A8D-6E47-9BC1-D6EA622F7453}"/>
              </a:ext>
            </a:extLst>
          </p:cNvPr>
          <p:cNvSpPr>
            <a:spLocks noGrp="1"/>
          </p:cNvSpPr>
          <p:nvPr>
            <p:ph type="dt" sz="half" idx="10"/>
          </p:nvPr>
        </p:nvSpPr>
        <p:spPr/>
        <p:txBody>
          <a:bodyPr/>
          <a:lstStyle>
            <a:lvl1pPr>
              <a:defRPr/>
            </a:lvl1pPr>
          </a:lstStyle>
          <a:p>
            <a:fld id="{C24D07C1-FF4E-D846-9376-3498176A875E}" type="datetimeFigureOut">
              <a:rPr lang="en-US" altLang="en-US"/>
              <a:pPr/>
              <a:t>4/3/2025</a:t>
            </a:fld>
            <a:endParaRPr lang="en-US" altLang="en-US"/>
          </a:p>
        </p:txBody>
      </p:sp>
    </p:spTree>
    <p:extLst>
      <p:ext uri="{BB962C8B-B14F-4D97-AF65-F5344CB8AC3E}">
        <p14:creationId xmlns:p14="http://schemas.microsoft.com/office/powerpoint/2010/main" val="1568519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05840" y="1151335"/>
            <a:ext cx="3657600" cy="47982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40" y="1631156"/>
            <a:ext cx="3657600" cy="2963466"/>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60516" y="1151335"/>
            <a:ext cx="3657600" cy="47982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60516" y="1631156"/>
            <a:ext cx="3657600" cy="2963466"/>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F0BA71A0-D91F-B24E-B680-5F0572C1CD61}"/>
              </a:ext>
            </a:extLst>
          </p:cNvPr>
          <p:cNvSpPr>
            <a:spLocks noGrp="1"/>
          </p:cNvSpPr>
          <p:nvPr>
            <p:ph type="dt" sz="half" idx="10"/>
          </p:nvPr>
        </p:nvSpPr>
        <p:spPr/>
        <p:txBody>
          <a:bodyPr/>
          <a:lstStyle>
            <a:lvl1pPr>
              <a:defRPr/>
            </a:lvl1pPr>
          </a:lstStyle>
          <a:p>
            <a:fld id="{542604C6-78EE-7D4F-B0E0-116142FE15FD}" type="datetimeFigureOut">
              <a:rPr lang="en-US" altLang="en-US"/>
              <a:pPr/>
              <a:t>4/3/2025</a:t>
            </a:fld>
            <a:endParaRPr lang="en-US" altLang="en-US"/>
          </a:p>
        </p:txBody>
      </p:sp>
      <p:sp>
        <p:nvSpPr>
          <p:cNvPr id="8" name="Footer Placeholder 4">
            <a:extLst>
              <a:ext uri="{FF2B5EF4-FFF2-40B4-BE49-F238E27FC236}">
                <a16:creationId xmlns:a16="http://schemas.microsoft.com/office/drawing/2014/main" id="{CC0E79BA-0006-9D41-8784-7BB3BB76E2E4}"/>
              </a:ext>
            </a:extLst>
          </p:cNvPr>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0C6F3CE-014B-904D-AFF7-784249FA795A}"/>
              </a:ext>
            </a:extLst>
          </p:cNvPr>
          <p:cNvSpPr>
            <a:spLocks noGrp="1"/>
          </p:cNvSpPr>
          <p:nvPr>
            <p:ph type="sldNum" sz="quarter" idx="12"/>
          </p:nvPr>
        </p:nvSpPr>
        <p:spPr>
          <a:xfrm>
            <a:off x="6553200" y="4767263"/>
            <a:ext cx="2133600" cy="274637"/>
          </a:xfrm>
          <a:prstGeom prst="rect">
            <a:avLst/>
          </a:prstGeom>
        </p:spPr>
        <p:txBody>
          <a:bodyPr/>
          <a:lstStyle>
            <a:lvl1pPr>
              <a:defRPr/>
            </a:lvl1pPr>
          </a:lstStyle>
          <a:p>
            <a:fld id="{19CDBC23-8B1B-A04E-B3C0-378D638B84E2}" type="slidenum">
              <a:rPr lang="en-US" altLang="en-US"/>
              <a:pPr/>
              <a:t>‹#›</a:t>
            </a:fld>
            <a:endParaRPr lang="en-US" altLang="en-US"/>
          </a:p>
        </p:txBody>
      </p:sp>
    </p:spTree>
    <p:extLst>
      <p:ext uri="{BB962C8B-B14F-4D97-AF65-F5344CB8AC3E}">
        <p14:creationId xmlns:p14="http://schemas.microsoft.com/office/powerpoint/2010/main" val="219248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12357AE-C63F-8A4F-A6F0-787E69E63FF2}"/>
              </a:ext>
            </a:extLst>
          </p:cNvPr>
          <p:cNvSpPr>
            <a:spLocks noGrp="1"/>
          </p:cNvSpPr>
          <p:nvPr>
            <p:ph type="dt" sz="half" idx="10"/>
          </p:nvPr>
        </p:nvSpPr>
        <p:spPr/>
        <p:txBody>
          <a:bodyPr/>
          <a:lstStyle>
            <a:lvl1pPr>
              <a:defRPr/>
            </a:lvl1pPr>
          </a:lstStyle>
          <a:p>
            <a:fld id="{849CB989-AF7E-504A-93B3-A534CF0AE147}" type="datetimeFigureOut">
              <a:rPr lang="en-US" altLang="en-US"/>
              <a:pPr/>
              <a:t>4/3/2025</a:t>
            </a:fld>
            <a:endParaRPr lang="en-US" altLang="en-US"/>
          </a:p>
        </p:txBody>
      </p:sp>
    </p:spTree>
    <p:extLst>
      <p:ext uri="{BB962C8B-B14F-4D97-AF65-F5344CB8AC3E}">
        <p14:creationId xmlns:p14="http://schemas.microsoft.com/office/powerpoint/2010/main" val="1208844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EF7C194-DDD3-D641-868F-C83B92165C31}"/>
              </a:ext>
            </a:extLst>
          </p:cNvPr>
          <p:cNvSpPr>
            <a:spLocks noGrp="1"/>
          </p:cNvSpPr>
          <p:nvPr>
            <p:ph type="dt" sz="half" idx="10"/>
          </p:nvPr>
        </p:nvSpPr>
        <p:spPr/>
        <p:txBody>
          <a:bodyPr/>
          <a:lstStyle>
            <a:lvl1pPr>
              <a:defRPr/>
            </a:lvl1pPr>
          </a:lstStyle>
          <a:p>
            <a:fld id="{EA13D7B5-DD9C-B541-881E-A19322A8AC40}" type="datetimeFigureOut">
              <a:rPr lang="en-US" altLang="en-US"/>
              <a:pPr/>
              <a:t>4/3/2025</a:t>
            </a:fld>
            <a:endParaRPr lang="en-US" altLang="en-US"/>
          </a:p>
        </p:txBody>
      </p:sp>
    </p:spTree>
    <p:extLst>
      <p:ext uri="{BB962C8B-B14F-4D97-AF65-F5344CB8AC3E}">
        <p14:creationId xmlns:p14="http://schemas.microsoft.com/office/powerpoint/2010/main" val="137230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5840" y="204787"/>
            <a:ext cx="3008313" cy="871538"/>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183692" y="204788"/>
            <a:ext cx="4503107" cy="4389835"/>
          </a:xfrm>
        </p:spPr>
        <p:txBody>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05840" y="1076326"/>
            <a:ext cx="3008313" cy="3518297"/>
          </a:xfrm>
        </p:spPr>
        <p:txBody>
          <a:bodyPr/>
          <a:lstStyle>
            <a:lvl1pPr marL="0" indent="0">
              <a:buNone/>
              <a:defRPr sz="1400">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B30AB58A-2B66-2545-930A-A272235D48C9}"/>
              </a:ext>
            </a:extLst>
          </p:cNvPr>
          <p:cNvSpPr>
            <a:spLocks noGrp="1"/>
          </p:cNvSpPr>
          <p:nvPr>
            <p:ph type="dt" sz="half" idx="10"/>
          </p:nvPr>
        </p:nvSpPr>
        <p:spPr/>
        <p:txBody>
          <a:bodyPr/>
          <a:lstStyle>
            <a:lvl1pPr>
              <a:defRPr/>
            </a:lvl1pPr>
          </a:lstStyle>
          <a:p>
            <a:fld id="{79639759-FBD6-4B49-A852-952CB14AA216}" type="datetimeFigureOut">
              <a:rPr lang="en-US" altLang="en-US"/>
              <a:pPr/>
              <a:t>4/3/2025</a:t>
            </a:fld>
            <a:endParaRPr lang="en-US" altLang="en-US"/>
          </a:p>
        </p:txBody>
      </p:sp>
    </p:spTree>
    <p:extLst>
      <p:ext uri="{BB962C8B-B14F-4D97-AF65-F5344CB8AC3E}">
        <p14:creationId xmlns:p14="http://schemas.microsoft.com/office/powerpoint/2010/main" val="288761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67443" y="3485208"/>
            <a:ext cx="6136687"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867443" y="205423"/>
            <a:ext cx="6136687" cy="327978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867443" y="3922787"/>
            <a:ext cx="6136687"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9E1126B-F75F-2444-AED3-04FA000CA270}"/>
              </a:ext>
            </a:extLst>
          </p:cNvPr>
          <p:cNvSpPr>
            <a:spLocks noGrp="1"/>
          </p:cNvSpPr>
          <p:nvPr>
            <p:ph type="dt" sz="half" idx="10"/>
          </p:nvPr>
        </p:nvSpPr>
        <p:spPr/>
        <p:txBody>
          <a:bodyPr/>
          <a:lstStyle>
            <a:lvl1pPr>
              <a:defRPr/>
            </a:lvl1pPr>
          </a:lstStyle>
          <a:p>
            <a:fld id="{DFFF2BD4-8A67-1A48-A8FA-BAE19BF4460C}" type="datetimeFigureOut">
              <a:rPr lang="en-US" altLang="en-US"/>
              <a:pPr/>
              <a:t>4/3/2025</a:t>
            </a:fld>
            <a:endParaRPr lang="en-US" altLang="en-US"/>
          </a:p>
        </p:txBody>
      </p:sp>
    </p:spTree>
    <p:extLst>
      <p:ext uri="{BB962C8B-B14F-4D97-AF65-F5344CB8AC3E}">
        <p14:creationId xmlns:p14="http://schemas.microsoft.com/office/powerpoint/2010/main" val="2432690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CC048A5C-A751-9249-977B-6556232E8212}"/>
              </a:ext>
            </a:extLst>
          </p:cNvPr>
          <p:cNvSpPr>
            <a:spLocks noGrp="1"/>
          </p:cNvSpPr>
          <p:nvPr>
            <p:ph type="title"/>
          </p:nvPr>
        </p:nvSpPr>
        <p:spPr bwMode="auto">
          <a:xfrm>
            <a:off x="1005840" y="182880"/>
            <a:ext cx="763792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US" altLang="en-US" dirty="0"/>
          </a:p>
        </p:txBody>
      </p:sp>
      <p:sp>
        <p:nvSpPr>
          <p:cNvPr id="1027" name="Text Placeholder 2">
            <a:extLst>
              <a:ext uri="{FF2B5EF4-FFF2-40B4-BE49-F238E27FC236}">
                <a16:creationId xmlns:a16="http://schemas.microsoft.com/office/drawing/2014/main" id="{444C7208-DFEB-1340-9033-E90F7097E4BF}"/>
              </a:ext>
            </a:extLst>
          </p:cNvPr>
          <p:cNvSpPr>
            <a:spLocks noGrp="1"/>
          </p:cNvSpPr>
          <p:nvPr>
            <p:ph type="body" idx="1"/>
          </p:nvPr>
        </p:nvSpPr>
        <p:spPr bwMode="auto">
          <a:xfrm>
            <a:off x="1005840" y="914401"/>
            <a:ext cx="7637929" cy="362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4" name="Date Placeholder 3">
            <a:extLst>
              <a:ext uri="{FF2B5EF4-FFF2-40B4-BE49-F238E27FC236}">
                <a16:creationId xmlns:a16="http://schemas.microsoft.com/office/drawing/2014/main" id="{0CB1D980-0CFA-B54F-B2F7-82F6B47A482C}"/>
              </a:ext>
            </a:extLst>
          </p:cNvPr>
          <p:cNvSpPr>
            <a:spLocks noGrp="1"/>
          </p:cNvSpPr>
          <p:nvPr>
            <p:ph type="dt" sz="half" idx="2"/>
          </p:nvPr>
        </p:nvSpPr>
        <p:spPr>
          <a:xfrm>
            <a:off x="1005840" y="4663440"/>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2AE2FA84-FC98-6946-AE70-61FF329000AB}" type="datetimeFigureOut">
              <a:rPr lang="en-US" altLang="en-US"/>
              <a:pPr/>
              <a:t>4/3/2025</a:t>
            </a:fld>
            <a:endParaRPr lang="en-US" altLang="en-US"/>
          </a:p>
        </p:txBody>
      </p:sp>
    </p:spTree>
  </p:cSld>
  <p:clrMap bg1="lt1" tx1="dk1" bg2="lt2" tx2="dk2" accent1="accent1" accent2="accent2" accent3="accent3" accent4="accent4" accent5="accent5" accent6="accent6" hlink="hlink" folHlink="folHlink"/>
  <p:sldLayoutIdLst>
    <p:sldLayoutId id="2147493504" r:id="rId1"/>
    <p:sldLayoutId id="2147493505" r:id="rId2"/>
    <p:sldLayoutId id="2147493506" r:id="rId3"/>
    <p:sldLayoutId id="2147493507" r:id="rId4"/>
    <p:sldLayoutId id="2147493508" r:id="rId5"/>
    <p:sldLayoutId id="2147493509" r:id="rId6"/>
    <p:sldLayoutId id="2147493510" r:id="rId7"/>
    <p:sldLayoutId id="2147493514" r:id="rId8"/>
    <p:sldLayoutId id="2147493511" r:id="rId9"/>
    <p:sldLayoutId id="2147493512" r:id="rId10"/>
    <p:sldLayoutId id="2147493513" r:id="rId11"/>
  </p:sldLayoutIdLst>
  <p:txStyles>
    <p:titleStyle>
      <a:lvl1pPr algn="l" defTabSz="457200" rtl="0" eaLnBrk="1" fontAlgn="base" hangingPunct="1">
        <a:spcBef>
          <a:spcPct val="0"/>
        </a:spcBef>
        <a:spcAft>
          <a:spcPct val="0"/>
        </a:spcAft>
        <a:defRPr sz="3600"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j-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doi.org/10.2105/ajph.92.5.75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ED4D0-2510-714B-ACE5-A069B72AA696}"/>
              </a:ext>
            </a:extLst>
          </p:cNvPr>
          <p:cNvSpPr>
            <a:spLocks noGrp="1"/>
          </p:cNvSpPr>
          <p:nvPr>
            <p:ph type="ctrTitle"/>
          </p:nvPr>
        </p:nvSpPr>
        <p:spPr/>
        <p:txBody>
          <a:bodyPr/>
          <a:lstStyle/>
          <a:p>
            <a:r>
              <a:rPr lang="en-US" dirty="0"/>
              <a:t>Bridging housing and health: A toolkit for local public health action</a:t>
            </a:r>
          </a:p>
        </p:txBody>
      </p:sp>
      <p:sp>
        <p:nvSpPr>
          <p:cNvPr id="3" name="Subtitle 2">
            <a:extLst>
              <a:ext uri="{FF2B5EF4-FFF2-40B4-BE49-F238E27FC236}">
                <a16:creationId xmlns:a16="http://schemas.microsoft.com/office/drawing/2014/main" id="{BA33F610-3A0D-4D4C-976E-07C887904982}"/>
              </a:ext>
            </a:extLst>
          </p:cNvPr>
          <p:cNvSpPr>
            <a:spLocks noGrp="1"/>
          </p:cNvSpPr>
          <p:nvPr>
            <p:ph type="subTitle" idx="1"/>
          </p:nvPr>
        </p:nvSpPr>
        <p:spPr/>
        <p:txBody>
          <a:bodyPr/>
          <a:lstStyle/>
          <a:p>
            <a:pPr>
              <a:spcBef>
                <a:spcPts val="168"/>
              </a:spcBef>
            </a:pPr>
            <a:r>
              <a:rPr lang="en-US" dirty="0"/>
              <a:t>Anna Van Brunt</a:t>
            </a:r>
          </a:p>
          <a:p>
            <a:pPr>
              <a:spcBef>
                <a:spcPts val="168"/>
              </a:spcBef>
            </a:pPr>
            <a:r>
              <a:rPr lang="en-US" dirty="0"/>
              <a:t>MPH Candidate</a:t>
            </a:r>
          </a:p>
          <a:p>
            <a:pPr>
              <a:spcBef>
                <a:spcPts val="168"/>
              </a:spcBef>
            </a:pPr>
            <a:r>
              <a:rPr lang="en-US" dirty="0"/>
              <a:t>Spring, 2025</a:t>
            </a:r>
          </a:p>
        </p:txBody>
      </p:sp>
    </p:spTree>
    <p:extLst>
      <p:ext uri="{BB962C8B-B14F-4D97-AF65-F5344CB8AC3E}">
        <p14:creationId xmlns:p14="http://schemas.microsoft.com/office/powerpoint/2010/main" val="2701187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4521E-B9A2-289C-3C02-5B9DC523DA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680D88-DDF6-E22F-149C-3DA2AE8070FA}"/>
              </a:ext>
            </a:extLst>
          </p:cNvPr>
          <p:cNvSpPr>
            <a:spLocks noGrp="1"/>
          </p:cNvSpPr>
          <p:nvPr>
            <p:ph type="title"/>
          </p:nvPr>
        </p:nvSpPr>
        <p:spPr/>
        <p:txBody>
          <a:bodyPr/>
          <a:lstStyle/>
          <a:p>
            <a:r>
              <a:rPr lang="en-US" dirty="0"/>
              <a:t>Product 1 – CHA and CHIP Index</a:t>
            </a:r>
          </a:p>
        </p:txBody>
      </p:sp>
      <p:sp>
        <p:nvSpPr>
          <p:cNvPr id="3" name="Content Placeholder 2">
            <a:extLst>
              <a:ext uri="{FF2B5EF4-FFF2-40B4-BE49-F238E27FC236}">
                <a16:creationId xmlns:a16="http://schemas.microsoft.com/office/drawing/2014/main" id="{5D21377A-8177-2C85-B248-7978C532DFEC}"/>
              </a:ext>
            </a:extLst>
          </p:cNvPr>
          <p:cNvSpPr>
            <a:spLocks noGrp="1"/>
          </p:cNvSpPr>
          <p:nvPr>
            <p:ph idx="1"/>
          </p:nvPr>
        </p:nvSpPr>
        <p:spPr/>
        <p:txBody>
          <a:bodyPr/>
          <a:lstStyle/>
          <a:p>
            <a:r>
              <a:rPr lang="en-US" dirty="0"/>
              <a:t>For a baseline, needed to know which health departments were working on housing</a:t>
            </a:r>
          </a:p>
          <a:p>
            <a:r>
              <a:rPr lang="en-US" dirty="0"/>
              <a:t>This created the list of individuals and organizations I needed to reach out to</a:t>
            </a:r>
          </a:p>
          <a:p>
            <a:r>
              <a:rPr lang="en-US" dirty="0"/>
              <a:t>Already involved in two area CHIPs</a:t>
            </a:r>
          </a:p>
          <a:p>
            <a:endParaRPr lang="en-US" dirty="0"/>
          </a:p>
        </p:txBody>
      </p:sp>
    </p:spTree>
    <p:extLst>
      <p:ext uri="{BB962C8B-B14F-4D97-AF65-F5344CB8AC3E}">
        <p14:creationId xmlns:p14="http://schemas.microsoft.com/office/powerpoint/2010/main" val="2393743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10125-F3DE-C288-4B66-7A3CA2DB90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3C31AB-B97D-982A-26D6-F65E28616FFF}"/>
              </a:ext>
            </a:extLst>
          </p:cNvPr>
          <p:cNvSpPr>
            <a:spLocks noGrp="1"/>
          </p:cNvSpPr>
          <p:nvPr>
            <p:ph type="title"/>
          </p:nvPr>
        </p:nvSpPr>
        <p:spPr/>
        <p:txBody>
          <a:bodyPr/>
          <a:lstStyle/>
          <a:p>
            <a:r>
              <a:rPr lang="en-US" dirty="0"/>
              <a:t>Product 2 – Public Health Action Toolkit</a:t>
            </a:r>
          </a:p>
        </p:txBody>
      </p:sp>
      <p:sp>
        <p:nvSpPr>
          <p:cNvPr id="3" name="Content Placeholder 2">
            <a:extLst>
              <a:ext uri="{FF2B5EF4-FFF2-40B4-BE49-F238E27FC236}">
                <a16:creationId xmlns:a16="http://schemas.microsoft.com/office/drawing/2014/main" id="{F84B8CC1-D74E-B243-64F9-9569815D874C}"/>
              </a:ext>
            </a:extLst>
          </p:cNvPr>
          <p:cNvSpPr>
            <a:spLocks noGrp="1"/>
          </p:cNvSpPr>
          <p:nvPr>
            <p:ph idx="1"/>
          </p:nvPr>
        </p:nvSpPr>
        <p:spPr/>
        <p:txBody>
          <a:bodyPr/>
          <a:lstStyle/>
          <a:p>
            <a:r>
              <a:rPr lang="en-US" sz="2600" dirty="0"/>
              <a:t>Conducted semi-structured interviews with local health department staff working on CHIPs with housing focus</a:t>
            </a:r>
          </a:p>
          <a:p>
            <a:r>
              <a:rPr lang="en-US" sz="2600" dirty="0"/>
              <a:t>Informed by experiences attending CHIP meetings</a:t>
            </a:r>
          </a:p>
          <a:p>
            <a:r>
              <a:rPr lang="en-US" sz="2600" dirty="0"/>
              <a:t>Conversations across MARC departments</a:t>
            </a:r>
          </a:p>
          <a:p>
            <a:r>
              <a:rPr lang="en-US" sz="2600" dirty="0"/>
              <a:t>Used these findings to produce a toolkit that aims to fill knowledge gaps identified through these means </a:t>
            </a:r>
          </a:p>
        </p:txBody>
      </p:sp>
    </p:spTree>
    <p:extLst>
      <p:ext uri="{BB962C8B-B14F-4D97-AF65-F5344CB8AC3E}">
        <p14:creationId xmlns:p14="http://schemas.microsoft.com/office/powerpoint/2010/main" val="74306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9C9BE-58F3-E522-E9C3-EA3A6A8CFB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FA91BF-E89D-EAC9-43F5-40C34A1B565D}"/>
              </a:ext>
            </a:extLst>
          </p:cNvPr>
          <p:cNvSpPr>
            <a:spLocks noGrp="1"/>
          </p:cNvSpPr>
          <p:nvPr>
            <p:ph type="title"/>
          </p:nvPr>
        </p:nvSpPr>
        <p:spPr/>
        <p:txBody>
          <a:bodyPr/>
          <a:lstStyle/>
          <a:p>
            <a:r>
              <a:rPr lang="en-US" dirty="0"/>
              <a:t>Product 2 – Public Health Action Toolkit</a:t>
            </a:r>
          </a:p>
        </p:txBody>
      </p:sp>
      <p:sp>
        <p:nvSpPr>
          <p:cNvPr id="5" name="Rectangle 4">
            <a:extLst>
              <a:ext uri="{FF2B5EF4-FFF2-40B4-BE49-F238E27FC236}">
                <a16:creationId xmlns:a16="http://schemas.microsoft.com/office/drawing/2014/main" id="{13D65DAC-1FB8-A7C7-86CB-7CC8E76CFB50}"/>
              </a:ext>
            </a:extLst>
          </p:cNvPr>
          <p:cNvSpPr/>
          <p:nvPr/>
        </p:nvSpPr>
        <p:spPr>
          <a:xfrm>
            <a:off x="1426474" y="1316389"/>
            <a:ext cx="2080836" cy="2621139"/>
          </a:xfrm>
          <a:prstGeom prst="rect">
            <a:avLst/>
          </a:prstGeom>
          <a:solidFill>
            <a:srgbClr val="6F4C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A cover of a book&#10;&#10;AI-generated content may be incorrect.">
            <a:extLst>
              <a:ext uri="{FF2B5EF4-FFF2-40B4-BE49-F238E27FC236}">
                <a16:creationId xmlns:a16="http://schemas.microsoft.com/office/drawing/2014/main" id="{5ECBCD97-2EA8-8AD8-EAB8-75D1675F8493}"/>
              </a:ext>
            </a:extLst>
          </p:cNvPr>
          <p:cNvPicPr>
            <a:picLocks noChangeAspect="1"/>
          </p:cNvPicPr>
          <p:nvPr/>
        </p:nvPicPr>
        <p:blipFill>
          <a:blip r:embed="rId3"/>
          <a:stretch>
            <a:fillRect/>
          </a:stretch>
        </p:blipFill>
        <p:spPr>
          <a:xfrm>
            <a:off x="1510170" y="1409823"/>
            <a:ext cx="1887751" cy="2448683"/>
          </a:xfrm>
          <a:prstGeom prst="rect">
            <a:avLst/>
          </a:prstGeom>
        </p:spPr>
      </p:pic>
      <p:grpSp>
        <p:nvGrpSpPr>
          <p:cNvPr id="15" name="Group 14">
            <a:extLst>
              <a:ext uri="{FF2B5EF4-FFF2-40B4-BE49-F238E27FC236}">
                <a16:creationId xmlns:a16="http://schemas.microsoft.com/office/drawing/2014/main" id="{72DE4BEE-DA83-6E0B-73E5-4A0B1D65CB69}"/>
              </a:ext>
            </a:extLst>
          </p:cNvPr>
          <p:cNvGrpSpPr/>
          <p:nvPr/>
        </p:nvGrpSpPr>
        <p:grpSpPr>
          <a:xfrm>
            <a:off x="6309690" y="1327345"/>
            <a:ext cx="2080836" cy="2621139"/>
            <a:chOff x="6014979" y="974050"/>
            <a:chExt cx="2080836" cy="2621139"/>
          </a:xfrm>
        </p:grpSpPr>
        <p:sp>
          <p:nvSpPr>
            <p:cNvPr id="13" name="Rectangle 12">
              <a:extLst>
                <a:ext uri="{FF2B5EF4-FFF2-40B4-BE49-F238E27FC236}">
                  <a16:creationId xmlns:a16="http://schemas.microsoft.com/office/drawing/2014/main" id="{BEDF905A-03FF-BFCC-F129-38AB07A5CA4E}"/>
                </a:ext>
              </a:extLst>
            </p:cNvPr>
            <p:cNvSpPr/>
            <p:nvPr/>
          </p:nvSpPr>
          <p:spPr>
            <a:xfrm>
              <a:off x="6014979" y="974050"/>
              <a:ext cx="2080836" cy="2621139"/>
            </a:xfrm>
            <a:prstGeom prst="rect">
              <a:avLst/>
            </a:prstGeom>
            <a:solidFill>
              <a:srgbClr val="6F4C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A close-up of a document&#10;&#10;AI-generated content may be incorrect.">
              <a:extLst>
                <a:ext uri="{FF2B5EF4-FFF2-40B4-BE49-F238E27FC236}">
                  <a16:creationId xmlns:a16="http://schemas.microsoft.com/office/drawing/2014/main" id="{5BD0EAE8-8F69-1EC5-21B0-D73095CABAEC}"/>
                </a:ext>
              </a:extLst>
            </p:cNvPr>
            <p:cNvPicPr>
              <a:picLocks noChangeAspect="1"/>
            </p:cNvPicPr>
            <p:nvPr/>
          </p:nvPicPr>
          <p:blipFill>
            <a:blip r:embed="rId4"/>
            <a:stretch>
              <a:fillRect/>
            </a:stretch>
          </p:blipFill>
          <p:spPr>
            <a:xfrm>
              <a:off x="6104290" y="1043567"/>
              <a:ext cx="1902213" cy="2460195"/>
            </a:xfrm>
            <a:prstGeom prst="rect">
              <a:avLst/>
            </a:prstGeom>
          </p:spPr>
        </p:pic>
      </p:grpSp>
      <p:grpSp>
        <p:nvGrpSpPr>
          <p:cNvPr id="16" name="Group 15">
            <a:extLst>
              <a:ext uri="{FF2B5EF4-FFF2-40B4-BE49-F238E27FC236}">
                <a16:creationId xmlns:a16="http://schemas.microsoft.com/office/drawing/2014/main" id="{2EA9569C-9BDD-C7B2-134F-CADA406CDB89}"/>
              </a:ext>
            </a:extLst>
          </p:cNvPr>
          <p:cNvGrpSpPr/>
          <p:nvPr/>
        </p:nvGrpSpPr>
        <p:grpSpPr>
          <a:xfrm>
            <a:off x="3868082" y="1320139"/>
            <a:ext cx="2080836" cy="2621139"/>
            <a:chOff x="3389580" y="974050"/>
            <a:chExt cx="2080836" cy="2621139"/>
          </a:xfrm>
        </p:grpSpPr>
        <p:sp>
          <p:nvSpPr>
            <p:cNvPr id="12" name="Rectangle 11">
              <a:extLst>
                <a:ext uri="{FF2B5EF4-FFF2-40B4-BE49-F238E27FC236}">
                  <a16:creationId xmlns:a16="http://schemas.microsoft.com/office/drawing/2014/main" id="{338C0B5A-1BE2-F236-45D8-9AACBD07B963}"/>
                </a:ext>
              </a:extLst>
            </p:cNvPr>
            <p:cNvSpPr/>
            <p:nvPr/>
          </p:nvSpPr>
          <p:spPr>
            <a:xfrm>
              <a:off x="3389580" y="974050"/>
              <a:ext cx="2080836" cy="2621139"/>
            </a:xfrm>
            <a:prstGeom prst="rect">
              <a:avLst/>
            </a:prstGeom>
            <a:solidFill>
              <a:srgbClr val="6F4C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A poster of a diagram&#10;&#10;AI-generated content may be incorrect.">
              <a:extLst>
                <a:ext uri="{FF2B5EF4-FFF2-40B4-BE49-F238E27FC236}">
                  <a16:creationId xmlns:a16="http://schemas.microsoft.com/office/drawing/2014/main" id="{CB11ECBD-9674-5A89-4F54-CFCCF01105A9}"/>
                </a:ext>
              </a:extLst>
            </p:cNvPr>
            <p:cNvPicPr>
              <a:picLocks noChangeAspect="1"/>
            </p:cNvPicPr>
            <p:nvPr/>
          </p:nvPicPr>
          <p:blipFill>
            <a:blip r:embed="rId5"/>
            <a:stretch>
              <a:fillRect/>
            </a:stretch>
          </p:blipFill>
          <p:spPr>
            <a:xfrm>
              <a:off x="3477812" y="1025172"/>
              <a:ext cx="1904372" cy="2478590"/>
            </a:xfrm>
            <a:prstGeom prst="rect">
              <a:avLst/>
            </a:prstGeom>
          </p:spPr>
        </p:pic>
      </p:grpSp>
    </p:spTree>
    <p:extLst>
      <p:ext uri="{BB962C8B-B14F-4D97-AF65-F5344CB8AC3E}">
        <p14:creationId xmlns:p14="http://schemas.microsoft.com/office/powerpoint/2010/main" val="2700165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BB7B0-13D0-A90F-43E0-315134A986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45C5ED-04E5-F47C-AD27-FCB8A9631FD3}"/>
              </a:ext>
            </a:extLst>
          </p:cNvPr>
          <p:cNvSpPr>
            <a:spLocks noGrp="1"/>
          </p:cNvSpPr>
          <p:nvPr>
            <p:ph type="title"/>
          </p:nvPr>
        </p:nvSpPr>
        <p:spPr/>
        <p:txBody>
          <a:bodyPr/>
          <a:lstStyle/>
          <a:p>
            <a:r>
              <a:rPr lang="en-US" dirty="0"/>
              <a:t>Product 3 – Slides version of toolkit</a:t>
            </a:r>
          </a:p>
        </p:txBody>
      </p:sp>
      <p:sp>
        <p:nvSpPr>
          <p:cNvPr id="5" name="Content Placeholder 2">
            <a:extLst>
              <a:ext uri="{FF2B5EF4-FFF2-40B4-BE49-F238E27FC236}">
                <a16:creationId xmlns:a16="http://schemas.microsoft.com/office/drawing/2014/main" id="{0A9AE1E8-CE6D-EC3A-13C3-CDA6A9A551CE}"/>
              </a:ext>
            </a:extLst>
          </p:cNvPr>
          <p:cNvSpPr>
            <a:spLocks noGrp="1"/>
          </p:cNvSpPr>
          <p:nvPr>
            <p:ph idx="1"/>
          </p:nvPr>
        </p:nvSpPr>
        <p:spPr>
          <a:xfrm>
            <a:off x="1005840" y="914401"/>
            <a:ext cx="7637929" cy="3620022"/>
          </a:xfrm>
        </p:spPr>
        <p:txBody>
          <a:bodyPr/>
          <a:lstStyle/>
          <a:p>
            <a:r>
              <a:rPr lang="en-US" sz="2600" dirty="0"/>
              <a:t>Feedback from interviews and guidance from site preceptor indicated there should be alternative ways of disseminating contents</a:t>
            </a:r>
          </a:p>
          <a:p>
            <a:r>
              <a:rPr lang="en-US" sz="2600" dirty="0"/>
              <a:t>Together we identified that a slide deck would be ideal for communicating to many people at one time</a:t>
            </a:r>
          </a:p>
        </p:txBody>
      </p:sp>
      <p:grpSp>
        <p:nvGrpSpPr>
          <p:cNvPr id="7" name="Group 6">
            <a:extLst>
              <a:ext uri="{FF2B5EF4-FFF2-40B4-BE49-F238E27FC236}">
                <a16:creationId xmlns:a16="http://schemas.microsoft.com/office/drawing/2014/main" id="{BC07A644-CAF3-F520-DB99-DA9418F8DED9}"/>
              </a:ext>
            </a:extLst>
          </p:cNvPr>
          <p:cNvGrpSpPr/>
          <p:nvPr/>
        </p:nvGrpSpPr>
        <p:grpSpPr>
          <a:xfrm>
            <a:off x="3286572" y="3145620"/>
            <a:ext cx="3076464" cy="1815000"/>
            <a:chOff x="1075206" y="2978228"/>
            <a:chExt cx="3076464" cy="1815000"/>
          </a:xfrm>
        </p:grpSpPr>
        <p:sp>
          <p:nvSpPr>
            <p:cNvPr id="6" name="Rectangle 5">
              <a:extLst>
                <a:ext uri="{FF2B5EF4-FFF2-40B4-BE49-F238E27FC236}">
                  <a16:creationId xmlns:a16="http://schemas.microsoft.com/office/drawing/2014/main" id="{F1044A56-F593-F2FF-09E7-029492316D9C}"/>
                </a:ext>
              </a:extLst>
            </p:cNvPr>
            <p:cNvSpPr/>
            <p:nvPr/>
          </p:nvSpPr>
          <p:spPr>
            <a:xfrm rot="5400000">
              <a:off x="1705938" y="2347496"/>
              <a:ext cx="1815000" cy="3076464"/>
            </a:xfrm>
            <a:prstGeom prst="rect">
              <a:avLst/>
            </a:prstGeom>
            <a:solidFill>
              <a:srgbClr val="6F4C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9C2FD37-FEF0-3BE0-4B9D-37961DB526F1}"/>
                </a:ext>
              </a:extLst>
            </p:cNvPr>
            <p:cNvPicPr>
              <a:picLocks noChangeAspect="1"/>
            </p:cNvPicPr>
            <p:nvPr/>
          </p:nvPicPr>
          <p:blipFill>
            <a:blip r:embed="rId2"/>
            <a:stretch>
              <a:fillRect/>
            </a:stretch>
          </p:blipFill>
          <p:spPr>
            <a:xfrm>
              <a:off x="1135626" y="3062258"/>
              <a:ext cx="2942303" cy="1655046"/>
            </a:xfrm>
            <a:prstGeom prst="rect">
              <a:avLst/>
            </a:prstGeom>
          </p:spPr>
        </p:pic>
      </p:grpSp>
    </p:spTree>
    <p:extLst>
      <p:ext uri="{BB962C8B-B14F-4D97-AF65-F5344CB8AC3E}">
        <p14:creationId xmlns:p14="http://schemas.microsoft.com/office/powerpoint/2010/main" val="2755062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6FD15A-1570-62AD-F4C1-D4397FBBA6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BEB0F1-2288-ACBB-F280-B8D2BC05F738}"/>
              </a:ext>
            </a:extLst>
          </p:cNvPr>
          <p:cNvSpPr>
            <a:spLocks noGrp="1"/>
          </p:cNvSpPr>
          <p:nvPr>
            <p:ph type="title"/>
          </p:nvPr>
        </p:nvSpPr>
        <p:spPr/>
        <p:txBody>
          <a:bodyPr/>
          <a:lstStyle/>
          <a:p>
            <a:r>
              <a:rPr lang="en-US" dirty="0"/>
              <a:t>Limitations</a:t>
            </a:r>
          </a:p>
        </p:txBody>
      </p:sp>
      <p:sp>
        <p:nvSpPr>
          <p:cNvPr id="3" name="Content Placeholder 2">
            <a:extLst>
              <a:ext uri="{FF2B5EF4-FFF2-40B4-BE49-F238E27FC236}">
                <a16:creationId xmlns:a16="http://schemas.microsoft.com/office/drawing/2014/main" id="{74BB83F9-B88E-E24D-98A8-444F9093A1F5}"/>
              </a:ext>
            </a:extLst>
          </p:cNvPr>
          <p:cNvSpPr>
            <a:spLocks noGrp="1"/>
          </p:cNvSpPr>
          <p:nvPr>
            <p:ph idx="1"/>
          </p:nvPr>
        </p:nvSpPr>
        <p:spPr>
          <a:xfrm>
            <a:off x="1005840" y="914401"/>
            <a:ext cx="4886141" cy="3620022"/>
          </a:xfrm>
        </p:spPr>
        <p:txBody>
          <a:bodyPr/>
          <a:lstStyle/>
          <a:p>
            <a:r>
              <a:rPr lang="en-US" dirty="0"/>
              <a:t>Funding</a:t>
            </a:r>
          </a:p>
          <a:p>
            <a:r>
              <a:rPr lang="en-US" dirty="0"/>
              <a:t>Time</a:t>
            </a:r>
          </a:p>
          <a:p>
            <a:r>
              <a:rPr lang="en-US" dirty="0"/>
              <a:t>Limited research on more long-term effects of less tangible home impacts</a:t>
            </a:r>
          </a:p>
          <a:p>
            <a:endParaRPr lang="en-US" dirty="0"/>
          </a:p>
        </p:txBody>
      </p:sp>
      <p:pic>
        <p:nvPicPr>
          <p:cNvPr id="1026" name="Picture 2" descr="1,721 No Funding Icon Images, Stock Photos, and Vectors | Shutterstock">
            <a:extLst>
              <a:ext uri="{FF2B5EF4-FFF2-40B4-BE49-F238E27FC236}">
                <a16:creationId xmlns:a16="http://schemas.microsoft.com/office/drawing/2014/main" id="{5C164A44-2DFF-A344-1D89-AAA7E1C730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521" b="12848"/>
          <a:stretch/>
        </p:blipFill>
        <p:spPr bwMode="auto">
          <a:xfrm>
            <a:off x="5957719" y="1253612"/>
            <a:ext cx="2686050" cy="2123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257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1EA54-925A-0BC9-B9A1-4E02D7F4AB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11CA9C-510C-AD9F-5AE2-B2F4EC585271}"/>
              </a:ext>
            </a:extLst>
          </p:cNvPr>
          <p:cNvSpPr>
            <a:spLocks noGrp="1"/>
          </p:cNvSpPr>
          <p:nvPr>
            <p:ph type="title"/>
          </p:nvPr>
        </p:nvSpPr>
        <p:spPr>
          <a:xfrm>
            <a:off x="1005840" y="182880"/>
            <a:ext cx="7637929" cy="908802"/>
          </a:xfrm>
        </p:spPr>
        <p:txBody>
          <a:bodyPr/>
          <a:lstStyle/>
          <a:p>
            <a:r>
              <a:rPr lang="en-US" dirty="0"/>
              <a:t>Current Status and Future Opportunities</a:t>
            </a:r>
          </a:p>
        </p:txBody>
      </p:sp>
      <p:sp>
        <p:nvSpPr>
          <p:cNvPr id="3" name="Content Placeholder 2">
            <a:extLst>
              <a:ext uri="{FF2B5EF4-FFF2-40B4-BE49-F238E27FC236}">
                <a16:creationId xmlns:a16="http://schemas.microsoft.com/office/drawing/2014/main" id="{89DE8CCD-CCEF-7A07-A832-C7E3D9D78642}"/>
              </a:ext>
            </a:extLst>
          </p:cNvPr>
          <p:cNvSpPr>
            <a:spLocks noGrp="1"/>
          </p:cNvSpPr>
          <p:nvPr>
            <p:ph idx="1"/>
          </p:nvPr>
        </p:nvSpPr>
        <p:spPr>
          <a:xfrm>
            <a:off x="1005840" y="1296955"/>
            <a:ext cx="7637929" cy="3237468"/>
          </a:xfrm>
        </p:spPr>
        <p:txBody>
          <a:bodyPr/>
          <a:lstStyle/>
          <a:p>
            <a:r>
              <a:rPr lang="en-US" dirty="0"/>
              <a:t>Identified gap could be addressed in future  research</a:t>
            </a:r>
          </a:p>
          <a:p>
            <a:r>
              <a:rPr lang="en-US" dirty="0"/>
              <a:t>Convening of local public health professionals engaging in CHIP work</a:t>
            </a:r>
          </a:p>
          <a:p>
            <a:r>
              <a:rPr lang="en-US" dirty="0"/>
              <a:t>Importance as public health shifts further upstream, working at the systems level</a:t>
            </a:r>
          </a:p>
        </p:txBody>
      </p:sp>
    </p:spTree>
    <p:extLst>
      <p:ext uri="{BB962C8B-B14F-4D97-AF65-F5344CB8AC3E}">
        <p14:creationId xmlns:p14="http://schemas.microsoft.com/office/powerpoint/2010/main" val="142936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5F552-4840-21BE-83F3-8EAF45D373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7121E2-A5F5-E8AC-0F65-82BAD9AE249F}"/>
              </a:ext>
            </a:extLst>
          </p:cNvPr>
          <p:cNvSpPr>
            <a:spLocks noGrp="1"/>
          </p:cNvSpPr>
          <p:nvPr>
            <p:ph type="title"/>
          </p:nvPr>
        </p:nvSpPr>
        <p:spPr>
          <a:xfrm>
            <a:off x="1005840" y="182880"/>
            <a:ext cx="7637929" cy="908802"/>
          </a:xfrm>
        </p:spPr>
        <p:txBody>
          <a:bodyPr/>
          <a:lstStyle/>
          <a:p>
            <a:r>
              <a:rPr lang="en-US" dirty="0"/>
              <a:t>Competency 5</a:t>
            </a:r>
          </a:p>
        </p:txBody>
      </p:sp>
      <p:sp>
        <p:nvSpPr>
          <p:cNvPr id="3" name="Content Placeholder 2">
            <a:extLst>
              <a:ext uri="{FF2B5EF4-FFF2-40B4-BE49-F238E27FC236}">
                <a16:creationId xmlns:a16="http://schemas.microsoft.com/office/drawing/2014/main" id="{F1D38711-014A-1369-B07E-7CC8A40E92FE}"/>
              </a:ext>
            </a:extLst>
          </p:cNvPr>
          <p:cNvSpPr>
            <a:spLocks noGrp="1"/>
          </p:cNvSpPr>
          <p:nvPr>
            <p:ph idx="1"/>
          </p:nvPr>
        </p:nvSpPr>
        <p:spPr>
          <a:xfrm>
            <a:off x="1005840" y="1296955"/>
            <a:ext cx="7637929" cy="3237468"/>
          </a:xfrm>
        </p:spPr>
        <p:txBody>
          <a:bodyPr/>
          <a:lstStyle/>
          <a:p>
            <a:r>
              <a:rPr lang="en-US" sz="2400" dirty="0"/>
              <a:t>Compare the organization, structure and function of health care, public health and regulatory systems across national and international settings </a:t>
            </a:r>
          </a:p>
          <a:p>
            <a:pPr lvl="1"/>
            <a:r>
              <a:rPr lang="en-US" sz="1400" b="0" i="0" u="none" strike="noStrike" baseline="0" dirty="0">
                <a:latin typeface="ArialMT"/>
              </a:rPr>
              <a:t>I obtained this competency by looking at different Community Health Assessments and Community Health Improvement Plans throughout the Kansas City region. By doing this I investigated how different agencies organize their CHIP work, whether it is led by the agency or hospital system. I also learned about agencies outside the region when searching for promising practices and other work.</a:t>
            </a:r>
            <a:endParaRPr lang="en-US" sz="1600" dirty="0"/>
          </a:p>
        </p:txBody>
      </p:sp>
    </p:spTree>
    <p:extLst>
      <p:ext uri="{BB962C8B-B14F-4D97-AF65-F5344CB8AC3E}">
        <p14:creationId xmlns:p14="http://schemas.microsoft.com/office/powerpoint/2010/main" val="3826033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AA66-8844-1A19-BB82-253E514B85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A9BAE1-4AC3-8084-B33C-06ECA8EA0FC1}"/>
              </a:ext>
            </a:extLst>
          </p:cNvPr>
          <p:cNvSpPr>
            <a:spLocks noGrp="1"/>
          </p:cNvSpPr>
          <p:nvPr>
            <p:ph type="title"/>
          </p:nvPr>
        </p:nvSpPr>
        <p:spPr>
          <a:xfrm>
            <a:off x="1005840" y="182880"/>
            <a:ext cx="7637929" cy="908802"/>
          </a:xfrm>
        </p:spPr>
        <p:txBody>
          <a:bodyPr/>
          <a:lstStyle/>
          <a:p>
            <a:r>
              <a:rPr lang="en-US" dirty="0"/>
              <a:t>Competency 6</a:t>
            </a:r>
          </a:p>
        </p:txBody>
      </p:sp>
      <p:sp>
        <p:nvSpPr>
          <p:cNvPr id="3" name="Content Placeholder 2">
            <a:extLst>
              <a:ext uri="{FF2B5EF4-FFF2-40B4-BE49-F238E27FC236}">
                <a16:creationId xmlns:a16="http://schemas.microsoft.com/office/drawing/2014/main" id="{5D9ABA53-634D-1FD5-FAEA-D3AC2C54822A}"/>
              </a:ext>
            </a:extLst>
          </p:cNvPr>
          <p:cNvSpPr>
            <a:spLocks noGrp="1"/>
          </p:cNvSpPr>
          <p:nvPr>
            <p:ph idx="1"/>
          </p:nvPr>
        </p:nvSpPr>
        <p:spPr>
          <a:xfrm>
            <a:off x="1005840" y="1296955"/>
            <a:ext cx="7637929" cy="3237468"/>
          </a:xfrm>
        </p:spPr>
        <p:txBody>
          <a:bodyPr/>
          <a:lstStyle/>
          <a:p>
            <a:r>
              <a:rPr lang="en-US" sz="2400" dirty="0"/>
              <a:t>Discuss the means by which structural bias, social inequities and racism undermine health and create challenges to achieving health equity at organizational, community and systemic levels </a:t>
            </a:r>
          </a:p>
          <a:p>
            <a:pPr lvl="1"/>
            <a:r>
              <a:rPr lang="en-US" sz="2000" dirty="0"/>
              <a:t>The Kansas City region has large racial inequities in its housing system from poverty and food access to homeownership rates. Essential to understand how historical practices are impacting outcomes in our community</a:t>
            </a:r>
          </a:p>
        </p:txBody>
      </p:sp>
    </p:spTree>
    <p:extLst>
      <p:ext uri="{BB962C8B-B14F-4D97-AF65-F5344CB8AC3E}">
        <p14:creationId xmlns:p14="http://schemas.microsoft.com/office/powerpoint/2010/main" val="1418867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89FA3-86E8-EEF5-79AD-1AC1FADA5C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64577B-267E-E324-CC3E-50F21C65DD31}"/>
              </a:ext>
            </a:extLst>
          </p:cNvPr>
          <p:cNvSpPr>
            <a:spLocks noGrp="1"/>
          </p:cNvSpPr>
          <p:nvPr>
            <p:ph type="title"/>
          </p:nvPr>
        </p:nvSpPr>
        <p:spPr>
          <a:xfrm>
            <a:off x="1005840" y="182880"/>
            <a:ext cx="7637929" cy="908802"/>
          </a:xfrm>
        </p:spPr>
        <p:txBody>
          <a:bodyPr/>
          <a:lstStyle/>
          <a:p>
            <a:r>
              <a:rPr lang="en-US" dirty="0"/>
              <a:t>Competency 7</a:t>
            </a:r>
          </a:p>
        </p:txBody>
      </p:sp>
      <p:sp>
        <p:nvSpPr>
          <p:cNvPr id="3" name="Content Placeholder 2">
            <a:extLst>
              <a:ext uri="{FF2B5EF4-FFF2-40B4-BE49-F238E27FC236}">
                <a16:creationId xmlns:a16="http://schemas.microsoft.com/office/drawing/2014/main" id="{077A260E-936E-DA81-5ACF-7854A24B58A6}"/>
              </a:ext>
            </a:extLst>
          </p:cNvPr>
          <p:cNvSpPr>
            <a:spLocks noGrp="1"/>
          </p:cNvSpPr>
          <p:nvPr>
            <p:ph idx="1"/>
          </p:nvPr>
        </p:nvSpPr>
        <p:spPr>
          <a:xfrm>
            <a:off x="1005840" y="1296955"/>
            <a:ext cx="7637929" cy="3237468"/>
          </a:xfrm>
        </p:spPr>
        <p:txBody>
          <a:bodyPr/>
          <a:lstStyle/>
          <a:p>
            <a:r>
              <a:rPr lang="en-US" sz="2400" dirty="0"/>
              <a:t>Assess population needs, assets and capacities that affect communities’ health </a:t>
            </a:r>
          </a:p>
          <a:p>
            <a:pPr lvl="1"/>
            <a:r>
              <a:rPr lang="en-US" sz="2000" dirty="0"/>
              <a:t>Obtained this competency handling housing data to determine community needs.</a:t>
            </a:r>
          </a:p>
          <a:p>
            <a:endParaRPr lang="en-US" dirty="0"/>
          </a:p>
        </p:txBody>
      </p:sp>
    </p:spTree>
    <p:extLst>
      <p:ext uri="{BB962C8B-B14F-4D97-AF65-F5344CB8AC3E}">
        <p14:creationId xmlns:p14="http://schemas.microsoft.com/office/powerpoint/2010/main" val="979596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F17C8-FD17-804C-4133-7FA92B0DD9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E83C1-C70A-C447-FDF0-E3CD1F8116AC}"/>
              </a:ext>
            </a:extLst>
          </p:cNvPr>
          <p:cNvSpPr>
            <a:spLocks noGrp="1"/>
          </p:cNvSpPr>
          <p:nvPr>
            <p:ph type="title"/>
          </p:nvPr>
        </p:nvSpPr>
        <p:spPr>
          <a:xfrm>
            <a:off x="1005840" y="182880"/>
            <a:ext cx="7637929" cy="908802"/>
          </a:xfrm>
        </p:spPr>
        <p:txBody>
          <a:bodyPr/>
          <a:lstStyle/>
          <a:p>
            <a:r>
              <a:rPr lang="en-US" dirty="0"/>
              <a:t>Competency 12</a:t>
            </a:r>
          </a:p>
        </p:txBody>
      </p:sp>
      <p:sp>
        <p:nvSpPr>
          <p:cNvPr id="3" name="Content Placeholder 2">
            <a:extLst>
              <a:ext uri="{FF2B5EF4-FFF2-40B4-BE49-F238E27FC236}">
                <a16:creationId xmlns:a16="http://schemas.microsoft.com/office/drawing/2014/main" id="{446B5506-2E14-33D7-558F-13807F1992A2}"/>
              </a:ext>
            </a:extLst>
          </p:cNvPr>
          <p:cNvSpPr>
            <a:spLocks noGrp="1"/>
          </p:cNvSpPr>
          <p:nvPr>
            <p:ph idx="1"/>
          </p:nvPr>
        </p:nvSpPr>
        <p:spPr>
          <a:xfrm>
            <a:off x="1005840" y="1296955"/>
            <a:ext cx="7637929" cy="3237468"/>
          </a:xfrm>
        </p:spPr>
        <p:txBody>
          <a:bodyPr/>
          <a:lstStyle/>
          <a:p>
            <a:r>
              <a:rPr lang="en-US" sz="2400" dirty="0"/>
              <a:t>Discuss multiple dimensions of the policy-making process, including the roles of ethics and evidence</a:t>
            </a:r>
          </a:p>
          <a:p>
            <a:pPr lvl="1"/>
            <a:r>
              <a:rPr lang="en-US" sz="2000" dirty="0"/>
              <a:t>Learning about the legislative process and following important bills for housing and health this session has been transformative. Particularly as my experience fell during legislative session </a:t>
            </a:r>
          </a:p>
          <a:p>
            <a:endParaRPr lang="en-US" dirty="0"/>
          </a:p>
        </p:txBody>
      </p:sp>
    </p:spTree>
    <p:extLst>
      <p:ext uri="{BB962C8B-B14F-4D97-AF65-F5344CB8AC3E}">
        <p14:creationId xmlns:p14="http://schemas.microsoft.com/office/powerpoint/2010/main" val="1521014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A8D3C2-3611-EE48-8F8E-788E8A301DBF}"/>
              </a:ext>
            </a:extLst>
          </p:cNvPr>
          <p:cNvSpPr>
            <a:spLocks noGrp="1"/>
          </p:cNvSpPr>
          <p:nvPr>
            <p:ph type="title"/>
          </p:nvPr>
        </p:nvSpPr>
        <p:spPr>
          <a:xfrm>
            <a:off x="628650" y="259357"/>
            <a:ext cx="3840421" cy="994172"/>
          </a:xfrm>
        </p:spPr>
        <p:txBody>
          <a:bodyPr>
            <a:normAutofit/>
          </a:bodyPr>
          <a:lstStyle/>
          <a:p>
            <a:r>
              <a:rPr lang="en-US" dirty="0"/>
              <a:t>About me</a:t>
            </a:r>
          </a:p>
        </p:txBody>
      </p:sp>
      <p:sp>
        <p:nvSpPr>
          <p:cNvPr id="3" name="Content Placeholder 2">
            <a:extLst>
              <a:ext uri="{FF2B5EF4-FFF2-40B4-BE49-F238E27FC236}">
                <a16:creationId xmlns:a16="http://schemas.microsoft.com/office/drawing/2014/main" id="{18390205-31E7-4144-B52B-549F25127E51}"/>
              </a:ext>
            </a:extLst>
          </p:cNvPr>
          <p:cNvSpPr>
            <a:spLocks noGrp="1"/>
          </p:cNvSpPr>
          <p:nvPr>
            <p:ph idx="1"/>
          </p:nvPr>
        </p:nvSpPr>
        <p:spPr>
          <a:xfrm>
            <a:off x="628650" y="1369218"/>
            <a:ext cx="3819146" cy="3263504"/>
          </a:xfrm>
        </p:spPr>
        <p:txBody>
          <a:bodyPr>
            <a:normAutofit/>
          </a:bodyPr>
          <a:lstStyle/>
          <a:p>
            <a:pPr>
              <a:lnSpc>
                <a:spcPct val="90000"/>
              </a:lnSpc>
            </a:pPr>
            <a:r>
              <a:rPr lang="en-US" sz="2000"/>
              <a:t>Graduated with Bachelor of Science in Social Transformation Studies from K-State in 2023</a:t>
            </a:r>
          </a:p>
          <a:p>
            <a:pPr>
              <a:lnSpc>
                <a:spcPct val="90000"/>
              </a:lnSpc>
            </a:pPr>
            <a:r>
              <a:rPr lang="en-US" sz="2000"/>
              <a:t>Worked at a local health department in Missouri immediately after graduating</a:t>
            </a:r>
          </a:p>
          <a:p>
            <a:pPr>
              <a:lnSpc>
                <a:spcPct val="90000"/>
              </a:lnSpc>
            </a:pPr>
            <a:r>
              <a:rPr lang="en-US" sz="2000"/>
              <a:t>Currently work as the housing coordinator at Mid-America Regional Council</a:t>
            </a:r>
          </a:p>
        </p:txBody>
      </p:sp>
      <p:sp>
        <p:nvSpPr>
          <p:cNvPr id="14" name="Oval 13">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15426" y="1023549"/>
            <a:ext cx="710616" cy="6913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Picture 6" descr="A person standing in front of a sign&#10;&#10;AI-generated content may be incorrect.">
            <a:extLst>
              <a:ext uri="{FF2B5EF4-FFF2-40B4-BE49-F238E27FC236}">
                <a16:creationId xmlns:a16="http://schemas.microsoft.com/office/drawing/2014/main" id="{73B60B39-86AD-D555-F63D-0042683E68F5}"/>
              </a:ext>
            </a:extLst>
          </p:cNvPr>
          <p:cNvPicPr>
            <a:picLocks noChangeAspect="1"/>
          </p:cNvPicPr>
          <p:nvPr/>
        </p:nvPicPr>
        <p:blipFill>
          <a:blip r:embed="rId3"/>
          <a:srcRect l="462" t="19626" r="11528" b="16622"/>
          <a:stretch/>
        </p:blipFill>
        <p:spPr>
          <a:xfrm>
            <a:off x="5925944" y="2045796"/>
            <a:ext cx="3220250" cy="3099816"/>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16" name="Arc 15">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4525604" y="-504855"/>
            <a:ext cx="3015895" cy="3015895"/>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5" name="Picture 4" descr="A person and person taking a selfie on a rocky cliff by the ocean&#10;&#10;AI-generated content may be incorrect.">
            <a:extLst>
              <a:ext uri="{FF2B5EF4-FFF2-40B4-BE49-F238E27FC236}">
                <a16:creationId xmlns:a16="http://schemas.microsoft.com/office/drawing/2014/main" id="{A264C8BC-731F-80CF-4A99-2507D89486DA}"/>
              </a:ext>
            </a:extLst>
          </p:cNvPr>
          <p:cNvPicPr>
            <a:picLocks noChangeAspect="1"/>
          </p:cNvPicPr>
          <p:nvPr/>
        </p:nvPicPr>
        <p:blipFill>
          <a:blip r:embed="rId4"/>
          <a:srcRect r="12251" b="3"/>
          <a:stretch/>
        </p:blipFill>
        <p:spPr>
          <a:xfrm>
            <a:off x="4696205" y="10"/>
            <a:ext cx="2639484" cy="2255922"/>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3901147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160C9-985D-E6B1-B693-C483862479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DD034D-6FCB-B7A4-8FFA-534922D6085F}"/>
              </a:ext>
            </a:extLst>
          </p:cNvPr>
          <p:cNvSpPr>
            <a:spLocks noGrp="1"/>
          </p:cNvSpPr>
          <p:nvPr>
            <p:ph type="title"/>
          </p:nvPr>
        </p:nvSpPr>
        <p:spPr>
          <a:xfrm>
            <a:off x="1005840" y="182880"/>
            <a:ext cx="7637929" cy="908802"/>
          </a:xfrm>
        </p:spPr>
        <p:txBody>
          <a:bodyPr/>
          <a:lstStyle/>
          <a:p>
            <a:r>
              <a:rPr lang="en-US" dirty="0"/>
              <a:t>Competency 13</a:t>
            </a:r>
          </a:p>
        </p:txBody>
      </p:sp>
      <p:sp>
        <p:nvSpPr>
          <p:cNvPr id="3" name="Content Placeholder 2">
            <a:extLst>
              <a:ext uri="{FF2B5EF4-FFF2-40B4-BE49-F238E27FC236}">
                <a16:creationId xmlns:a16="http://schemas.microsoft.com/office/drawing/2014/main" id="{5BA72145-0A38-9F40-297B-0353F6011756}"/>
              </a:ext>
            </a:extLst>
          </p:cNvPr>
          <p:cNvSpPr>
            <a:spLocks noGrp="1"/>
          </p:cNvSpPr>
          <p:nvPr>
            <p:ph idx="1"/>
          </p:nvPr>
        </p:nvSpPr>
        <p:spPr>
          <a:xfrm>
            <a:off x="1005840" y="1296955"/>
            <a:ext cx="7637929" cy="3237468"/>
          </a:xfrm>
        </p:spPr>
        <p:txBody>
          <a:bodyPr/>
          <a:lstStyle/>
          <a:p>
            <a:r>
              <a:rPr lang="en-US" sz="2400" dirty="0"/>
              <a:t>Propose strategies to identify stakeholders and build coalitions and partnerships for influencing public health outcomes </a:t>
            </a:r>
          </a:p>
          <a:p>
            <a:pPr lvl="1"/>
            <a:r>
              <a:rPr lang="en-US" sz="2000" dirty="0"/>
              <a:t>Obtained directly through the production of my toolkit as I provided these recommendations</a:t>
            </a:r>
          </a:p>
          <a:p>
            <a:endParaRPr lang="en-US" dirty="0"/>
          </a:p>
        </p:txBody>
      </p:sp>
    </p:spTree>
    <p:extLst>
      <p:ext uri="{BB962C8B-B14F-4D97-AF65-F5344CB8AC3E}">
        <p14:creationId xmlns:p14="http://schemas.microsoft.com/office/powerpoint/2010/main" val="3016772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77B29-632C-3C35-2646-8ED883ED9A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1AE977-FA7C-F699-D194-D1C69DB63250}"/>
              </a:ext>
            </a:extLst>
          </p:cNvPr>
          <p:cNvSpPr>
            <a:spLocks noGrp="1"/>
          </p:cNvSpPr>
          <p:nvPr>
            <p:ph type="title"/>
          </p:nvPr>
        </p:nvSpPr>
        <p:spPr>
          <a:xfrm>
            <a:off x="1005840" y="182880"/>
            <a:ext cx="7637929" cy="908802"/>
          </a:xfrm>
        </p:spPr>
        <p:txBody>
          <a:bodyPr/>
          <a:lstStyle/>
          <a:p>
            <a:r>
              <a:rPr lang="en-US" dirty="0"/>
              <a:t>Competency 19</a:t>
            </a:r>
          </a:p>
        </p:txBody>
      </p:sp>
      <p:sp>
        <p:nvSpPr>
          <p:cNvPr id="3" name="Content Placeholder 2">
            <a:extLst>
              <a:ext uri="{FF2B5EF4-FFF2-40B4-BE49-F238E27FC236}">
                <a16:creationId xmlns:a16="http://schemas.microsoft.com/office/drawing/2014/main" id="{D3EC484C-0C87-85F1-2C2E-6A5622C656FC}"/>
              </a:ext>
            </a:extLst>
          </p:cNvPr>
          <p:cNvSpPr>
            <a:spLocks noGrp="1"/>
          </p:cNvSpPr>
          <p:nvPr>
            <p:ph idx="1"/>
          </p:nvPr>
        </p:nvSpPr>
        <p:spPr>
          <a:xfrm>
            <a:off x="1005840" y="1296955"/>
            <a:ext cx="7637929" cy="3237468"/>
          </a:xfrm>
        </p:spPr>
        <p:txBody>
          <a:bodyPr/>
          <a:lstStyle/>
          <a:p>
            <a:r>
              <a:rPr lang="en-US" sz="2400" dirty="0"/>
              <a:t>Communicate audience-appropriate (i.e., non-academic, non-peer audience) public health content, both in writing and through oral presentation </a:t>
            </a:r>
          </a:p>
          <a:p>
            <a:pPr lvl="1"/>
            <a:r>
              <a:rPr lang="en-US" sz="2000" dirty="0"/>
              <a:t>I obtained this competency more through the creation of the slides version of the toolkit, but was developed through both products</a:t>
            </a:r>
          </a:p>
          <a:p>
            <a:pPr marL="0" indent="0">
              <a:buNone/>
            </a:pPr>
            <a:endParaRPr lang="en-US" dirty="0"/>
          </a:p>
        </p:txBody>
      </p:sp>
    </p:spTree>
    <p:extLst>
      <p:ext uri="{BB962C8B-B14F-4D97-AF65-F5344CB8AC3E}">
        <p14:creationId xmlns:p14="http://schemas.microsoft.com/office/powerpoint/2010/main" val="12727519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8F5E4D-F543-D186-39E0-CA27013684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8C9F40-C6B5-651B-E035-FD0F3DB12EB9}"/>
              </a:ext>
            </a:extLst>
          </p:cNvPr>
          <p:cNvSpPr>
            <a:spLocks noGrp="1"/>
          </p:cNvSpPr>
          <p:nvPr>
            <p:ph type="title"/>
          </p:nvPr>
        </p:nvSpPr>
        <p:spPr>
          <a:xfrm>
            <a:off x="1005840" y="182880"/>
            <a:ext cx="7637929" cy="908802"/>
          </a:xfrm>
        </p:spPr>
        <p:txBody>
          <a:bodyPr/>
          <a:lstStyle/>
          <a:p>
            <a:r>
              <a:rPr lang="en-US" dirty="0"/>
              <a:t>Competency 21</a:t>
            </a:r>
          </a:p>
        </p:txBody>
      </p:sp>
      <p:sp>
        <p:nvSpPr>
          <p:cNvPr id="3" name="Content Placeholder 2">
            <a:extLst>
              <a:ext uri="{FF2B5EF4-FFF2-40B4-BE49-F238E27FC236}">
                <a16:creationId xmlns:a16="http://schemas.microsoft.com/office/drawing/2014/main" id="{C9903AB5-52F2-A091-0C80-273EE874EE33}"/>
              </a:ext>
            </a:extLst>
          </p:cNvPr>
          <p:cNvSpPr>
            <a:spLocks noGrp="1"/>
          </p:cNvSpPr>
          <p:nvPr>
            <p:ph idx="1"/>
          </p:nvPr>
        </p:nvSpPr>
        <p:spPr>
          <a:xfrm>
            <a:off x="1005840" y="1296955"/>
            <a:ext cx="7637929" cy="3237468"/>
          </a:xfrm>
        </p:spPr>
        <p:txBody>
          <a:bodyPr/>
          <a:lstStyle/>
          <a:p>
            <a:r>
              <a:rPr lang="en-US" sz="2400" dirty="0"/>
              <a:t>Integrate perspectives from other sectors and/or professions to promote and advance population health</a:t>
            </a:r>
          </a:p>
          <a:p>
            <a:pPr lvl="1"/>
            <a:r>
              <a:rPr lang="en-US" sz="2000" dirty="0"/>
              <a:t>Was able to practice and further develop these skills through my APE. Got loads of experience building relationships, connecting with external partners, and learning about the intersections of our work </a:t>
            </a:r>
          </a:p>
          <a:p>
            <a:pPr marL="0" indent="0">
              <a:buNone/>
            </a:pPr>
            <a:endParaRPr lang="en-US" dirty="0"/>
          </a:p>
        </p:txBody>
      </p:sp>
    </p:spTree>
    <p:extLst>
      <p:ext uri="{BB962C8B-B14F-4D97-AF65-F5344CB8AC3E}">
        <p14:creationId xmlns:p14="http://schemas.microsoft.com/office/powerpoint/2010/main" val="18120156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98942-0071-0125-B136-D9A49303FE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C34CAF-CA4E-58EF-950E-56BFFE5F970E}"/>
              </a:ext>
            </a:extLst>
          </p:cNvPr>
          <p:cNvSpPr>
            <a:spLocks noGrp="1"/>
          </p:cNvSpPr>
          <p:nvPr>
            <p:ph type="title"/>
          </p:nvPr>
        </p:nvSpPr>
        <p:spPr>
          <a:xfrm>
            <a:off x="1005840" y="182880"/>
            <a:ext cx="7637929" cy="908802"/>
          </a:xfrm>
        </p:spPr>
        <p:txBody>
          <a:bodyPr/>
          <a:lstStyle/>
          <a:p>
            <a:r>
              <a:rPr lang="en-US" dirty="0"/>
              <a:t>Competency 22</a:t>
            </a:r>
          </a:p>
        </p:txBody>
      </p:sp>
      <p:sp>
        <p:nvSpPr>
          <p:cNvPr id="3" name="Content Placeholder 2">
            <a:extLst>
              <a:ext uri="{FF2B5EF4-FFF2-40B4-BE49-F238E27FC236}">
                <a16:creationId xmlns:a16="http://schemas.microsoft.com/office/drawing/2014/main" id="{C8ADEDE5-DA47-B882-27D2-C288C5C5E352}"/>
              </a:ext>
            </a:extLst>
          </p:cNvPr>
          <p:cNvSpPr>
            <a:spLocks noGrp="1"/>
          </p:cNvSpPr>
          <p:nvPr>
            <p:ph idx="1"/>
          </p:nvPr>
        </p:nvSpPr>
        <p:spPr>
          <a:xfrm>
            <a:off x="1005841" y="1296955"/>
            <a:ext cx="3200400" cy="3237468"/>
          </a:xfrm>
        </p:spPr>
        <p:txBody>
          <a:bodyPr/>
          <a:lstStyle/>
          <a:p>
            <a:r>
              <a:rPr lang="en-US" sz="2800" dirty="0"/>
              <a:t>Apply a systems thinking tool to visually represent a public health issue in a format other than a standard narrative </a:t>
            </a:r>
          </a:p>
          <a:p>
            <a:pPr marL="0" indent="0">
              <a:buNone/>
            </a:pPr>
            <a:endParaRPr lang="en-US" dirty="0"/>
          </a:p>
        </p:txBody>
      </p:sp>
      <p:pic>
        <p:nvPicPr>
          <p:cNvPr id="5" name="Picture 4" descr="A wall with many notes on it&#10;&#10;AI-generated content may be incorrect.">
            <a:extLst>
              <a:ext uri="{FF2B5EF4-FFF2-40B4-BE49-F238E27FC236}">
                <a16:creationId xmlns:a16="http://schemas.microsoft.com/office/drawing/2014/main" id="{3113280C-54B7-851D-FA67-B68804B67BBE}"/>
              </a:ext>
            </a:extLst>
          </p:cNvPr>
          <p:cNvPicPr>
            <a:picLocks noChangeAspect="1"/>
          </p:cNvPicPr>
          <p:nvPr/>
        </p:nvPicPr>
        <p:blipFill>
          <a:blip r:embed="rId3"/>
          <a:srcRect l="20552" t="21225" r="12520" b="23911"/>
          <a:stretch/>
        </p:blipFill>
        <p:spPr>
          <a:xfrm>
            <a:off x="4572000" y="1296955"/>
            <a:ext cx="3870343" cy="2388870"/>
          </a:xfrm>
          <a:prstGeom prst="rect">
            <a:avLst/>
          </a:prstGeom>
        </p:spPr>
      </p:pic>
    </p:spTree>
    <p:extLst>
      <p:ext uri="{BB962C8B-B14F-4D97-AF65-F5344CB8AC3E}">
        <p14:creationId xmlns:p14="http://schemas.microsoft.com/office/powerpoint/2010/main" val="768534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13C0F-6E0E-3C7F-4E9F-59187649AB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B3CE82-3ADB-6F8B-4F30-40E2DAF5237B}"/>
              </a:ext>
            </a:extLst>
          </p:cNvPr>
          <p:cNvSpPr>
            <a:spLocks noGrp="1"/>
          </p:cNvSpPr>
          <p:nvPr>
            <p:ph type="title"/>
          </p:nvPr>
        </p:nvSpPr>
        <p:spPr>
          <a:xfrm>
            <a:off x="1005840" y="182880"/>
            <a:ext cx="7637929" cy="908802"/>
          </a:xfrm>
        </p:spPr>
        <p:txBody>
          <a:bodyPr/>
          <a:lstStyle/>
          <a:p>
            <a:r>
              <a:rPr lang="en-US" dirty="0"/>
              <a:t>Emphasis Area Competency 1</a:t>
            </a:r>
          </a:p>
        </p:txBody>
      </p:sp>
      <p:sp>
        <p:nvSpPr>
          <p:cNvPr id="3" name="Content Placeholder 2">
            <a:extLst>
              <a:ext uri="{FF2B5EF4-FFF2-40B4-BE49-F238E27FC236}">
                <a16:creationId xmlns:a16="http://schemas.microsoft.com/office/drawing/2014/main" id="{4E94BC9F-522A-F9A7-4BC3-D2712CB6FCEF}"/>
              </a:ext>
            </a:extLst>
          </p:cNvPr>
          <p:cNvSpPr>
            <a:spLocks noGrp="1"/>
          </p:cNvSpPr>
          <p:nvPr>
            <p:ph idx="1"/>
          </p:nvPr>
        </p:nvSpPr>
        <p:spPr>
          <a:xfrm>
            <a:off x="1005840" y="1296955"/>
            <a:ext cx="7637929" cy="3237468"/>
          </a:xfrm>
        </p:spPr>
        <p:txBody>
          <a:bodyPr/>
          <a:lstStyle/>
          <a:p>
            <a:r>
              <a:rPr lang="en-US" sz="2400" dirty="0"/>
              <a:t>Inform public health practice through analysis of evidence-based policy, systems, and environmental change. </a:t>
            </a:r>
          </a:p>
          <a:p>
            <a:pPr lvl="1"/>
            <a:r>
              <a:rPr lang="en-US" sz="2000" dirty="0"/>
              <a:t>This was also spread throughout my experience but the work of aligning public health and housing is a systems level intervention</a:t>
            </a:r>
          </a:p>
          <a:p>
            <a:endParaRPr lang="en-US" dirty="0"/>
          </a:p>
        </p:txBody>
      </p:sp>
    </p:spTree>
    <p:extLst>
      <p:ext uri="{BB962C8B-B14F-4D97-AF65-F5344CB8AC3E}">
        <p14:creationId xmlns:p14="http://schemas.microsoft.com/office/powerpoint/2010/main" val="686037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BA58C-40B3-9B7B-A4B6-C096B33416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562772-9B8F-4E07-A8E3-5F115E13CDA3}"/>
              </a:ext>
            </a:extLst>
          </p:cNvPr>
          <p:cNvSpPr>
            <a:spLocks noGrp="1"/>
          </p:cNvSpPr>
          <p:nvPr>
            <p:ph type="title"/>
          </p:nvPr>
        </p:nvSpPr>
        <p:spPr>
          <a:xfrm>
            <a:off x="1005840" y="182880"/>
            <a:ext cx="7637929" cy="908802"/>
          </a:xfrm>
        </p:spPr>
        <p:txBody>
          <a:bodyPr/>
          <a:lstStyle/>
          <a:p>
            <a:r>
              <a:rPr lang="en-US" dirty="0"/>
              <a:t>Emphasis Area Competency 2</a:t>
            </a:r>
          </a:p>
        </p:txBody>
      </p:sp>
      <p:sp>
        <p:nvSpPr>
          <p:cNvPr id="3" name="Content Placeholder 2">
            <a:extLst>
              <a:ext uri="{FF2B5EF4-FFF2-40B4-BE49-F238E27FC236}">
                <a16:creationId xmlns:a16="http://schemas.microsoft.com/office/drawing/2014/main" id="{CAE8B36D-B81E-BC24-CBB2-19A902808674}"/>
              </a:ext>
            </a:extLst>
          </p:cNvPr>
          <p:cNvSpPr>
            <a:spLocks noGrp="1"/>
          </p:cNvSpPr>
          <p:nvPr>
            <p:ph idx="1"/>
          </p:nvPr>
        </p:nvSpPr>
        <p:spPr>
          <a:xfrm>
            <a:off x="1005840" y="1296955"/>
            <a:ext cx="7637929" cy="3237468"/>
          </a:xfrm>
        </p:spPr>
        <p:txBody>
          <a:bodyPr/>
          <a:lstStyle/>
          <a:p>
            <a:r>
              <a:rPr lang="en-US" sz="2400" dirty="0"/>
              <a:t>Examine chronic disease surveillance, policy, program planning and evaluation, and program management, in the context of public health nutrition. </a:t>
            </a:r>
          </a:p>
          <a:p>
            <a:endParaRPr lang="en-US" dirty="0"/>
          </a:p>
        </p:txBody>
      </p:sp>
    </p:spTree>
    <p:extLst>
      <p:ext uri="{BB962C8B-B14F-4D97-AF65-F5344CB8AC3E}">
        <p14:creationId xmlns:p14="http://schemas.microsoft.com/office/powerpoint/2010/main" val="1077009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6B913-F7E1-9719-C722-F57117236D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ADD126-90F6-B9D3-BE82-BFD014884584}"/>
              </a:ext>
            </a:extLst>
          </p:cNvPr>
          <p:cNvSpPr>
            <a:spLocks noGrp="1"/>
          </p:cNvSpPr>
          <p:nvPr>
            <p:ph type="title"/>
          </p:nvPr>
        </p:nvSpPr>
        <p:spPr>
          <a:xfrm>
            <a:off x="1005840" y="182880"/>
            <a:ext cx="7637929" cy="908802"/>
          </a:xfrm>
        </p:spPr>
        <p:txBody>
          <a:bodyPr/>
          <a:lstStyle/>
          <a:p>
            <a:r>
              <a:rPr lang="en-US" dirty="0"/>
              <a:t>Emphasis Area Competency 3</a:t>
            </a:r>
          </a:p>
        </p:txBody>
      </p:sp>
      <p:sp>
        <p:nvSpPr>
          <p:cNvPr id="3" name="Content Placeholder 2">
            <a:extLst>
              <a:ext uri="{FF2B5EF4-FFF2-40B4-BE49-F238E27FC236}">
                <a16:creationId xmlns:a16="http://schemas.microsoft.com/office/drawing/2014/main" id="{F5B6610B-6B64-63A0-1464-47D247D245D0}"/>
              </a:ext>
            </a:extLst>
          </p:cNvPr>
          <p:cNvSpPr>
            <a:spLocks noGrp="1"/>
          </p:cNvSpPr>
          <p:nvPr>
            <p:ph idx="1"/>
          </p:nvPr>
        </p:nvSpPr>
        <p:spPr>
          <a:xfrm>
            <a:off x="1005840" y="1296955"/>
            <a:ext cx="7637929" cy="3237468"/>
          </a:xfrm>
        </p:spPr>
        <p:txBody>
          <a:bodyPr/>
          <a:lstStyle/>
          <a:p>
            <a:r>
              <a:rPr lang="en-US" sz="2400" dirty="0"/>
              <a:t>Critically examine population-based nutrition programs. </a:t>
            </a:r>
          </a:p>
          <a:p>
            <a:pPr lvl="1"/>
            <a:r>
              <a:rPr lang="en-US" sz="2000" dirty="0"/>
              <a:t>Gained this competency in FNDH 600 (Public Health Nutrition) but got to see this first hand both while engaging in CHIPs and at MARC</a:t>
            </a:r>
          </a:p>
          <a:p>
            <a:endParaRPr lang="en-US" dirty="0"/>
          </a:p>
        </p:txBody>
      </p:sp>
    </p:spTree>
    <p:extLst>
      <p:ext uri="{BB962C8B-B14F-4D97-AF65-F5344CB8AC3E}">
        <p14:creationId xmlns:p14="http://schemas.microsoft.com/office/powerpoint/2010/main" val="1936494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F0C50-FD93-4855-EC96-6EDB5F8637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AF95C8-0D25-2597-B008-12BC5A24841D}"/>
              </a:ext>
            </a:extLst>
          </p:cNvPr>
          <p:cNvSpPr>
            <a:spLocks noGrp="1"/>
          </p:cNvSpPr>
          <p:nvPr>
            <p:ph type="title"/>
          </p:nvPr>
        </p:nvSpPr>
        <p:spPr>
          <a:xfrm>
            <a:off x="1005840" y="182880"/>
            <a:ext cx="7637929" cy="908802"/>
          </a:xfrm>
        </p:spPr>
        <p:txBody>
          <a:bodyPr/>
          <a:lstStyle/>
          <a:p>
            <a:r>
              <a:rPr lang="en-US" dirty="0"/>
              <a:t>Emphasis Area Competency 4</a:t>
            </a:r>
          </a:p>
        </p:txBody>
      </p:sp>
      <p:sp>
        <p:nvSpPr>
          <p:cNvPr id="3" name="Content Placeholder 2">
            <a:extLst>
              <a:ext uri="{FF2B5EF4-FFF2-40B4-BE49-F238E27FC236}">
                <a16:creationId xmlns:a16="http://schemas.microsoft.com/office/drawing/2014/main" id="{D31EC400-9A9D-AFF4-BCC0-6BD2A63D2147}"/>
              </a:ext>
            </a:extLst>
          </p:cNvPr>
          <p:cNvSpPr>
            <a:spLocks noGrp="1"/>
          </p:cNvSpPr>
          <p:nvPr>
            <p:ph idx="1"/>
          </p:nvPr>
        </p:nvSpPr>
        <p:spPr>
          <a:xfrm>
            <a:off x="1005840" y="1296955"/>
            <a:ext cx="7637929" cy="3237468"/>
          </a:xfrm>
        </p:spPr>
        <p:txBody>
          <a:bodyPr/>
          <a:lstStyle/>
          <a:p>
            <a:r>
              <a:rPr lang="en-US" sz="2400" dirty="0"/>
              <a:t>Examine epidemiological concepts of human nutrition to improve population health and reduce disease risk. </a:t>
            </a:r>
          </a:p>
          <a:p>
            <a:pPr lvl="1"/>
            <a:r>
              <a:rPr lang="en-US" sz="2000" dirty="0"/>
              <a:t>Gained this competency in FNDH 844 (Nutritional Epidemiology) but got to look directly at data on this when exploring </a:t>
            </a:r>
            <a:r>
              <a:rPr lang="en-US" sz="2000" dirty="0" err="1"/>
              <a:t>CHAs.</a:t>
            </a:r>
            <a:endParaRPr lang="en-US" sz="2000" dirty="0"/>
          </a:p>
          <a:p>
            <a:endParaRPr lang="en-US" dirty="0"/>
          </a:p>
        </p:txBody>
      </p:sp>
    </p:spTree>
    <p:extLst>
      <p:ext uri="{BB962C8B-B14F-4D97-AF65-F5344CB8AC3E}">
        <p14:creationId xmlns:p14="http://schemas.microsoft.com/office/powerpoint/2010/main" val="2377621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29EA86-D3DB-0D77-5816-E57908E2F3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A32969-5783-447B-1BAE-48C3DC212DFE}"/>
              </a:ext>
            </a:extLst>
          </p:cNvPr>
          <p:cNvSpPr>
            <a:spLocks noGrp="1"/>
          </p:cNvSpPr>
          <p:nvPr>
            <p:ph type="title"/>
          </p:nvPr>
        </p:nvSpPr>
        <p:spPr>
          <a:xfrm>
            <a:off x="1005840" y="182880"/>
            <a:ext cx="7637929" cy="908802"/>
          </a:xfrm>
        </p:spPr>
        <p:txBody>
          <a:bodyPr/>
          <a:lstStyle/>
          <a:p>
            <a:r>
              <a:rPr lang="en-US" dirty="0"/>
              <a:t>Emphasis Area Competency 5</a:t>
            </a:r>
          </a:p>
        </p:txBody>
      </p:sp>
      <p:sp>
        <p:nvSpPr>
          <p:cNvPr id="3" name="Content Placeholder 2">
            <a:extLst>
              <a:ext uri="{FF2B5EF4-FFF2-40B4-BE49-F238E27FC236}">
                <a16:creationId xmlns:a16="http://schemas.microsoft.com/office/drawing/2014/main" id="{0E9FB87B-9138-3320-7903-450107DEE67F}"/>
              </a:ext>
            </a:extLst>
          </p:cNvPr>
          <p:cNvSpPr>
            <a:spLocks noGrp="1"/>
          </p:cNvSpPr>
          <p:nvPr>
            <p:ph idx="1"/>
          </p:nvPr>
        </p:nvSpPr>
        <p:spPr>
          <a:xfrm>
            <a:off x="1005840" y="1296955"/>
            <a:ext cx="7637929" cy="3237468"/>
          </a:xfrm>
        </p:spPr>
        <p:txBody>
          <a:bodyPr/>
          <a:lstStyle/>
          <a:p>
            <a:r>
              <a:rPr lang="en-US" sz="2400" dirty="0"/>
              <a:t>Describe criteria for validity in nutritional epidemiological methodology.</a:t>
            </a:r>
          </a:p>
          <a:p>
            <a:pPr lvl="1"/>
            <a:r>
              <a:rPr lang="en-US" sz="2000" dirty="0"/>
              <a:t> Developed this through my emphasis area coursework but can clearly see this connection when looking at CHA data and priorities of CHIPs that are looking both at healthy food access and population health</a:t>
            </a:r>
          </a:p>
          <a:p>
            <a:endParaRPr lang="en-US" dirty="0"/>
          </a:p>
        </p:txBody>
      </p:sp>
    </p:spTree>
    <p:extLst>
      <p:ext uri="{BB962C8B-B14F-4D97-AF65-F5344CB8AC3E}">
        <p14:creationId xmlns:p14="http://schemas.microsoft.com/office/powerpoint/2010/main" val="30619511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34018E8-8688-88F1-F207-447D0826F1B6}"/>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F1A1FE2-BD52-D348-D2E6-53B2CD8263C1}"/>
              </a:ext>
            </a:extLst>
          </p:cNvPr>
          <p:cNvSpPr>
            <a:spLocks noGrp="1"/>
          </p:cNvSpPr>
          <p:nvPr>
            <p:ph type="title"/>
          </p:nvPr>
        </p:nvSpPr>
        <p:spPr>
          <a:xfrm>
            <a:off x="595246" y="290197"/>
            <a:ext cx="7549592" cy="973836"/>
          </a:xfrm>
        </p:spPr>
        <p:txBody>
          <a:bodyPr anchor="b">
            <a:normAutofit/>
          </a:bodyPr>
          <a:lstStyle/>
          <a:p>
            <a:r>
              <a:rPr lang="en-US" dirty="0"/>
              <a:t>Conclusion</a:t>
            </a:r>
          </a:p>
        </p:txBody>
      </p:sp>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499133"/>
            <a:ext cx="8590945" cy="5862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52309"/>
            <a:ext cx="8537521" cy="320099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46A916-C449-1000-3747-224EE20AC57D}"/>
              </a:ext>
            </a:extLst>
          </p:cNvPr>
          <p:cNvSpPr>
            <a:spLocks noGrp="1"/>
          </p:cNvSpPr>
          <p:nvPr>
            <p:ph idx="1"/>
          </p:nvPr>
        </p:nvSpPr>
        <p:spPr>
          <a:xfrm>
            <a:off x="595245" y="1949631"/>
            <a:ext cx="3398174" cy="2729588"/>
          </a:xfrm>
        </p:spPr>
        <p:txBody>
          <a:bodyPr anchor="ctr">
            <a:normAutofit/>
          </a:bodyPr>
          <a:lstStyle/>
          <a:p>
            <a:r>
              <a:rPr lang="en-US" sz="1500"/>
              <a:t>This applied practice experience was extremely rewarding and allowed me the opportunity to work on my passions</a:t>
            </a:r>
          </a:p>
          <a:p>
            <a:r>
              <a:rPr lang="en-US" sz="1500"/>
              <a:t>The products I created in my time spent on my APE and in my role at MARC help to create connections across public health advocates and break down silos in communities across Kansas City</a:t>
            </a:r>
          </a:p>
        </p:txBody>
      </p:sp>
      <p:pic>
        <p:nvPicPr>
          <p:cNvPr id="5" name="Picture 4" descr="A group of people posing for a picture&#10;&#10;AI-generated content may be incorrect.">
            <a:extLst>
              <a:ext uri="{FF2B5EF4-FFF2-40B4-BE49-F238E27FC236}">
                <a16:creationId xmlns:a16="http://schemas.microsoft.com/office/drawing/2014/main" id="{63C72572-AA88-1405-AF6B-BE59C5E7FD88}"/>
              </a:ext>
            </a:extLst>
          </p:cNvPr>
          <p:cNvPicPr>
            <a:picLocks noChangeAspect="1"/>
          </p:cNvPicPr>
          <p:nvPr/>
        </p:nvPicPr>
        <p:blipFill>
          <a:blip r:embed="rId2"/>
          <a:stretch>
            <a:fillRect/>
          </a:stretch>
        </p:blipFill>
        <p:spPr>
          <a:xfrm>
            <a:off x="4507880" y="1863191"/>
            <a:ext cx="3714244" cy="2785683"/>
          </a:xfrm>
          <a:prstGeom prst="rect">
            <a:avLst/>
          </a:prstGeom>
        </p:spPr>
      </p:pic>
      <p:sp>
        <p:nvSpPr>
          <p:cNvPr id="16" name="Rectangle 1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421030" y="1734770"/>
            <a:ext cx="586275"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0228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DA3F5-EDA8-5299-6124-DEE3F3EA02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3737EA-4C80-3B85-79D0-81FD9928218D}"/>
              </a:ext>
            </a:extLst>
          </p:cNvPr>
          <p:cNvSpPr>
            <a:spLocks noGrp="1"/>
          </p:cNvSpPr>
          <p:nvPr>
            <p:ph type="title"/>
          </p:nvPr>
        </p:nvSpPr>
        <p:spPr/>
        <p:txBody>
          <a:bodyPr/>
          <a:lstStyle/>
          <a:p>
            <a:r>
              <a:rPr lang="en-US" dirty="0"/>
              <a:t>Overview	</a:t>
            </a:r>
          </a:p>
        </p:txBody>
      </p:sp>
      <p:sp>
        <p:nvSpPr>
          <p:cNvPr id="3" name="Content Placeholder 2">
            <a:extLst>
              <a:ext uri="{FF2B5EF4-FFF2-40B4-BE49-F238E27FC236}">
                <a16:creationId xmlns:a16="http://schemas.microsoft.com/office/drawing/2014/main" id="{97B09614-7E83-7BA5-38BC-A5CBB35301F6}"/>
              </a:ext>
            </a:extLst>
          </p:cNvPr>
          <p:cNvSpPr>
            <a:spLocks noGrp="1"/>
          </p:cNvSpPr>
          <p:nvPr>
            <p:ph idx="1"/>
          </p:nvPr>
        </p:nvSpPr>
        <p:spPr/>
        <p:txBody>
          <a:bodyPr/>
          <a:lstStyle/>
          <a:p>
            <a:r>
              <a:rPr lang="en-US" sz="2400" dirty="0"/>
              <a:t>Applied Practice Experience at a Glance</a:t>
            </a:r>
          </a:p>
          <a:p>
            <a:r>
              <a:rPr lang="en-US" sz="2400" dirty="0"/>
              <a:t>APE Objectives</a:t>
            </a:r>
          </a:p>
          <a:p>
            <a:r>
              <a:rPr lang="en-US" sz="2400" dirty="0"/>
              <a:t>APE Products</a:t>
            </a:r>
          </a:p>
          <a:p>
            <a:pPr lvl="1"/>
            <a:r>
              <a:rPr lang="en-US" sz="2000" dirty="0"/>
              <a:t>The role of public health in housing</a:t>
            </a:r>
          </a:p>
          <a:p>
            <a:r>
              <a:rPr lang="en-US" sz="2400" dirty="0"/>
              <a:t>Limitations and Opportunities for Future Research</a:t>
            </a:r>
          </a:p>
          <a:p>
            <a:r>
              <a:rPr lang="en-US" sz="2400" dirty="0"/>
              <a:t>MPH Competencies</a:t>
            </a:r>
          </a:p>
          <a:p>
            <a:r>
              <a:rPr lang="en-US" sz="2400" dirty="0"/>
              <a:t>Emphasis Area Competencies</a:t>
            </a:r>
          </a:p>
          <a:p>
            <a:r>
              <a:rPr lang="en-US" sz="2400" dirty="0"/>
              <a:t>Conclusion</a:t>
            </a:r>
          </a:p>
          <a:p>
            <a:r>
              <a:rPr lang="en-US" sz="2400" dirty="0"/>
              <a:t>Acknowledgements</a:t>
            </a:r>
          </a:p>
        </p:txBody>
      </p:sp>
    </p:spTree>
    <p:extLst>
      <p:ext uri="{BB962C8B-B14F-4D97-AF65-F5344CB8AC3E}">
        <p14:creationId xmlns:p14="http://schemas.microsoft.com/office/powerpoint/2010/main" val="6401855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128F7-ACB9-229E-258D-69BA58294D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AF47BD-A398-B561-0CB8-F97D944197F6}"/>
              </a:ext>
            </a:extLst>
          </p:cNvPr>
          <p:cNvSpPr>
            <a:spLocks noGrp="1"/>
          </p:cNvSpPr>
          <p:nvPr>
            <p:ph type="title"/>
          </p:nvPr>
        </p:nvSpPr>
        <p:spPr>
          <a:xfrm>
            <a:off x="1005840" y="182880"/>
            <a:ext cx="7637929" cy="908802"/>
          </a:xfrm>
        </p:spPr>
        <p:txBody>
          <a:bodyPr/>
          <a:lstStyle/>
          <a:p>
            <a:r>
              <a:rPr lang="en-US" dirty="0"/>
              <a:t>Thank you!</a:t>
            </a:r>
          </a:p>
        </p:txBody>
      </p:sp>
      <p:sp>
        <p:nvSpPr>
          <p:cNvPr id="3" name="Content Placeholder 2">
            <a:extLst>
              <a:ext uri="{FF2B5EF4-FFF2-40B4-BE49-F238E27FC236}">
                <a16:creationId xmlns:a16="http://schemas.microsoft.com/office/drawing/2014/main" id="{C40A33B6-FEB3-DA3D-11A9-0EC38723CD0D}"/>
              </a:ext>
            </a:extLst>
          </p:cNvPr>
          <p:cNvSpPr>
            <a:spLocks noGrp="1"/>
          </p:cNvSpPr>
          <p:nvPr>
            <p:ph idx="1"/>
          </p:nvPr>
        </p:nvSpPr>
        <p:spPr>
          <a:xfrm>
            <a:off x="1005840" y="953016"/>
            <a:ext cx="7637929" cy="3237468"/>
          </a:xfrm>
        </p:spPr>
        <p:txBody>
          <a:bodyPr/>
          <a:lstStyle/>
          <a:p>
            <a:r>
              <a:rPr lang="en-US" sz="2400" dirty="0"/>
              <a:t>MPH Committee</a:t>
            </a:r>
          </a:p>
          <a:p>
            <a:pPr lvl="1"/>
            <a:r>
              <a:rPr lang="en-US" sz="2000" dirty="0"/>
              <a:t>Dr. Elaine Johannes (major professor), Dr. Susan </a:t>
            </a:r>
            <a:r>
              <a:rPr lang="en-US" sz="2000" dirty="0" err="1"/>
              <a:t>Rensing</a:t>
            </a:r>
            <a:r>
              <a:rPr lang="en-US" sz="2000" dirty="0"/>
              <a:t>, Dr. Jennifer Hanson</a:t>
            </a:r>
          </a:p>
          <a:p>
            <a:r>
              <a:rPr lang="en-US" sz="2400" dirty="0"/>
              <a:t>Site preceptor</a:t>
            </a:r>
          </a:p>
          <a:p>
            <a:pPr lvl="1"/>
            <a:r>
              <a:rPr lang="en-US" sz="2000" dirty="0"/>
              <a:t>Marlene Nagel</a:t>
            </a:r>
          </a:p>
          <a:p>
            <a:r>
              <a:rPr lang="en-US" sz="2400" dirty="0"/>
              <a:t>Toolkit contributors</a:t>
            </a:r>
          </a:p>
          <a:p>
            <a:pPr lvl="1"/>
            <a:r>
              <a:rPr lang="en-US" sz="2000" dirty="0"/>
              <a:t>Interviewees and meeting participants</a:t>
            </a:r>
          </a:p>
          <a:p>
            <a:r>
              <a:rPr lang="en-US" sz="2400" dirty="0"/>
              <a:t>MARC Colleagues</a:t>
            </a:r>
          </a:p>
          <a:p>
            <a:r>
              <a:rPr lang="en-US" sz="2400" dirty="0"/>
              <a:t>Day-1-Ready Public Health Workforce for Kansas and Beyond Program</a:t>
            </a:r>
          </a:p>
        </p:txBody>
      </p:sp>
    </p:spTree>
    <p:extLst>
      <p:ext uri="{BB962C8B-B14F-4D97-AF65-F5344CB8AC3E}">
        <p14:creationId xmlns:p14="http://schemas.microsoft.com/office/powerpoint/2010/main" val="3793023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52DDE-4F7B-5D82-8B24-FD0456EB03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433988-9234-E9D4-69AD-5C8AFECA8CD7}"/>
              </a:ext>
            </a:extLst>
          </p:cNvPr>
          <p:cNvSpPr>
            <a:spLocks noGrp="1"/>
          </p:cNvSpPr>
          <p:nvPr>
            <p:ph type="title"/>
          </p:nvPr>
        </p:nvSpPr>
        <p:spPr>
          <a:xfrm>
            <a:off x="753035" y="2117349"/>
            <a:ext cx="7637929" cy="908802"/>
          </a:xfrm>
        </p:spPr>
        <p:txBody>
          <a:bodyPr/>
          <a:lstStyle/>
          <a:p>
            <a:pPr algn="ctr"/>
            <a:r>
              <a:rPr lang="en-US" sz="4800" b="1" dirty="0"/>
              <a:t>Thank you! </a:t>
            </a:r>
            <a:br>
              <a:rPr lang="en-US" sz="4800" b="1" dirty="0"/>
            </a:br>
            <a:r>
              <a:rPr lang="en-US" sz="4800" b="1" dirty="0"/>
              <a:t>Questions?</a:t>
            </a:r>
          </a:p>
        </p:txBody>
      </p:sp>
    </p:spTree>
    <p:extLst>
      <p:ext uri="{BB962C8B-B14F-4D97-AF65-F5344CB8AC3E}">
        <p14:creationId xmlns:p14="http://schemas.microsoft.com/office/powerpoint/2010/main" val="4225679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A04DF-B75F-F56C-EFE6-E7D9E025F6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6EF00E-354C-0224-5CF9-C73F0CA687E3}"/>
              </a:ext>
            </a:extLst>
          </p:cNvPr>
          <p:cNvSpPr>
            <a:spLocks noGrp="1"/>
          </p:cNvSpPr>
          <p:nvPr>
            <p:ph type="title"/>
          </p:nvPr>
        </p:nvSpPr>
        <p:spPr>
          <a:xfrm>
            <a:off x="1005840" y="182880"/>
            <a:ext cx="7637929" cy="908802"/>
          </a:xfrm>
        </p:spPr>
        <p:txBody>
          <a:bodyPr/>
          <a:lstStyle/>
          <a:p>
            <a:r>
              <a:rPr lang="en-US" dirty="0"/>
              <a:t>References</a:t>
            </a:r>
          </a:p>
        </p:txBody>
      </p:sp>
      <p:sp>
        <p:nvSpPr>
          <p:cNvPr id="3" name="Content Placeholder 2">
            <a:extLst>
              <a:ext uri="{FF2B5EF4-FFF2-40B4-BE49-F238E27FC236}">
                <a16:creationId xmlns:a16="http://schemas.microsoft.com/office/drawing/2014/main" id="{C6B56742-465B-1322-69AC-F48F6396F063}"/>
              </a:ext>
            </a:extLst>
          </p:cNvPr>
          <p:cNvSpPr>
            <a:spLocks noGrp="1"/>
          </p:cNvSpPr>
          <p:nvPr>
            <p:ph idx="1"/>
          </p:nvPr>
        </p:nvSpPr>
        <p:spPr>
          <a:xfrm>
            <a:off x="1005840" y="953016"/>
            <a:ext cx="7637929" cy="3237468"/>
          </a:xfrm>
        </p:spPr>
        <p:txBody>
          <a:bodyPr/>
          <a:lstStyle/>
          <a:p>
            <a:pPr marL="0" indent="0">
              <a:buNone/>
            </a:pPr>
            <a:r>
              <a:rPr lang="en-US" sz="650" b="0" i="0" dirty="0">
                <a:effectLst/>
                <a:latin typeface="Times New Roman" panose="02020603050405020304" pitchFamily="18" charset="0"/>
                <a:cs typeface="Times New Roman" panose="02020603050405020304" pitchFamily="18" charset="0"/>
              </a:rPr>
              <a:t>[1] Magesh, S., John, D., Li, W. T., Li, Y., Mattingly-App, A., Jain, S., Chang, E. Y., &amp; </a:t>
            </a:r>
            <a:r>
              <a:rPr lang="en-US" sz="650" b="0" i="0" dirty="0" err="1">
                <a:effectLst/>
                <a:latin typeface="Times New Roman" panose="02020603050405020304" pitchFamily="18" charset="0"/>
                <a:cs typeface="Times New Roman" panose="02020603050405020304" pitchFamily="18" charset="0"/>
              </a:rPr>
              <a:t>Ongkeko</a:t>
            </a:r>
            <a:r>
              <a:rPr lang="en-US" sz="650" b="0" i="0" dirty="0">
                <a:effectLst/>
                <a:latin typeface="Times New Roman" panose="02020603050405020304" pitchFamily="18" charset="0"/>
                <a:cs typeface="Times New Roman" panose="02020603050405020304" pitchFamily="18" charset="0"/>
              </a:rPr>
              <a:t>, W. M. (2021). Disparities in COVID-19 Outcomes by Race, Ethnicity, and Socioeconomic Status: A Systematic-Review and Meta-analysis. JAMA network open, 4(11), e2134147. https://</a:t>
            </a:r>
            <a:r>
              <a:rPr lang="en-US" sz="650" b="0" i="0" dirty="0" err="1">
                <a:effectLst/>
                <a:latin typeface="Times New Roman" panose="02020603050405020304" pitchFamily="18" charset="0"/>
                <a:cs typeface="Times New Roman" panose="02020603050405020304" pitchFamily="18" charset="0"/>
              </a:rPr>
              <a:t>doi.org</a:t>
            </a:r>
            <a:r>
              <a:rPr lang="en-US" sz="650" b="0" i="0" dirty="0">
                <a:effectLst/>
                <a:latin typeface="Times New Roman" panose="02020603050405020304" pitchFamily="18" charset="0"/>
                <a:cs typeface="Times New Roman" panose="02020603050405020304" pitchFamily="18" charset="0"/>
              </a:rPr>
              <a:t>/10.1001/jamanetworkopen.2021.34147</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[2] Krieger, J., &amp; Higgins, D. L. (2002). Housing and health: time again for public health action. American journal of public health, 92(5), 758–768. </a:t>
            </a:r>
            <a:r>
              <a:rPr lang="en-US" sz="650" b="0" i="0" dirty="0">
                <a:effectLst/>
                <a:latin typeface="Times New Roman" panose="02020603050405020304" pitchFamily="18" charset="0"/>
                <a:cs typeface="Times New Roman" panose="02020603050405020304" pitchFamily="18" charset="0"/>
                <a:hlinkClick r:id="rId2"/>
              </a:rPr>
              <a:t>https://doi.org/10.2105/ajph.92.5.758</a:t>
            </a:r>
            <a:endParaRPr lang="en-US" sz="650" dirty="0">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Local Housing Solutions. (n.d.). Housing 101: The Basics. https://</a:t>
            </a:r>
            <a:r>
              <a:rPr lang="en-US" sz="650" b="0" i="0" dirty="0" err="1">
                <a:effectLst/>
                <a:latin typeface="Times New Roman" panose="02020603050405020304" pitchFamily="18" charset="0"/>
                <a:cs typeface="Times New Roman" panose="02020603050405020304" pitchFamily="18" charset="0"/>
              </a:rPr>
              <a:t>localhousingsolutions.org</a:t>
            </a:r>
            <a:r>
              <a:rPr lang="en-US" sz="650" b="0" i="0" dirty="0">
                <a:effectLst/>
                <a:latin typeface="Times New Roman" panose="02020603050405020304" pitchFamily="18" charset="0"/>
                <a:cs typeface="Times New Roman" panose="02020603050405020304" pitchFamily="18" charset="0"/>
              </a:rPr>
              <a:t>/housing-101-the-basics/</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Massachusetts Housing Partnership. (n.d.). Development Process. https://</a:t>
            </a:r>
            <a:r>
              <a:rPr lang="en-US" sz="650" b="0" i="0" dirty="0" err="1">
                <a:effectLst/>
                <a:latin typeface="Times New Roman" panose="02020603050405020304" pitchFamily="18" charset="0"/>
                <a:cs typeface="Times New Roman" panose="02020603050405020304" pitchFamily="18" charset="0"/>
              </a:rPr>
              <a:t>www.housingtoolbox.org</a:t>
            </a:r>
            <a:r>
              <a:rPr lang="en-US" sz="650" b="0" i="0" dirty="0">
                <a:effectLst/>
                <a:latin typeface="Times New Roman" panose="02020603050405020304" pitchFamily="18" charset="0"/>
                <a:cs typeface="Times New Roman" panose="02020603050405020304" pitchFamily="18" charset="0"/>
              </a:rPr>
              <a:t>/development-process</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Office of Disease Prevention and Health Promotion. (n.d.). Housing Instability https://</a:t>
            </a:r>
            <a:r>
              <a:rPr lang="en-US" sz="650" b="0" i="0" dirty="0" err="1">
                <a:effectLst/>
                <a:latin typeface="Times New Roman" panose="02020603050405020304" pitchFamily="18" charset="0"/>
                <a:cs typeface="Times New Roman" panose="02020603050405020304" pitchFamily="18" charset="0"/>
              </a:rPr>
              <a:t>odphp.health.gov</a:t>
            </a:r>
            <a:r>
              <a:rPr lang="en-US" sz="650" b="0" i="0" dirty="0">
                <a:effectLst/>
                <a:latin typeface="Times New Roman" panose="02020603050405020304" pitchFamily="18" charset="0"/>
                <a:cs typeface="Times New Roman" panose="02020603050405020304" pitchFamily="18" charset="0"/>
              </a:rPr>
              <a:t>/</a:t>
            </a:r>
            <a:r>
              <a:rPr lang="en-US" sz="650" b="0" i="0" dirty="0" err="1">
                <a:effectLst/>
                <a:latin typeface="Times New Roman" panose="02020603050405020304" pitchFamily="18" charset="0"/>
                <a:cs typeface="Times New Roman" panose="02020603050405020304" pitchFamily="18" charset="0"/>
              </a:rPr>
              <a:t>healthypeople</a:t>
            </a:r>
            <a:r>
              <a:rPr lang="en-US" sz="650" b="0" i="0" dirty="0">
                <a:effectLst/>
                <a:latin typeface="Times New Roman" panose="02020603050405020304" pitchFamily="18" charset="0"/>
                <a:cs typeface="Times New Roman" panose="02020603050405020304" pitchFamily="18" charset="0"/>
              </a:rPr>
              <a:t>/priority-areas/social-determinants-health/literature-summaries/housing-instability</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Incremental Development Alliance. (n.d.). Incremental Development Alliance. https://</a:t>
            </a:r>
            <a:r>
              <a:rPr lang="en-US" sz="650" b="0" i="0" dirty="0" err="1">
                <a:effectLst/>
                <a:latin typeface="Times New Roman" panose="02020603050405020304" pitchFamily="18" charset="0"/>
                <a:cs typeface="Times New Roman" panose="02020603050405020304" pitchFamily="18" charset="0"/>
              </a:rPr>
              <a:t>www.incrementaldevelopment.org</a:t>
            </a:r>
            <a:r>
              <a:rPr lang="en-US" sz="650" b="0" i="0" dirty="0">
                <a:effectLst/>
                <a:latin typeface="Times New Roman" panose="02020603050405020304" pitchFamily="18" charset="0"/>
                <a:cs typeface="Times New Roman" panose="02020603050405020304" pitchFamily="18" charset="0"/>
              </a:rPr>
              <a:t>/</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Marohn, C. (2024, May 6). How to Start Strengthening Your Town with Incremental Development. Strong Towns. https://</a:t>
            </a:r>
            <a:r>
              <a:rPr lang="en-US" sz="650" b="0" i="0" dirty="0" err="1">
                <a:effectLst/>
                <a:latin typeface="Times New Roman" panose="02020603050405020304" pitchFamily="18" charset="0"/>
                <a:cs typeface="Times New Roman" panose="02020603050405020304" pitchFamily="18" charset="0"/>
              </a:rPr>
              <a:t>www.strongtowns.org</a:t>
            </a:r>
            <a:r>
              <a:rPr lang="en-US" sz="650" b="0" i="0" dirty="0">
                <a:effectLst/>
                <a:latin typeface="Times New Roman" panose="02020603050405020304" pitchFamily="18" charset="0"/>
                <a:cs typeface="Times New Roman" panose="02020603050405020304" pitchFamily="18" charset="0"/>
              </a:rPr>
              <a:t>/journal/2024/5/6/how-to-start-strengthening-your-town-with-incremental-development</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Grounded Solutions Network. (n.d.). What Is Inclusionary Housing? https://</a:t>
            </a:r>
            <a:r>
              <a:rPr lang="en-US" sz="650" b="0" i="0" dirty="0" err="1">
                <a:effectLst/>
                <a:latin typeface="Times New Roman" panose="02020603050405020304" pitchFamily="18" charset="0"/>
                <a:cs typeface="Times New Roman" panose="02020603050405020304" pitchFamily="18" charset="0"/>
              </a:rPr>
              <a:t>inclusionaryhousing.org</a:t>
            </a:r>
            <a:r>
              <a:rPr lang="en-US" sz="650" b="0" i="0" dirty="0">
                <a:effectLst/>
                <a:latin typeface="Times New Roman" panose="02020603050405020304" pitchFamily="18" charset="0"/>
                <a:cs typeface="Times New Roman" panose="02020603050405020304" pitchFamily="18" charset="0"/>
              </a:rPr>
              <a:t>/inclusionary-housing-explained/what-is-inclusionary-housing/</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Morris, K. (2019, February 26). Kansas Restricted the Rules Cities Can Make. That's Complicated Affordable Housing Efforts. KCUR. https://</a:t>
            </a:r>
            <a:r>
              <a:rPr lang="en-US" sz="650" b="0" i="0" dirty="0" err="1">
                <a:effectLst/>
                <a:latin typeface="Times New Roman" panose="02020603050405020304" pitchFamily="18" charset="0"/>
                <a:cs typeface="Times New Roman" panose="02020603050405020304" pitchFamily="18" charset="0"/>
              </a:rPr>
              <a:t>www.kcur.org</a:t>
            </a:r>
            <a:r>
              <a:rPr lang="en-US" sz="650" b="0" i="0" dirty="0">
                <a:effectLst/>
                <a:latin typeface="Times New Roman" panose="02020603050405020304" pitchFamily="18" charset="0"/>
                <a:cs typeface="Times New Roman" panose="02020603050405020304" pitchFamily="18" charset="0"/>
              </a:rPr>
              <a:t>/news/2019-02-26/kansas-restricted-the-rules-cities-can-make-thats-complicated-affordable-housing-efforts</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Mid-America Regional Council. (n.d.). Demographics. MARC Housing Data Hub. https://</a:t>
            </a:r>
            <a:r>
              <a:rPr lang="en-US" sz="650" b="0" i="0" dirty="0" err="1">
                <a:effectLst/>
                <a:latin typeface="Times New Roman" panose="02020603050405020304" pitchFamily="18" charset="0"/>
                <a:cs typeface="Times New Roman" panose="02020603050405020304" pitchFamily="18" charset="0"/>
              </a:rPr>
              <a:t>experience.arcgis.com</a:t>
            </a:r>
            <a:r>
              <a:rPr lang="en-US" sz="650" b="0" i="0" dirty="0">
                <a:effectLst/>
                <a:latin typeface="Times New Roman" panose="02020603050405020304" pitchFamily="18" charset="0"/>
                <a:cs typeface="Times New Roman" panose="02020603050405020304" pitchFamily="18" charset="0"/>
              </a:rPr>
              <a:t>/experience/ff430550582544d587b764bd4601810e/page/Demographics/</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Schuetz, J. (n.d.). Workforce Housing and Middle-Income Housing Subsidies: A Primer. Brookings Institution. https://</a:t>
            </a:r>
            <a:r>
              <a:rPr lang="en-US" sz="650" b="0" i="0" dirty="0" err="1">
                <a:effectLst/>
                <a:latin typeface="Times New Roman" panose="02020603050405020304" pitchFamily="18" charset="0"/>
                <a:cs typeface="Times New Roman" panose="02020603050405020304" pitchFamily="18" charset="0"/>
              </a:rPr>
              <a:t>www.brookings.edu</a:t>
            </a:r>
            <a:r>
              <a:rPr lang="en-US" sz="650" b="0" i="0" dirty="0">
                <a:effectLst/>
                <a:latin typeface="Times New Roman" panose="02020603050405020304" pitchFamily="18" charset="0"/>
                <a:cs typeface="Times New Roman" panose="02020603050405020304" pitchFamily="18" charset="0"/>
              </a:rPr>
              <a:t>/articles/workforce-housing-and-middle-income-housing-subsidies-a-primer/</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Unified Government Public Health Department. (2023). Wyandotte County Community Health Assessment. https://</a:t>
            </a:r>
            <a:r>
              <a:rPr lang="en-US" sz="650" b="0" i="0" dirty="0" err="1">
                <a:effectLst/>
                <a:latin typeface="Times New Roman" panose="02020603050405020304" pitchFamily="18" charset="0"/>
                <a:cs typeface="Times New Roman" panose="02020603050405020304" pitchFamily="18" charset="0"/>
              </a:rPr>
              <a:t>www.wycokck.org</a:t>
            </a:r>
            <a:r>
              <a:rPr lang="en-US" sz="650" b="0" i="0" dirty="0">
                <a:effectLst/>
                <a:latin typeface="Times New Roman" panose="02020603050405020304" pitchFamily="18" charset="0"/>
                <a:cs typeface="Times New Roman" panose="02020603050405020304" pitchFamily="18" charset="0"/>
              </a:rPr>
              <a:t>/files/content/public/v/19/departments/health/community-health/community-health-assessment/cha-full-</a:t>
            </a:r>
            <a:r>
              <a:rPr lang="en-US" sz="650" b="0" i="0" dirty="0" err="1">
                <a:effectLst/>
                <a:latin typeface="Times New Roman" panose="02020603050405020304" pitchFamily="18" charset="0"/>
                <a:cs typeface="Times New Roman" panose="02020603050405020304" pitchFamily="18" charset="0"/>
              </a:rPr>
              <a:t>report.pdf</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Local Housing Solutions. (n.d.). The Basics - Learn About Affordable Housing Policy. https://</a:t>
            </a:r>
            <a:r>
              <a:rPr lang="en-US" sz="650" b="0" i="0" dirty="0" err="1">
                <a:effectLst/>
                <a:latin typeface="Times New Roman" panose="02020603050405020304" pitchFamily="18" charset="0"/>
                <a:cs typeface="Times New Roman" panose="02020603050405020304" pitchFamily="18" charset="0"/>
              </a:rPr>
              <a:t>localhousingsolutions.org</a:t>
            </a:r>
            <a:r>
              <a:rPr lang="en-US" sz="650" b="0" i="0" dirty="0">
                <a:effectLst/>
                <a:latin typeface="Times New Roman" panose="02020603050405020304" pitchFamily="18" charset="0"/>
                <a:cs typeface="Times New Roman" panose="02020603050405020304" pitchFamily="18" charset="0"/>
              </a:rPr>
              <a:t>/housing-101-the-basics/</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err="1">
                <a:effectLst/>
                <a:latin typeface="Times New Roman" panose="02020603050405020304" pitchFamily="18" charset="0"/>
                <a:cs typeface="Times New Roman" panose="02020603050405020304" pitchFamily="18" charset="0"/>
              </a:rPr>
              <a:t>ChangeLab</a:t>
            </a:r>
            <a:r>
              <a:rPr lang="en-US" sz="650" b="0" i="0" dirty="0">
                <a:effectLst/>
                <a:latin typeface="Times New Roman" panose="02020603050405020304" pitchFamily="18" charset="0"/>
                <a:cs typeface="Times New Roman" panose="02020603050405020304" pitchFamily="18" charset="0"/>
              </a:rPr>
              <a:t> Solutions. (2018). Alameda County Case Study: The Health &amp; Housing Starter Kit. https://</a:t>
            </a:r>
            <a:r>
              <a:rPr lang="en-US" sz="650" b="0" i="0" dirty="0" err="1">
                <a:effectLst/>
                <a:latin typeface="Times New Roman" panose="02020603050405020304" pitchFamily="18" charset="0"/>
                <a:cs typeface="Times New Roman" panose="02020603050405020304" pitchFamily="18" charset="0"/>
              </a:rPr>
              <a:t>www.changelabsolutions.org</a:t>
            </a:r>
            <a:r>
              <a:rPr lang="en-US" sz="650" b="0" i="0" dirty="0">
                <a:effectLst/>
                <a:latin typeface="Times New Roman" panose="02020603050405020304" pitchFamily="18" charset="0"/>
                <a:cs typeface="Times New Roman" panose="02020603050405020304" pitchFamily="18" charset="0"/>
              </a:rPr>
              <a:t>/sites/default/files/HealthHousingStarterKit-CaseStudy-AlamedaCounty-FINAL-20180531_0.pdf</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Payton </a:t>
            </a:r>
            <a:r>
              <a:rPr lang="en-US" sz="650" b="0" i="0" dirty="0" err="1">
                <a:effectLst/>
                <a:latin typeface="Times New Roman" panose="02020603050405020304" pitchFamily="18" charset="0"/>
                <a:cs typeface="Times New Roman" panose="02020603050405020304" pitchFamily="18" charset="0"/>
              </a:rPr>
              <a:t>Scally</a:t>
            </a:r>
            <a:r>
              <a:rPr lang="en-US" sz="650" b="0" i="0" dirty="0">
                <a:effectLst/>
                <a:latin typeface="Times New Roman" panose="02020603050405020304" pitchFamily="18" charset="0"/>
                <a:cs typeface="Times New Roman" panose="02020603050405020304" pitchFamily="18" charset="0"/>
              </a:rPr>
              <a:t>, C. et al, (2017). Boston: A City Takes Action: Emerging Strategies for Integrating Health and Housing. Urban Institute. https://</a:t>
            </a:r>
            <a:r>
              <a:rPr lang="en-US" sz="650" b="0" i="0" dirty="0" err="1">
                <a:effectLst/>
                <a:latin typeface="Times New Roman" panose="02020603050405020304" pitchFamily="18" charset="0"/>
                <a:cs typeface="Times New Roman" panose="02020603050405020304" pitchFamily="18" charset="0"/>
              </a:rPr>
              <a:t>www.urban.org</a:t>
            </a:r>
            <a:r>
              <a:rPr lang="en-US" sz="650" b="0" i="0" dirty="0">
                <a:effectLst/>
                <a:latin typeface="Times New Roman" panose="02020603050405020304" pitchFamily="18" charset="0"/>
                <a:cs typeface="Times New Roman" panose="02020603050405020304" pitchFamily="18" charset="0"/>
              </a:rPr>
              <a:t>/sites/default/files/publication/91971/2001420_boston_case_study_3.pdf</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Jackson County Public Health. (2023). Community Health Assessment 2023. https://</a:t>
            </a:r>
            <a:r>
              <a:rPr lang="en-US" sz="650" b="0" i="0" dirty="0" err="1">
                <a:effectLst/>
                <a:latin typeface="Times New Roman" panose="02020603050405020304" pitchFamily="18" charset="0"/>
                <a:cs typeface="Times New Roman" panose="02020603050405020304" pitchFamily="18" charset="0"/>
              </a:rPr>
              <a:t>jcph.org</a:t>
            </a:r>
            <a:r>
              <a:rPr lang="en-US" sz="650" b="0" i="0" dirty="0">
                <a:effectLst/>
                <a:latin typeface="Times New Roman" panose="02020603050405020304" pitchFamily="18" charset="0"/>
                <a:cs typeface="Times New Roman" panose="02020603050405020304" pitchFamily="18" charset="0"/>
              </a:rPr>
              <a:t>/wp-content/uploads/2024/02/JCPH_2023-CHA_DigitalCopy.pdf </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Northland Health Alliance. (n.d.). Reports and Plans. https://</a:t>
            </a:r>
            <a:r>
              <a:rPr lang="en-US" sz="650" b="0" i="0" dirty="0" err="1">
                <a:effectLst/>
                <a:latin typeface="Times New Roman" panose="02020603050405020304" pitchFamily="18" charset="0"/>
                <a:cs typeface="Times New Roman" panose="02020603050405020304" pitchFamily="18" charset="0"/>
              </a:rPr>
              <a:t>northlandkchealthalliance.org</a:t>
            </a:r>
            <a:r>
              <a:rPr lang="en-US" sz="650" b="0" i="0" dirty="0">
                <a:effectLst/>
                <a:latin typeface="Times New Roman" panose="02020603050405020304" pitchFamily="18" charset="0"/>
                <a:cs typeface="Times New Roman" panose="02020603050405020304" pitchFamily="18" charset="0"/>
              </a:rPr>
              <a:t>/reports-plans/; </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Health Happens Here. (2024). Our Story 2024 Rework. https://</a:t>
            </a:r>
            <a:r>
              <a:rPr lang="en-US" sz="650" b="0" i="0" dirty="0" err="1">
                <a:effectLst/>
                <a:latin typeface="Times New Roman" panose="02020603050405020304" pitchFamily="18" charset="0"/>
                <a:cs typeface="Times New Roman" panose="02020603050405020304" pitchFamily="18" charset="0"/>
              </a:rPr>
              <a:t>dashboards.mysidewalk.com</a:t>
            </a:r>
            <a:r>
              <a:rPr lang="en-US" sz="650" b="0" i="0" dirty="0">
                <a:effectLst/>
                <a:latin typeface="Times New Roman" panose="02020603050405020304" pitchFamily="18" charset="0"/>
                <a:cs typeface="Times New Roman" panose="02020603050405020304" pitchFamily="18" charset="0"/>
              </a:rPr>
              <a:t>/</a:t>
            </a:r>
            <a:r>
              <a:rPr lang="en-US" sz="650" b="0" i="0" dirty="0" err="1">
                <a:effectLst/>
                <a:latin typeface="Times New Roman" panose="02020603050405020304" pitchFamily="18" charset="0"/>
                <a:cs typeface="Times New Roman" panose="02020603050405020304" pitchFamily="18" charset="0"/>
              </a:rPr>
              <a:t>healthhappenshere</a:t>
            </a:r>
            <a:r>
              <a:rPr lang="en-US" sz="650" b="0" i="0" dirty="0">
                <a:effectLst/>
                <a:latin typeface="Times New Roman" panose="02020603050405020304" pitchFamily="18" charset="0"/>
                <a:cs typeface="Times New Roman" panose="02020603050405020304" pitchFamily="18" charset="0"/>
              </a:rPr>
              <a:t>/our-story-2024-rework-25aaa71c5596</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dirty="0">
                <a:latin typeface="Times New Roman" panose="02020603050405020304" pitchFamily="18" charset="0"/>
                <a:cs typeface="Times New Roman" panose="02020603050405020304" pitchFamily="18" charset="0"/>
              </a:rPr>
              <a:t>J</a:t>
            </a:r>
            <a:r>
              <a:rPr lang="en-US" sz="650" b="0" i="0" dirty="0">
                <a:effectLst/>
                <a:latin typeface="Times New Roman" panose="02020603050405020304" pitchFamily="18" charset="0"/>
                <a:cs typeface="Times New Roman" panose="02020603050405020304" pitchFamily="18" charset="0"/>
              </a:rPr>
              <a:t>ohnson County Department of Health and Environment. (2023-2024). Community Health Assessment. https://</a:t>
            </a:r>
            <a:r>
              <a:rPr lang="en-US" sz="650" b="0" i="0" dirty="0" err="1">
                <a:effectLst/>
                <a:latin typeface="Times New Roman" panose="02020603050405020304" pitchFamily="18" charset="0"/>
                <a:cs typeface="Times New Roman" panose="02020603050405020304" pitchFamily="18" charset="0"/>
              </a:rPr>
              <a:t>www.jocogov.org</a:t>
            </a:r>
            <a:r>
              <a:rPr lang="en-US" sz="650" b="0" i="0" dirty="0">
                <a:effectLst/>
                <a:latin typeface="Times New Roman" panose="02020603050405020304" pitchFamily="18" charset="0"/>
                <a:cs typeface="Times New Roman" panose="02020603050405020304" pitchFamily="18" charset="0"/>
              </a:rPr>
              <a:t>/sites/default/files/files/2025-02/2023-24%20Community%20Health%20Assessment%20DHE.pdf </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Cass County Health Department. (2023). Cass County Community Health Assessment 2023.</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https://</a:t>
            </a:r>
            <a:r>
              <a:rPr lang="en-US" sz="650" b="0" i="0" dirty="0" err="1">
                <a:effectLst/>
                <a:latin typeface="Times New Roman" panose="02020603050405020304" pitchFamily="18" charset="0"/>
                <a:cs typeface="Times New Roman" panose="02020603050405020304" pitchFamily="18" charset="0"/>
              </a:rPr>
              <a:t>casscounty.com</a:t>
            </a:r>
            <a:r>
              <a:rPr lang="en-US" sz="650" b="0" i="0" dirty="0">
                <a:effectLst/>
                <a:latin typeface="Times New Roman" panose="02020603050405020304" pitchFamily="18" charset="0"/>
                <a:cs typeface="Times New Roman" panose="02020603050405020304" pitchFamily="18" charset="0"/>
              </a:rPr>
              <a:t>/</a:t>
            </a:r>
            <a:r>
              <a:rPr lang="en-US" sz="650" b="0" i="0" dirty="0" err="1">
                <a:effectLst/>
                <a:latin typeface="Times New Roman" panose="02020603050405020304" pitchFamily="18" charset="0"/>
                <a:cs typeface="Times New Roman" panose="02020603050405020304" pitchFamily="18" charset="0"/>
              </a:rPr>
              <a:t>DocumentCenter</a:t>
            </a:r>
            <a:r>
              <a:rPr lang="en-US" sz="650" b="0" i="0" dirty="0">
                <a:effectLst/>
                <a:latin typeface="Times New Roman" panose="02020603050405020304" pitchFamily="18" charset="0"/>
                <a:cs typeface="Times New Roman" panose="02020603050405020304" pitchFamily="18" charset="0"/>
              </a:rPr>
              <a:t>/View/3659/Cass-County-Community-Health-Assessment-2023?bidId=</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National Center for Healthy Housing. (2023). Health Departments Making an Impact Using Health in All Policies Strategies. https://</a:t>
            </a:r>
            <a:r>
              <a:rPr lang="en-US" sz="650" b="0" i="0" dirty="0" err="1">
                <a:effectLst/>
                <a:latin typeface="Times New Roman" panose="02020603050405020304" pitchFamily="18" charset="0"/>
                <a:cs typeface="Times New Roman" panose="02020603050405020304" pitchFamily="18" charset="0"/>
              </a:rPr>
              <a:t>nchh.org</a:t>
            </a:r>
            <a:r>
              <a:rPr lang="en-US" sz="650" b="0" i="0" dirty="0">
                <a:effectLst/>
                <a:latin typeface="Times New Roman" panose="02020603050405020304" pitchFamily="18" charset="0"/>
                <a:cs typeface="Times New Roman" panose="02020603050405020304" pitchFamily="18" charset="0"/>
              </a:rPr>
              <a:t>/2023/01/health-departments-making-an-impact-using-health-in-all-policies-strategies/</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Maguire, M., Atkeson, A., &amp; </a:t>
            </a:r>
            <a:r>
              <a:rPr lang="en-US" sz="650" b="0" i="0" dirty="0" err="1">
                <a:effectLst/>
                <a:latin typeface="Times New Roman" panose="02020603050405020304" pitchFamily="18" charset="0"/>
                <a:cs typeface="Times New Roman" panose="02020603050405020304" pitchFamily="18" charset="0"/>
              </a:rPr>
              <a:t>Wilkniss</a:t>
            </a:r>
            <a:r>
              <a:rPr lang="en-US" sz="650" b="0" i="0" dirty="0">
                <a:effectLst/>
                <a:latin typeface="Times New Roman" panose="02020603050405020304" pitchFamily="18" charset="0"/>
                <a:cs typeface="Times New Roman" panose="02020603050405020304" pitchFamily="18" charset="0"/>
              </a:rPr>
              <a:t>, S. (2021). Health and Housing: Introduction to Cross-Sector Collaboration. National Academy for State Health Policy.</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https://</a:t>
            </a:r>
            <a:r>
              <a:rPr lang="en-US" sz="650" b="0" i="0" dirty="0" err="1">
                <a:effectLst/>
                <a:latin typeface="Times New Roman" panose="02020603050405020304" pitchFamily="18" charset="0"/>
                <a:cs typeface="Times New Roman" panose="02020603050405020304" pitchFamily="18" charset="0"/>
              </a:rPr>
              <a:t>nashp.org</a:t>
            </a:r>
            <a:r>
              <a:rPr lang="en-US" sz="650" b="0" i="0" dirty="0">
                <a:effectLst/>
                <a:latin typeface="Times New Roman" panose="02020603050405020304" pitchFamily="18" charset="0"/>
                <a:cs typeface="Times New Roman" panose="02020603050405020304" pitchFamily="18" charset="0"/>
              </a:rPr>
              <a:t>/health-and-housing-introduction-to-cross-sector-collaboration/; </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American Association of Medical Colleges. (n.d.). To Improve Health, Hospitals Partner to Provide Housing. https://</a:t>
            </a:r>
            <a:r>
              <a:rPr lang="en-US" sz="650" b="0" i="0" dirty="0" err="1">
                <a:effectLst/>
                <a:latin typeface="Times New Roman" panose="02020603050405020304" pitchFamily="18" charset="0"/>
                <a:cs typeface="Times New Roman" panose="02020603050405020304" pitchFamily="18" charset="0"/>
              </a:rPr>
              <a:t>www.aamc.org</a:t>
            </a:r>
            <a:r>
              <a:rPr lang="en-US" sz="650" b="0" i="0" dirty="0">
                <a:effectLst/>
                <a:latin typeface="Times New Roman" panose="02020603050405020304" pitchFamily="18" charset="0"/>
                <a:cs typeface="Times New Roman" panose="02020603050405020304" pitchFamily="18" charset="0"/>
              </a:rPr>
              <a:t>/news/improve-health-hospitals-partner-provide-housing; </a:t>
            </a:r>
            <a:endParaRPr lang="en-US" sz="650" dirty="0">
              <a:effectLst/>
              <a:latin typeface="Times New Roman" panose="02020603050405020304" pitchFamily="18" charset="0"/>
              <a:cs typeface="Times New Roman" panose="02020603050405020304" pitchFamily="18" charset="0"/>
            </a:endParaRPr>
          </a:p>
          <a:p>
            <a:pPr marL="0" indent="0">
              <a:buNone/>
            </a:pPr>
            <a:r>
              <a:rPr lang="en-US" sz="650" b="0" i="0" dirty="0">
                <a:effectLst/>
                <a:latin typeface="Times New Roman" panose="02020603050405020304" pitchFamily="18" charset="0"/>
                <a:cs typeface="Times New Roman" panose="02020603050405020304" pitchFamily="18" charset="0"/>
              </a:rPr>
              <a:t>Illinois Housing Development Authority. (n.d.). Healthy Housing, Healthy Communities (H3C) Partnership Initiative. https://</a:t>
            </a:r>
            <a:r>
              <a:rPr lang="en-US" sz="650" b="0" i="0" dirty="0" err="1">
                <a:effectLst/>
                <a:latin typeface="Times New Roman" panose="02020603050405020304" pitchFamily="18" charset="0"/>
                <a:cs typeface="Times New Roman" panose="02020603050405020304" pitchFamily="18" charset="0"/>
              </a:rPr>
              <a:t>www.ihda.org</a:t>
            </a:r>
            <a:r>
              <a:rPr lang="en-US" sz="650" b="0" i="0" dirty="0">
                <a:effectLst/>
                <a:latin typeface="Times New Roman" panose="02020603050405020304" pitchFamily="18" charset="0"/>
                <a:cs typeface="Times New Roman" panose="02020603050405020304" pitchFamily="18" charset="0"/>
              </a:rPr>
              <a:t>/developers/h3c/</a:t>
            </a:r>
            <a:endParaRPr lang="en-US" sz="650" dirty="0">
              <a:effectLst/>
              <a:latin typeface="Times New Roman" panose="02020603050405020304" pitchFamily="18" charset="0"/>
              <a:cs typeface="Times New Roman" panose="02020603050405020304" pitchFamily="18" charset="0"/>
            </a:endParaRPr>
          </a:p>
          <a:p>
            <a:endParaRPr lang="en-US" sz="6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2022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9B552-756D-C038-505C-AF437FF5BF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6D6C2E-F1AB-F256-A50D-CC221DF13611}"/>
              </a:ext>
            </a:extLst>
          </p:cNvPr>
          <p:cNvSpPr>
            <a:spLocks noGrp="1"/>
          </p:cNvSpPr>
          <p:nvPr>
            <p:ph type="title"/>
          </p:nvPr>
        </p:nvSpPr>
        <p:spPr/>
        <p:txBody>
          <a:bodyPr/>
          <a:lstStyle/>
          <a:p>
            <a:r>
              <a:rPr lang="en-US" dirty="0"/>
              <a:t>Applied Practice Experience</a:t>
            </a:r>
          </a:p>
        </p:txBody>
      </p:sp>
      <p:sp>
        <p:nvSpPr>
          <p:cNvPr id="3" name="Content Placeholder 2">
            <a:extLst>
              <a:ext uri="{FF2B5EF4-FFF2-40B4-BE49-F238E27FC236}">
                <a16:creationId xmlns:a16="http://schemas.microsoft.com/office/drawing/2014/main" id="{94ED6158-AA1D-B165-0402-6D46A0E5E99B}"/>
              </a:ext>
            </a:extLst>
          </p:cNvPr>
          <p:cNvSpPr>
            <a:spLocks noGrp="1"/>
          </p:cNvSpPr>
          <p:nvPr>
            <p:ph idx="1"/>
          </p:nvPr>
        </p:nvSpPr>
        <p:spPr/>
        <p:txBody>
          <a:bodyPr/>
          <a:lstStyle/>
          <a:p>
            <a:r>
              <a:rPr lang="en-US" dirty="0"/>
              <a:t>Site: Mid-America Regional Council (MARC), Kansas City, Missouri</a:t>
            </a:r>
          </a:p>
          <a:p>
            <a:r>
              <a:rPr lang="en-US" dirty="0"/>
              <a:t>Site Preceptor: Marlene Nagel</a:t>
            </a:r>
          </a:p>
          <a:p>
            <a:r>
              <a:rPr lang="en-US" dirty="0"/>
              <a:t>APE Dates: 1/1/2025 – 04/04/2025</a:t>
            </a:r>
          </a:p>
        </p:txBody>
      </p:sp>
    </p:spTree>
    <p:extLst>
      <p:ext uri="{BB962C8B-B14F-4D97-AF65-F5344CB8AC3E}">
        <p14:creationId xmlns:p14="http://schemas.microsoft.com/office/powerpoint/2010/main" val="1483061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70D5D-2385-8F01-CD09-1F7926278C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6F2776-DDEF-E621-4B4C-481D669D98E7}"/>
              </a:ext>
            </a:extLst>
          </p:cNvPr>
          <p:cNvSpPr>
            <a:spLocks noGrp="1"/>
          </p:cNvSpPr>
          <p:nvPr>
            <p:ph type="title"/>
          </p:nvPr>
        </p:nvSpPr>
        <p:spPr/>
        <p:txBody>
          <a:bodyPr/>
          <a:lstStyle/>
          <a:p>
            <a:r>
              <a:rPr lang="en-US" dirty="0"/>
              <a:t>About MARC</a:t>
            </a:r>
          </a:p>
        </p:txBody>
      </p:sp>
      <p:sp>
        <p:nvSpPr>
          <p:cNvPr id="3" name="Content Placeholder 2">
            <a:extLst>
              <a:ext uri="{FF2B5EF4-FFF2-40B4-BE49-F238E27FC236}">
                <a16:creationId xmlns:a16="http://schemas.microsoft.com/office/drawing/2014/main" id="{5CD1AF60-4F68-B72B-D0BC-4ACEEC88ED4B}"/>
              </a:ext>
            </a:extLst>
          </p:cNvPr>
          <p:cNvSpPr>
            <a:spLocks noGrp="1"/>
          </p:cNvSpPr>
          <p:nvPr>
            <p:ph idx="1"/>
          </p:nvPr>
        </p:nvSpPr>
        <p:spPr>
          <a:xfrm>
            <a:off x="1005840" y="914401"/>
            <a:ext cx="3423783" cy="3620022"/>
          </a:xfrm>
        </p:spPr>
        <p:txBody>
          <a:bodyPr/>
          <a:lstStyle/>
          <a:p>
            <a:r>
              <a:rPr lang="en-US" sz="2000" dirty="0"/>
              <a:t>MARC is the metropolitan planning organization and council of governments for the bi-state Kansas City region</a:t>
            </a:r>
          </a:p>
          <a:p>
            <a:r>
              <a:rPr lang="en-US" sz="2000" dirty="0"/>
              <a:t>Area Agency on Aging (AAA) for northwest MO</a:t>
            </a:r>
          </a:p>
          <a:p>
            <a:r>
              <a:rPr lang="en-US" sz="2000" dirty="0"/>
              <a:t>Head Start Grantee for three Missouri Counties</a:t>
            </a:r>
          </a:p>
        </p:txBody>
      </p:sp>
      <p:pic>
        <p:nvPicPr>
          <p:cNvPr id="5" name="Picture 4" descr="A map of the state of tennessee&#10;&#10;AI-generated content may be incorrect.">
            <a:extLst>
              <a:ext uri="{FF2B5EF4-FFF2-40B4-BE49-F238E27FC236}">
                <a16:creationId xmlns:a16="http://schemas.microsoft.com/office/drawing/2014/main" id="{69743B9B-0709-8812-B5B0-03FBF3670C9F}"/>
              </a:ext>
            </a:extLst>
          </p:cNvPr>
          <p:cNvPicPr>
            <a:picLocks noChangeAspect="1"/>
          </p:cNvPicPr>
          <p:nvPr/>
        </p:nvPicPr>
        <p:blipFill>
          <a:blip r:embed="rId2"/>
          <a:srcRect l="13268" r="15120"/>
          <a:stretch/>
        </p:blipFill>
        <p:spPr>
          <a:xfrm>
            <a:off x="4714377" y="1008873"/>
            <a:ext cx="3929392" cy="2739468"/>
          </a:xfrm>
          <a:prstGeom prst="rect">
            <a:avLst/>
          </a:prstGeom>
        </p:spPr>
      </p:pic>
      <p:sp>
        <p:nvSpPr>
          <p:cNvPr id="6" name="Content Placeholder 2">
            <a:extLst>
              <a:ext uri="{FF2B5EF4-FFF2-40B4-BE49-F238E27FC236}">
                <a16:creationId xmlns:a16="http://schemas.microsoft.com/office/drawing/2014/main" id="{76541E50-7B18-027E-22E0-72E0F44E70AE}"/>
              </a:ext>
            </a:extLst>
          </p:cNvPr>
          <p:cNvSpPr txBox="1">
            <a:spLocks/>
          </p:cNvSpPr>
          <p:nvPr/>
        </p:nvSpPr>
        <p:spPr bwMode="auto">
          <a:xfrm>
            <a:off x="1005840" y="3842813"/>
            <a:ext cx="7016620" cy="111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j-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Programs across transportation, climate, aging, early learning, public health, public safety, housing, and services for local governments</a:t>
            </a:r>
          </a:p>
        </p:txBody>
      </p:sp>
    </p:spTree>
    <p:extLst>
      <p:ext uri="{BB962C8B-B14F-4D97-AF65-F5344CB8AC3E}">
        <p14:creationId xmlns:p14="http://schemas.microsoft.com/office/powerpoint/2010/main" val="936637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A63FF-BCA7-E27F-1D56-964638E44D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C6B1A5-C35D-7BA9-D629-B6F7F23F330D}"/>
              </a:ext>
            </a:extLst>
          </p:cNvPr>
          <p:cNvSpPr>
            <a:spLocks noGrp="1"/>
          </p:cNvSpPr>
          <p:nvPr>
            <p:ph type="title"/>
          </p:nvPr>
        </p:nvSpPr>
        <p:spPr/>
        <p:txBody>
          <a:bodyPr/>
          <a:lstStyle/>
          <a:p>
            <a:r>
              <a:rPr lang="en-US" dirty="0"/>
              <a:t>My Role at MARC</a:t>
            </a:r>
          </a:p>
        </p:txBody>
      </p:sp>
      <p:sp>
        <p:nvSpPr>
          <p:cNvPr id="3" name="Content Placeholder 2">
            <a:extLst>
              <a:ext uri="{FF2B5EF4-FFF2-40B4-BE49-F238E27FC236}">
                <a16:creationId xmlns:a16="http://schemas.microsoft.com/office/drawing/2014/main" id="{D4510909-C993-9317-2A87-3FC2BCE67A79}"/>
              </a:ext>
            </a:extLst>
          </p:cNvPr>
          <p:cNvSpPr>
            <a:spLocks noGrp="1"/>
          </p:cNvSpPr>
          <p:nvPr>
            <p:ph idx="1"/>
          </p:nvPr>
        </p:nvSpPr>
        <p:spPr/>
        <p:txBody>
          <a:bodyPr/>
          <a:lstStyle/>
          <a:p>
            <a:r>
              <a:rPr lang="en-US" sz="2800" dirty="0"/>
              <a:t>Began as the housing specialist in early 2024, now serve as the housing coordinator</a:t>
            </a:r>
          </a:p>
          <a:p>
            <a:r>
              <a:rPr lang="en-US" sz="2800" dirty="0"/>
              <a:t>Coordinate partners to carry out the goals of the Regional Housing Partnership (RHP)</a:t>
            </a:r>
          </a:p>
          <a:p>
            <a:r>
              <a:rPr lang="en-US" sz="2800" dirty="0"/>
              <a:t>Work to expand the regional community land trust consortium, grant writing and project implementation</a:t>
            </a:r>
          </a:p>
        </p:txBody>
      </p:sp>
    </p:spTree>
    <p:extLst>
      <p:ext uri="{BB962C8B-B14F-4D97-AF65-F5344CB8AC3E}">
        <p14:creationId xmlns:p14="http://schemas.microsoft.com/office/powerpoint/2010/main" val="1388119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114B2-AAAE-F60A-9755-17396871BC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6193E6-806F-F935-23B7-B5780D4DB705}"/>
              </a:ext>
            </a:extLst>
          </p:cNvPr>
          <p:cNvSpPr>
            <a:spLocks noGrp="1"/>
          </p:cNvSpPr>
          <p:nvPr>
            <p:ph type="title"/>
          </p:nvPr>
        </p:nvSpPr>
        <p:spPr/>
        <p:txBody>
          <a:bodyPr/>
          <a:lstStyle/>
          <a:p>
            <a:r>
              <a:rPr lang="en-US" dirty="0"/>
              <a:t>APE Objectives</a:t>
            </a:r>
          </a:p>
        </p:txBody>
      </p:sp>
      <p:sp>
        <p:nvSpPr>
          <p:cNvPr id="3" name="Content Placeholder 2">
            <a:extLst>
              <a:ext uri="{FF2B5EF4-FFF2-40B4-BE49-F238E27FC236}">
                <a16:creationId xmlns:a16="http://schemas.microsoft.com/office/drawing/2014/main" id="{67983D3F-7A57-5E98-79D0-A73F7F476D31}"/>
              </a:ext>
            </a:extLst>
          </p:cNvPr>
          <p:cNvSpPr>
            <a:spLocks noGrp="1"/>
          </p:cNvSpPr>
          <p:nvPr>
            <p:ph idx="1"/>
          </p:nvPr>
        </p:nvSpPr>
        <p:spPr/>
        <p:txBody>
          <a:bodyPr/>
          <a:lstStyle/>
          <a:p>
            <a:pPr marL="342900" marR="0" lvl="0" indent="-342900">
              <a:lnSpc>
                <a:spcPct val="150000"/>
              </a:lnSpc>
              <a:buFont typeface="+mj-lt"/>
              <a:buAutoNum type="arabicPeriod"/>
            </a:pPr>
            <a:r>
              <a:rPr lang="en-US" sz="1400" dirty="0">
                <a:effectLst/>
                <a:latin typeface="Arial" panose="020B0604020202020204" pitchFamily="34" charset="0"/>
                <a:ea typeface="Times New Roman" panose="02020603050405020304" pitchFamily="18" charset="0"/>
              </a:rPr>
              <a:t>Develop a working knowledge of the importance cross-sector partnerships between public health and housing, and learn to communicate this to stakeholder groups</a:t>
            </a:r>
            <a:endParaRPr lang="en-US" sz="1400" dirty="0">
              <a:effectLst/>
              <a:latin typeface="Times New Roman" panose="02020603050405020304" pitchFamily="18" charset="0"/>
              <a:ea typeface="Times New Roman" panose="02020603050405020304" pitchFamily="18" charset="0"/>
            </a:endParaRPr>
          </a:p>
          <a:p>
            <a:pPr marL="342900" marR="0" lvl="0" indent="-342900">
              <a:lnSpc>
                <a:spcPct val="150000"/>
              </a:lnSpc>
              <a:buFont typeface="+mj-lt"/>
              <a:buAutoNum type="arabicPeriod"/>
            </a:pPr>
            <a:r>
              <a:rPr lang="en-US" sz="1400" dirty="0">
                <a:effectLst/>
                <a:latin typeface="Arial" panose="020B0604020202020204" pitchFamily="34" charset="0"/>
                <a:ea typeface="Times New Roman" panose="02020603050405020304" pitchFamily="18" charset="0"/>
              </a:rPr>
              <a:t>Learn how to develop a guide or report from start to finish for public health professionals to help navigate housing issues relevant to their communities, specific to the Kansas City metro area</a:t>
            </a:r>
            <a:endParaRPr lang="en-US" sz="1400" dirty="0">
              <a:effectLst/>
              <a:latin typeface="Times New Roman" panose="02020603050405020304" pitchFamily="18" charset="0"/>
              <a:ea typeface="Times New Roman" panose="02020603050405020304" pitchFamily="18" charset="0"/>
            </a:endParaRPr>
          </a:p>
          <a:p>
            <a:pPr marL="342900" marR="0" lvl="0" indent="-342900">
              <a:lnSpc>
                <a:spcPct val="150000"/>
              </a:lnSpc>
              <a:buFont typeface="+mj-lt"/>
              <a:buAutoNum type="arabicPeriod"/>
            </a:pPr>
            <a:r>
              <a:rPr lang="en-US" sz="1400" dirty="0">
                <a:effectLst/>
                <a:latin typeface="Arial" panose="020B0604020202020204" pitchFamily="34" charset="0"/>
                <a:ea typeface="Times New Roman" panose="02020603050405020304" pitchFamily="18" charset="0"/>
              </a:rPr>
              <a:t>Expand applied information gathering skills through semi-structured interviews</a:t>
            </a:r>
            <a:endParaRPr lang="en-US" sz="1400" dirty="0">
              <a:effectLst/>
              <a:latin typeface="Times New Roman" panose="02020603050405020304" pitchFamily="18" charset="0"/>
              <a:ea typeface="Times New Roman" panose="02020603050405020304" pitchFamily="18" charset="0"/>
            </a:endParaRPr>
          </a:p>
          <a:p>
            <a:pPr marL="342900" marR="0" lvl="0" indent="-342900">
              <a:lnSpc>
                <a:spcPct val="150000"/>
              </a:lnSpc>
              <a:buFont typeface="+mj-lt"/>
              <a:buAutoNum type="arabicPeriod"/>
            </a:pPr>
            <a:r>
              <a:rPr lang="en-US" sz="1400" dirty="0">
                <a:effectLst/>
                <a:latin typeface="Arial" panose="020B0604020202020204" pitchFamily="34" charset="0"/>
                <a:ea typeface="Times New Roman" panose="02020603050405020304" pitchFamily="18" charset="0"/>
              </a:rPr>
              <a:t>Develop communication skills at the group and interpersonal level, including oral and written communication</a:t>
            </a:r>
            <a:endParaRPr lang="en-US" sz="1400" dirty="0">
              <a:effectLst/>
              <a:latin typeface="Times New Roman" panose="02020603050405020304" pitchFamily="18" charset="0"/>
              <a:ea typeface="Times New Roman" panose="02020603050405020304" pitchFamily="18" charset="0"/>
            </a:endParaRPr>
          </a:p>
          <a:p>
            <a:pPr marL="342900" marR="0" lvl="0" indent="-342900">
              <a:lnSpc>
                <a:spcPct val="150000"/>
              </a:lnSpc>
              <a:buFont typeface="+mj-lt"/>
              <a:buAutoNum type="arabicPeriod"/>
            </a:pPr>
            <a:r>
              <a:rPr lang="en-US" sz="1400" dirty="0">
                <a:effectLst/>
                <a:latin typeface="Arial" panose="020B0604020202020204" pitchFamily="34" charset="0"/>
                <a:ea typeface="Times New Roman" panose="02020603050405020304" pitchFamily="18" charset="0"/>
              </a:rPr>
              <a:t>Identify and foster a network of public health practitioners engaged in healthy and stable housing interventions in the Kansas City region</a:t>
            </a:r>
            <a:endParaRPr lang="en-US" sz="1400" dirty="0">
              <a:effectLst/>
              <a:latin typeface="Times New Roman" panose="02020603050405020304" pitchFamily="18" charset="0"/>
              <a:ea typeface="Times New Roman" panose="02020603050405020304" pitchFamily="18" charset="0"/>
            </a:endParaRPr>
          </a:p>
          <a:p>
            <a:endParaRPr lang="en-US" sz="2400" dirty="0"/>
          </a:p>
        </p:txBody>
      </p:sp>
    </p:spTree>
    <p:extLst>
      <p:ext uri="{BB962C8B-B14F-4D97-AF65-F5344CB8AC3E}">
        <p14:creationId xmlns:p14="http://schemas.microsoft.com/office/powerpoint/2010/main" val="3030470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7B5F8-5962-E748-060D-6813CF7AC3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F1F710-D09D-B195-6025-95AA9438B85E}"/>
              </a:ext>
            </a:extLst>
          </p:cNvPr>
          <p:cNvSpPr>
            <a:spLocks noGrp="1"/>
          </p:cNvSpPr>
          <p:nvPr>
            <p:ph type="title"/>
          </p:nvPr>
        </p:nvSpPr>
        <p:spPr/>
        <p:txBody>
          <a:bodyPr/>
          <a:lstStyle/>
          <a:p>
            <a:r>
              <a:rPr lang="en-US" dirty="0"/>
              <a:t>APE Products</a:t>
            </a:r>
          </a:p>
        </p:txBody>
      </p:sp>
      <p:sp>
        <p:nvSpPr>
          <p:cNvPr id="3" name="Content Placeholder 2">
            <a:extLst>
              <a:ext uri="{FF2B5EF4-FFF2-40B4-BE49-F238E27FC236}">
                <a16:creationId xmlns:a16="http://schemas.microsoft.com/office/drawing/2014/main" id="{7E3AE93C-FEC4-13C1-C3F1-769F608422BE}"/>
              </a:ext>
            </a:extLst>
          </p:cNvPr>
          <p:cNvSpPr>
            <a:spLocks noGrp="1"/>
          </p:cNvSpPr>
          <p:nvPr>
            <p:ph idx="1"/>
          </p:nvPr>
        </p:nvSpPr>
        <p:spPr/>
        <p:txBody>
          <a:bodyPr/>
          <a:lstStyle/>
          <a:p>
            <a:r>
              <a:rPr lang="en-US" sz="2400" dirty="0"/>
              <a:t>Product 1:</a:t>
            </a:r>
          </a:p>
          <a:p>
            <a:pPr lvl="1"/>
            <a:r>
              <a:rPr lang="en-US" sz="2000" dirty="0"/>
              <a:t>An index of the Community Health Assessment questions relating to housing and Community Health Improvement Plan priorities</a:t>
            </a:r>
          </a:p>
          <a:p>
            <a:r>
              <a:rPr lang="en-US" sz="2400" dirty="0"/>
              <a:t>Product 2:</a:t>
            </a:r>
          </a:p>
          <a:p>
            <a:pPr lvl="1"/>
            <a:r>
              <a:rPr lang="en-US" sz="2000" dirty="0"/>
              <a:t>Bridging housing and health: a toolkit for local public health action</a:t>
            </a:r>
          </a:p>
          <a:p>
            <a:r>
              <a:rPr lang="en-US" sz="2400" dirty="0"/>
              <a:t>Product 3:</a:t>
            </a:r>
          </a:p>
          <a:p>
            <a:pPr lvl="1"/>
            <a:r>
              <a:rPr lang="en-US" sz="2000" dirty="0"/>
              <a:t>Slides version of the toolkit for easier dissemination</a:t>
            </a:r>
          </a:p>
        </p:txBody>
      </p:sp>
    </p:spTree>
    <p:extLst>
      <p:ext uri="{BB962C8B-B14F-4D97-AF65-F5344CB8AC3E}">
        <p14:creationId xmlns:p14="http://schemas.microsoft.com/office/powerpoint/2010/main" val="1920917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E993A6-9C20-ABAE-EA0C-CDD216F54C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FF1F24-1CE5-C683-A849-AD5324E17CB1}"/>
              </a:ext>
            </a:extLst>
          </p:cNvPr>
          <p:cNvSpPr>
            <a:spLocks noGrp="1"/>
          </p:cNvSpPr>
          <p:nvPr>
            <p:ph type="title"/>
          </p:nvPr>
        </p:nvSpPr>
        <p:spPr/>
        <p:txBody>
          <a:bodyPr/>
          <a:lstStyle/>
          <a:p>
            <a:r>
              <a:rPr lang="en-US" dirty="0"/>
              <a:t>The role for public health in housing</a:t>
            </a:r>
          </a:p>
        </p:txBody>
      </p:sp>
      <p:pic>
        <p:nvPicPr>
          <p:cNvPr id="5" name="Content Placeholder 4">
            <a:extLst>
              <a:ext uri="{FF2B5EF4-FFF2-40B4-BE49-F238E27FC236}">
                <a16:creationId xmlns:a16="http://schemas.microsoft.com/office/drawing/2014/main" id="{AC2AAC89-2704-B975-9E7B-EA887587F849}"/>
              </a:ext>
            </a:extLst>
          </p:cNvPr>
          <p:cNvPicPr>
            <a:picLocks noGrp="1" noChangeAspect="1"/>
          </p:cNvPicPr>
          <p:nvPr>
            <p:ph idx="1"/>
          </p:nvPr>
        </p:nvPicPr>
        <p:blipFill>
          <a:blip r:embed="rId2"/>
          <a:stretch>
            <a:fillRect/>
          </a:stretch>
        </p:blipFill>
        <p:spPr>
          <a:xfrm>
            <a:off x="6217920" y="2601972"/>
            <a:ext cx="2680720" cy="1787147"/>
          </a:xfrm>
        </p:spPr>
      </p:pic>
      <p:sp>
        <p:nvSpPr>
          <p:cNvPr id="7" name="Content Placeholder 2">
            <a:extLst>
              <a:ext uri="{FF2B5EF4-FFF2-40B4-BE49-F238E27FC236}">
                <a16:creationId xmlns:a16="http://schemas.microsoft.com/office/drawing/2014/main" id="{DCFA0AB0-575D-E6C8-A9F6-A6C5ADF07B5A}"/>
              </a:ext>
            </a:extLst>
          </p:cNvPr>
          <p:cNvSpPr txBox="1">
            <a:spLocks/>
          </p:cNvSpPr>
          <p:nvPr/>
        </p:nvSpPr>
        <p:spPr bwMode="auto">
          <a:xfrm>
            <a:off x="1005840" y="1077965"/>
            <a:ext cx="7637929" cy="362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j-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Long recognized as a social driver of health, housing is foundational to creating both healthy individuals and communities</a:t>
            </a:r>
          </a:p>
          <a:p>
            <a:r>
              <a:rPr lang="en-US" sz="2000" dirty="0"/>
              <a:t>The COVID-19 pandemic highlighted  the cost of health inequity and the impacts of social drivers of health</a:t>
            </a:r>
          </a:p>
        </p:txBody>
      </p:sp>
      <p:sp>
        <p:nvSpPr>
          <p:cNvPr id="8" name="Content Placeholder 2">
            <a:extLst>
              <a:ext uri="{FF2B5EF4-FFF2-40B4-BE49-F238E27FC236}">
                <a16:creationId xmlns:a16="http://schemas.microsoft.com/office/drawing/2014/main" id="{EB766D57-0B0C-322C-FD93-8F629F4058DD}"/>
              </a:ext>
            </a:extLst>
          </p:cNvPr>
          <p:cNvSpPr txBox="1">
            <a:spLocks/>
          </p:cNvSpPr>
          <p:nvPr/>
        </p:nvSpPr>
        <p:spPr bwMode="auto">
          <a:xfrm>
            <a:off x="1005840" y="2552442"/>
            <a:ext cx="4829774" cy="1303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j-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In the last decade, many public health thought leaders such as the have identified housing as a core health influencer that public health should address.</a:t>
            </a:r>
          </a:p>
          <a:p>
            <a:pPr lvl="1"/>
            <a:r>
              <a:rPr lang="en-US" sz="1600" dirty="0"/>
              <a:t>APHA, Robert Wood Johnson Foundation, </a:t>
            </a:r>
            <a:r>
              <a:rPr lang="en-US" sz="1600" dirty="0" err="1"/>
              <a:t>deBeaumont</a:t>
            </a:r>
            <a:r>
              <a:rPr lang="en-US" sz="1600" dirty="0"/>
              <a:t> foundation, among others</a:t>
            </a:r>
          </a:p>
        </p:txBody>
      </p:sp>
    </p:spTree>
    <p:extLst>
      <p:ext uri="{BB962C8B-B14F-4D97-AF65-F5344CB8AC3E}">
        <p14:creationId xmlns:p14="http://schemas.microsoft.com/office/powerpoint/2010/main" val="3577367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iversity-Vertical-Branding-Widescreen-July2020.potx" id="{6E30CCC1-CD18-E246-921F-40464F11EDB9}" vid="{B0978761-DC1E-D446-BB31-46A0316FB1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0/xmlns/"/>
    <ds:schemaRef ds:uri="http://www.w3.org/2001/XMLSchema"/>
    <ds:schemaRef ds:uri="http://schemas.microsoft.com/sharepoint/v3/field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www.w3.org/2000/xmlns/"/>
    <ds:schemaRef ds:uri="http://schemas.microsoft.com/sharepoint/v3/fields"/>
    <ds:schemaRef ds:uri="http://www.w3.org/2001/XMLSchema-instan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9921</TotalTime>
  <Words>3060</Words>
  <Application>Microsoft Office PowerPoint</Application>
  <PresentationFormat>On-screen Show (16:9)</PresentationFormat>
  <Paragraphs>206</Paragraphs>
  <Slides>32</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Aptos</vt:lpstr>
      <vt:lpstr>Arial</vt:lpstr>
      <vt:lpstr>ArialMT</vt:lpstr>
      <vt:lpstr>Calibri</vt:lpstr>
      <vt:lpstr>Lucida Sans</vt:lpstr>
      <vt:lpstr>Times New Roman</vt:lpstr>
      <vt:lpstr>Office Theme</vt:lpstr>
      <vt:lpstr>Bridging housing and health: A toolkit for local public health action</vt:lpstr>
      <vt:lpstr>About me</vt:lpstr>
      <vt:lpstr>Overview </vt:lpstr>
      <vt:lpstr>Applied Practice Experience</vt:lpstr>
      <vt:lpstr>About MARC</vt:lpstr>
      <vt:lpstr>My Role at MARC</vt:lpstr>
      <vt:lpstr>APE Objectives</vt:lpstr>
      <vt:lpstr>APE Products</vt:lpstr>
      <vt:lpstr>The role for public health in housing</vt:lpstr>
      <vt:lpstr>Product 1 – CHA and CHIP Index</vt:lpstr>
      <vt:lpstr>Product 2 – Public Health Action Toolkit</vt:lpstr>
      <vt:lpstr>Product 2 – Public Health Action Toolkit</vt:lpstr>
      <vt:lpstr>Product 3 – Slides version of toolkit</vt:lpstr>
      <vt:lpstr>Limitations</vt:lpstr>
      <vt:lpstr>Current Status and Future Opportunities</vt:lpstr>
      <vt:lpstr>Competency 5</vt:lpstr>
      <vt:lpstr>Competency 6</vt:lpstr>
      <vt:lpstr>Competency 7</vt:lpstr>
      <vt:lpstr>Competency 12</vt:lpstr>
      <vt:lpstr>Competency 13</vt:lpstr>
      <vt:lpstr>Competency 19</vt:lpstr>
      <vt:lpstr>Competency 21</vt:lpstr>
      <vt:lpstr>Competency 22</vt:lpstr>
      <vt:lpstr>Emphasis Area Competency 1</vt:lpstr>
      <vt:lpstr>Emphasis Area Competency 2</vt:lpstr>
      <vt:lpstr>Emphasis Area Competency 3</vt:lpstr>
      <vt:lpstr>Emphasis Area Competency 4</vt:lpstr>
      <vt:lpstr>Emphasis Area Competency 5</vt:lpstr>
      <vt:lpstr>Conclusion</vt:lpstr>
      <vt:lpstr>Thank you!</vt:lpstr>
      <vt:lpstr>Thank you!  Questions?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Bridging housing and health: A toolkit for local public health action</dc:title>
  <dc:creator>Anna Vanbrunt</dc:creator>
  <cp:lastModifiedBy>Anna Van Brunt</cp:lastModifiedBy>
  <cp:revision>7</cp:revision>
  <dcterms:created xsi:type="dcterms:W3CDTF">2025-03-25T01:27:38Z</dcterms:created>
  <dcterms:modified xsi:type="dcterms:W3CDTF">2025-04-04T18:05:41Z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