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515" r:id="rId5"/>
  </p:sldMasterIdLst>
  <p:notesMasterIdLst>
    <p:notesMasterId r:id="rId29"/>
  </p:notesMasterIdLst>
  <p:sldIdLst>
    <p:sldId id="256" r:id="rId6"/>
    <p:sldId id="271" r:id="rId7"/>
    <p:sldId id="266" r:id="rId8"/>
    <p:sldId id="267" r:id="rId9"/>
    <p:sldId id="275" r:id="rId10"/>
    <p:sldId id="276" r:id="rId11"/>
    <p:sldId id="268" r:id="rId12"/>
    <p:sldId id="270" r:id="rId13"/>
    <p:sldId id="287" r:id="rId14"/>
    <p:sldId id="262" r:id="rId15"/>
    <p:sldId id="288" r:id="rId16"/>
    <p:sldId id="261" r:id="rId17"/>
    <p:sldId id="263" r:id="rId18"/>
    <p:sldId id="283" r:id="rId19"/>
    <p:sldId id="284" r:id="rId20"/>
    <p:sldId id="279" r:id="rId21"/>
    <p:sldId id="281" r:id="rId22"/>
    <p:sldId id="282" r:id="rId23"/>
    <p:sldId id="273" r:id="rId24"/>
    <p:sldId id="274" r:id="rId25"/>
    <p:sldId id="285" r:id="rId26"/>
    <p:sldId id="286" r:id="rId27"/>
    <p:sldId id="258" r:id="rId28"/>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E9AC6FF-5453-4323-BEFA-310D5808D440}" name="Joshua Dise" initials="JD" userId="494f652f1804e12d"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61"/>
    <p:restoredTop sz="91417"/>
  </p:normalViewPr>
  <p:slideViewPr>
    <p:cSldViewPr snapToGrid="0" snapToObjects="1">
      <p:cViewPr>
        <p:scale>
          <a:sx n="84" d="100"/>
          <a:sy n="84" d="100"/>
        </p:scale>
        <p:origin x="-448" y="872"/>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B53FF5-580B-7C4F-BA77-EB35A1E69620}" type="datetimeFigureOut">
              <a:rPr lang="en-US" smtClean="0"/>
              <a:t>5/30/25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17770B-B8FE-F147-BA3F-8DD03B9F7426}" type="slidenum">
              <a:rPr lang="en-US" smtClean="0"/>
              <a:t>‹#›</a:t>
            </a:fld>
            <a:endParaRPr lang="en-US"/>
          </a:p>
        </p:txBody>
      </p:sp>
    </p:spTree>
    <p:extLst>
      <p:ext uri="{BB962C8B-B14F-4D97-AF65-F5344CB8AC3E}">
        <p14:creationId xmlns:p14="http://schemas.microsoft.com/office/powerpoint/2010/main" val="1949540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17770B-B8FE-F147-BA3F-8DD03B9F7426}" type="slidenum">
              <a:rPr lang="en-US" smtClean="0"/>
              <a:t>3</a:t>
            </a:fld>
            <a:endParaRPr lang="en-US"/>
          </a:p>
        </p:txBody>
      </p:sp>
    </p:spTree>
    <p:extLst>
      <p:ext uri="{BB962C8B-B14F-4D97-AF65-F5344CB8AC3E}">
        <p14:creationId xmlns:p14="http://schemas.microsoft.com/office/powerpoint/2010/main" val="96884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DBEEF-8704-6F90-D51A-6D25C8C50F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7C8EB8-EF65-336E-F722-7C933F133D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FF7B85-880B-3131-AD04-B9077BF8A2BD}"/>
              </a:ext>
            </a:extLst>
          </p:cNvPr>
          <p:cNvSpPr>
            <a:spLocks noGrp="1"/>
          </p:cNvSpPr>
          <p:nvPr>
            <p:ph type="body" idx="1"/>
          </p:nvPr>
        </p:nvSpPr>
        <p:spPr/>
        <p:txBody>
          <a:bodyPr/>
          <a:lstStyle/>
          <a:p>
            <a:r>
              <a:rPr lang="en-US" dirty="0"/>
              <a:t>Something that signals interaction with Kastner….</a:t>
            </a:r>
          </a:p>
        </p:txBody>
      </p:sp>
      <p:sp>
        <p:nvSpPr>
          <p:cNvPr id="4" name="Slide Number Placeholder 3">
            <a:extLst>
              <a:ext uri="{FF2B5EF4-FFF2-40B4-BE49-F238E27FC236}">
                <a16:creationId xmlns:a16="http://schemas.microsoft.com/office/drawing/2014/main" id="{ED761CF1-6BD0-5B61-BDBC-8D9DF842AAA0}"/>
              </a:ext>
            </a:extLst>
          </p:cNvPr>
          <p:cNvSpPr>
            <a:spLocks noGrp="1"/>
          </p:cNvSpPr>
          <p:nvPr>
            <p:ph type="sldNum" sz="quarter" idx="5"/>
          </p:nvPr>
        </p:nvSpPr>
        <p:spPr/>
        <p:txBody>
          <a:bodyPr/>
          <a:lstStyle/>
          <a:p>
            <a:fld id="{0917770B-B8FE-F147-BA3F-8DD03B9F7426}" type="slidenum">
              <a:rPr lang="en-US" smtClean="0"/>
              <a:t>22</a:t>
            </a:fld>
            <a:endParaRPr lang="en-US"/>
          </a:p>
        </p:txBody>
      </p:sp>
    </p:spTree>
    <p:extLst>
      <p:ext uri="{BB962C8B-B14F-4D97-AF65-F5344CB8AC3E}">
        <p14:creationId xmlns:p14="http://schemas.microsoft.com/office/powerpoint/2010/main" val="1428707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 from Kastner: converse with me about the top 1-3 causes of mortality in the US? (Latest MMWR)</a:t>
            </a:r>
          </a:p>
          <a:p>
            <a:r>
              <a:rPr lang="en-US" dirty="0"/>
              <a:t>Unique nature of NM and NMDA (unique model)? </a:t>
            </a:r>
          </a:p>
          <a:p>
            <a:r>
              <a:rPr lang="en-US" dirty="0"/>
              <a:t>Leadership (Creating </a:t>
            </a:r>
            <a:r>
              <a:rPr lang="en-US" dirty="0" err="1"/>
              <a:t>multidiplinacy</a:t>
            </a:r>
            <a:r>
              <a:rPr lang="en-US" dirty="0"/>
              <a:t> teams)</a:t>
            </a:r>
          </a:p>
          <a:p>
            <a:r>
              <a:rPr lang="en-US" dirty="0"/>
              <a:t>Social determinants of health in NM</a:t>
            </a:r>
          </a:p>
          <a:p>
            <a:r>
              <a:rPr lang="en-US" dirty="0"/>
              <a:t>Trade policy in NM and relationships with states</a:t>
            </a:r>
          </a:p>
          <a:p>
            <a:r>
              <a:rPr lang="en-US" dirty="0"/>
              <a:t>Morbidity and mortality </a:t>
            </a:r>
          </a:p>
          <a:p>
            <a:r>
              <a:rPr lang="en-US" dirty="0"/>
              <a:t>What are some food borne pathogens </a:t>
            </a:r>
            <a:r>
              <a:rPr lang="en-US" dirty="0" err="1"/>
              <a:t>aof</a:t>
            </a:r>
            <a:r>
              <a:rPr lang="en-US" dirty="0"/>
              <a:t> concern (listeria, </a:t>
            </a:r>
            <a:r>
              <a:rPr lang="en-US" dirty="0" err="1"/>
              <a:t>ecoli</a:t>
            </a:r>
            <a:r>
              <a:rPr lang="en-US" dirty="0"/>
              <a:t>, salmonella)</a:t>
            </a:r>
          </a:p>
          <a:p>
            <a:endParaRPr lang="en-US" dirty="0"/>
          </a:p>
          <a:p>
            <a:r>
              <a:rPr lang="en-US" dirty="0"/>
              <a:t>Differences between chemical hazard vs biological hazard </a:t>
            </a:r>
          </a:p>
        </p:txBody>
      </p:sp>
      <p:sp>
        <p:nvSpPr>
          <p:cNvPr id="4" name="Slide Number Placeholder 3"/>
          <p:cNvSpPr>
            <a:spLocks noGrp="1"/>
          </p:cNvSpPr>
          <p:nvPr>
            <p:ph type="sldNum" sz="quarter" idx="5"/>
          </p:nvPr>
        </p:nvSpPr>
        <p:spPr/>
        <p:txBody>
          <a:bodyPr/>
          <a:lstStyle/>
          <a:p>
            <a:fld id="{0917770B-B8FE-F147-BA3F-8DD03B9F7426}" type="slidenum">
              <a:rPr lang="en-US" smtClean="0"/>
              <a:t>23</a:t>
            </a:fld>
            <a:endParaRPr lang="en-US"/>
          </a:p>
        </p:txBody>
      </p:sp>
    </p:spTree>
    <p:extLst>
      <p:ext uri="{BB962C8B-B14F-4D97-AF65-F5344CB8AC3E}">
        <p14:creationId xmlns:p14="http://schemas.microsoft.com/office/powerpoint/2010/main" val="1130423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dairy.nmsu.edu</a:t>
            </a:r>
            <a:r>
              <a:rPr lang="en-US" dirty="0"/>
              <a:t>/documents/dairy-status_mar25.pdf</a:t>
            </a:r>
          </a:p>
          <a:p>
            <a:endParaRPr lang="en-US" dirty="0"/>
          </a:p>
          <a:p>
            <a:r>
              <a:rPr lang="en-US" dirty="0"/>
              <a:t>https://</a:t>
            </a:r>
            <a:r>
              <a:rPr lang="en-US" dirty="0" err="1"/>
              <a:t>www.nass.usda.gov</a:t>
            </a:r>
            <a:r>
              <a:rPr lang="en-US" dirty="0"/>
              <a:t>/</a:t>
            </a:r>
            <a:r>
              <a:rPr lang="en-US" dirty="0" err="1"/>
              <a:t>Quick_Stats</a:t>
            </a:r>
            <a:r>
              <a:rPr lang="en-US" dirty="0"/>
              <a:t>/</a:t>
            </a:r>
            <a:r>
              <a:rPr lang="en-US" dirty="0" err="1"/>
              <a:t>Ag_Overview</a:t>
            </a:r>
            <a:r>
              <a:rPr lang="en-US" dirty="0"/>
              <a:t>/</a:t>
            </a:r>
            <a:r>
              <a:rPr lang="en-US" dirty="0" err="1"/>
              <a:t>stateOverview.php?state</a:t>
            </a:r>
            <a:r>
              <a:rPr lang="en-US" dirty="0"/>
              <a:t>=NEW%20MEXICO</a:t>
            </a:r>
          </a:p>
          <a:p>
            <a:endParaRPr lang="en-US" dirty="0"/>
          </a:p>
          <a:p>
            <a:r>
              <a:rPr lang="en-US" dirty="0"/>
              <a:t>17 </a:t>
            </a:r>
            <a:r>
              <a:rPr lang="en-US" dirty="0" err="1"/>
              <a:t>yo</a:t>
            </a:r>
            <a:r>
              <a:rPr lang="en-US" dirty="0"/>
              <a:t> when Kastner went to Santa Theresa</a:t>
            </a:r>
          </a:p>
          <a:p>
            <a:endParaRPr lang="en-US" dirty="0"/>
          </a:p>
          <a:p>
            <a:endParaRPr lang="en-US" dirty="0"/>
          </a:p>
        </p:txBody>
      </p:sp>
      <p:sp>
        <p:nvSpPr>
          <p:cNvPr id="4" name="Slide Number Placeholder 3"/>
          <p:cNvSpPr>
            <a:spLocks noGrp="1"/>
          </p:cNvSpPr>
          <p:nvPr>
            <p:ph type="sldNum" sz="quarter" idx="5"/>
          </p:nvPr>
        </p:nvSpPr>
        <p:spPr/>
        <p:txBody>
          <a:bodyPr/>
          <a:lstStyle/>
          <a:p>
            <a:fld id="{0917770B-B8FE-F147-BA3F-8DD03B9F7426}" type="slidenum">
              <a:rPr lang="en-US" smtClean="0"/>
              <a:t>4</a:t>
            </a:fld>
            <a:endParaRPr lang="en-US"/>
          </a:p>
        </p:txBody>
      </p:sp>
    </p:spTree>
    <p:extLst>
      <p:ext uri="{BB962C8B-B14F-4D97-AF65-F5344CB8AC3E}">
        <p14:creationId xmlns:p14="http://schemas.microsoft.com/office/powerpoint/2010/main" val="785884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dirty="0">
                <a:solidFill>
                  <a:srgbClr val="000000"/>
                </a:solidFill>
                <a:effectLst/>
                <a:latin typeface="-webkit-standard"/>
              </a:rPr>
              <a:t>Species prioritization: cattle would be prioritized, including calves, dairy operations, and feed lots (i.e., high density).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Initial Stamp-Out: Animals within or near (e.g., 10km buffer) the index case/herd have been stamped-out and NMDA has transitioned to the modified response strategies (See Response Strategies).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Vaccine Scarcity: Depending on the severity of the outbreak (i.e., regional versus national outbreak), sufficient vaccine may not be available to vaccinate designated or at-risk animal populations.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Unified Command: Use of emergency vaccination will be determined by the Unified Incident Command, the State Animal Health Official(s), and the relevant USDA officers (e.g., Regional Emergency Coordinator, Veterinary Services Deputy Administrator/U.S. Chief Veterinary Officer).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Distribution: The State and responding agencies maintain the ability to efficiently transport vaccines (once received) throughout the state, preserving the cold chain (e.g., maintaining appropriate storage temperatures) and vaccine efficacy.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Participating Agencies: Roles and responsibilities of responding agencies may change depending on the severity/scale of the outbreak. Non-traditional partners/agencies may be leveraged to surge resource and support operational needs (e.g., transportation, distribution, administration, depopulation).</a:t>
            </a:r>
            <a:endParaRPr lang="en-US" dirty="0"/>
          </a:p>
        </p:txBody>
      </p:sp>
      <p:sp>
        <p:nvSpPr>
          <p:cNvPr id="4" name="Slide Number Placeholder 3"/>
          <p:cNvSpPr>
            <a:spLocks noGrp="1"/>
          </p:cNvSpPr>
          <p:nvPr>
            <p:ph type="sldNum" sz="quarter" idx="5"/>
          </p:nvPr>
        </p:nvSpPr>
        <p:spPr/>
        <p:txBody>
          <a:bodyPr/>
          <a:lstStyle/>
          <a:p>
            <a:fld id="{BE017E86-9648-5C49-9DE3-5BC0CA80618D}" type="slidenum">
              <a:rPr lang="en-US" smtClean="0"/>
              <a:t>8</a:t>
            </a:fld>
            <a:endParaRPr lang="en-US"/>
          </a:p>
        </p:txBody>
      </p:sp>
    </p:spTree>
    <p:extLst>
      <p:ext uri="{BB962C8B-B14F-4D97-AF65-F5344CB8AC3E}">
        <p14:creationId xmlns:p14="http://schemas.microsoft.com/office/powerpoint/2010/main" val="1066500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36529-B37C-4BE4-71DD-93188AC86B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4F0633-1615-89E0-95A6-65CC7432C9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C3C4D6-2671-2FA4-07DB-AC2AC4AFC6FE}"/>
              </a:ext>
            </a:extLst>
          </p:cNvPr>
          <p:cNvSpPr>
            <a:spLocks noGrp="1"/>
          </p:cNvSpPr>
          <p:nvPr>
            <p:ph type="body" idx="1"/>
          </p:nvPr>
        </p:nvSpPr>
        <p:spPr/>
        <p:txBody>
          <a:bodyPr/>
          <a:lstStyle/>
          <a:p>
            <a:r>
              <a:rPr lang="en-US" b="0" i="0" u="none" strike="noStrike" dirty="0">
                <a:solidFill>
                  <a:srgbClr val="000000"/>
                </a:solidFill>
                <a:effectLst/>
                <a:latin typeface="-webkit-standard"/>
              </a:rPr>
              <a:t>Species prioritization: cattle would be prioritized, including calves, dairy operations, and feed lots (i.e., high density).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Initial Stamp-Out: Animals within or near (e.g., 10km buffer) the index case/herd have been stamped-out and NMDA has transitioned to the modified response strategies (See Response Strategies).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Vaccine Scarcity: Depending on the severity of the outbreak (i.e., regional versus national outbreak), sufficient vaccine may not be available to vaccinate designated or at-risk animal populations.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Unified Command: Use of emergency vaccination will be determined by the Unified Incident Command, the State Animal Health Official(s), and the relevant USDA officers (e.g., Regional Emergency Coordinator, Veterinary Services Deputy Administrator/U.S. Chief Veterinary Officer).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Distribution: The State and responding agencies maintain the ability to efficiently transport vaccines (once received) throughout the state, preserving the cold chain (e.g., maintaining appropriate storage temperatures) and vaccine efficacy. </a:t>
            </a:r>
          </a:p>
          <a:p>
            <a:endParaRPr lang="en-US" b="0" i="0" u="none" strike="noStrike" dirty="0">
              <a:solidFill>
                <a:srgbClr val="000000"/>
              </a:solidFill>
              <a:effectLst/>
              <a:latin typeface="-webkit-standard"/>
            </a:endParaRPr>
          </a:p>
          <a:p>
            <a:r>
              <a:rPr lang="en-US" b="0" i="0" u="none" strike="noStrike" dirty="0">
                <a:solidFill>
                  <a:srgbClr val="000000"/>
                </a:solidFill>
                <a:effectLst/>
                <a:latin typeface="-webkit-standard"/>
              </a:rPr>
              <a:t>Participating Agencies: Roles and responsibilities of responding agencies may change depending on the severity/scale of the outbreak. Non-traditional partners/agencies may be leveraged to surge resource and support operational needs (e.g., transportation, distribution, administration, depopulation).</a:t>
            </a:r>
            <a:endParaRPr lang="en-US" dirty="0"/>
          </a:p>
        </p:txBody>
      </p:sp>
      <p:sp>
        <p:nvSpPr>
          <p:cNvPr id="4" name="Slide Number Placeholder 3">
            <a:extLst>
              <a:ext uri="{FF2B5EF4-FFF2-40B4-BE49-F238E27FC236}">
                <a16:creationId xmlns:a16="http://schemas.microsoft.com/office/drawing/2014/main" id="{CCC4C3FE-4954-919F-3D75-1A6FB3B551EC}"/>
              </a:ext>
            </a:extLst>
          </p:cNvPr>
          <p:cNvSpPr>
            <a:spLocks noGrp="1"/>
          </p:cNvSpPr>
          <p:nvPr>
            <p:ph type="sldNum" sz="quarter" idx="5"/>
          </p:nvPr>
        </p:nvSpPr>
        <p:spPr/>
        <p:txBody>
          <a:bodyPr/>
          <a:lstStyle/>
          <a:p>
            <a:fld id="{BE017E86-9648-5C49-9DE3-5BC0CA80618D}" type="slidenum">
              <a:rPr lang="en-US" smtClean="0"/>
              <a:t>9</a:t>
            </a:fld>
            <a:endParaRPr lang="en-US"/>
          </a:p>
        </p:txBody>
      </p:sp>
    </p:spTree>
    <p:extLst>
      <p:ext uri="{BB962C8B-B14F-4D97-AF65-F5344CB8AC3E}">
        <p14:creationId xmlns:p14="http://schemas.microsoft.com/office/powerpoint/2010/main" val="70436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gn="l">
              <a:buFont typeface="Arial" panose="020B0604020202020204" pitchFamily="34" charset="0"/>
              <a:buChar char="•"/>
            </a:pPr>
            <a:r>
              <a:rPr lang="en-US" sz="1400" b="1" dirty="0">
                <a:latin typeface="Garamond" panose="02020404030301010803" pitchFamily="18" charset="0"/>
                <a:cs typeface="Calibri" panose="020F0502020204030204" pitchFamily="34" charset="0"/>
              </a:rPr>
              <a:t>Proximity </a:t>
            </a:r>
          </a:p>
          <a:p>
            <a:pPr marL="800100" lvl="1" indent="-342900" algn="l">
              <a:buFont typeface="Arial" panose="020B0604020202020204" pitchFamily="34" charset="0"/>
              <a:buChar char="•"/>
            </a:pPr>
            <a:r>
              <a:rPr lang="en-US" sz="1100" kern="100" dirty="0">
                <a:latin typeface="Garamond" panose="02020404030301010803" pitchFamily="18" charset="0"/>
                <a:ea typeface="Calibri" panose="020F0502020204030204" pitchFamily="34" charset="0"/>
                <a:cs typeface="Times New Roman" panose="02020603050405020304" pitchFamily="18" charset="0"/>
              </a:rPr>
              <a:t>P</a:t>
            </a:r>
            <a:r>
              <a:rPr lang="en-US" sz="1100" kern="100" dirty="0">
                <a:effectLst/>
                <a:latin typeface="Garamond" panose="02020404030301010803" pitchFamily="18" charset="0"/>
                <a:ea typeface="Calibri" panose="020F0502020204030204" pitchFamily="34" charset="0"/>
                <a:cs typeface="Times New Roman" panose="02020603050405020304" pitchFamily="18" charset="0"/>
              </a:rPr>
              <a:t>rioritizing the vaccination of animals near an index case or population (i.e., within or near the 10km buffer zone following initial stamp out procedures) can help contain disease spread more effectively</a:t>
            </a:r>
            <a:r>
              <a:rPr lang="en-US" sz="1100" dirty="0">
                <a:latin typeface="Garamond" panose="02020404030301010803" pitchFamily="18" charset="0"/>
                <a:ea typeface="Calibri" panose="020F0502020204030204" pitchFamily="34" charset="0"/>
                <a:cs typeface="Times New Roman" panose="02020603050405020304" pitchFamily="18" charset="0"/>
              </a:rPr>
              <a:t>. </a:t>
            </a:r>
            <a:endParaRPr lang="en-US" sz="11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400" dirty="0">
                <a:effectLst/>
                <a:latin typeface="Garamond" panose="02020404030301010803" pitchFamily="18" charset="0"/>
              </a:rPr>
              <a:t> </a:t>
            </a:r>
            <a:r>
              <a:rPr lang="en-US" sz="1400" b="1" dirty="0">
                <a:latin typeface="Garamond" panose="02020404030301010803" pitchFamily="18" charset="0"/>
                <a:cs typeface="Calibri" panose="020F0502020204030204" pitchFamily="34" charset="0"/>
              </a:rPr>
              <a:t>Density Concerns </a:t>
            </a:r>
          </a:p>
          <a:p>
            <a:pPr marL="800100" lvl="1" indent="-342900" algn="l">
              <a:buFont typeface="Arial" panose="020B0604020202020204" pitchFamily="34" charset="0"/>
              <a:buChar char="•"/>
            </a:pPr>
            <a:r>
              <a:rPr lang="en-US" sz="1100" dirty="0">
                <a:effectLst/>
                <a:latin typeface="Garamond" panose="02020404030301010803" pitchFamily="18" charset="0"/>
                <a:ea typeface="Calibri" panose="020F0502020204030204" pitchFamily="34" charset="0"/>
                <a:cs typeface="Times New Roman" panose="02020603050405020304" pitchFamily="18" charset="0"/>
              </a:rPr>
              <a:t>High herd density can facilitate the rapid spread of diseases in crowded conditions. </a:t>
            </a:r>
            <a:endParaRPr lang="en-US" sz="11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400" b="1" dirty="0">
                <a:latin typeface="Garamond" panose="02020404030301010803" pitchFamily="18" charset="0"/>
                <a:cs typeface="Calibri" panose="020F0502020204030204" pitchFamily="34" charset="0"/>
              </a:rPr>
              <a:t>Calves</a:t>
            </a:r>
          </a:p>
          <a:p>
            <a:pPr marL="800100" lvl="1" indent="-342900" algn="l">
              <a:buFont typeface="Arial" panose="020B0604020202020204" pitchFamily="34" charset="0"/>
              <a:buChar char="•"/>
            </a:pPr>
            <a:r>
              <a:rPr lang="en-US" sz="1100" kern="100" dirty="0">
                <a:effectLst/>
                <a:latin typeface="Garamond" panose="02020404030301010803" pitchFamily="18" charset="0"/>
                <a:ea typeface="Calibri" panose="020F0502020204030204" pitchFamily="34" charset="0"/>
                <a:cs typeface="Times New Roman" panose="02020603050405020304" pitchFamily="18" charset="0"/>
              </a:rPr>
              <a:t>Calves are often more susceptible to diseases than adult animals due to their developing immune systems. Prioritizing vaccination for calves can help reduce disease-related morbidity and mortality in this age group, ensuring the future health and productivity of the herd.</a:t>
            </a:r>
            <a:endParaRPr lang="en-US" sz="11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400" b="1" dirty="0">
                <a:latin typeface="Garamond" panose="02020404030301010803" pitchFamily="18" charset="0"/>
                <a:cs typeface="Calibri" panose="020F0502020204030204" pitchFamily="34" charset="0"/>
              </a:rPr>
              <a:t>Time-to-Slaughter</a:t>
            </a:r>
          </a:p>
          <a:p>
            <a:pPr marL="800100" lvl="1" indent="-342900" algn="l">
              <a:buFont typeface="Arial" panose="020B0604020202020204" pitchFamily="34" charset="0"/>
              <a:buChar char="•"/>
            </a:pPr>
            <a:r>
              <a:rPr lang="en-US" sz="1100" kern="100" dirty="0">
                <a:latin typeface="Garamond" panose="02020404030301010803" pitchFamily="18" charset="0"/>
                <a:ea typeface="Calibri" panose="020F0502020204030204" pitchFamily="34" charset="0"/>
                <a:cs typeface="Times New Roman" panose="02020603050405020304" pitchFamily="18" charset="0"/>
              </a:rPr>
              <a:t>C</a:t>
            </a:r>
            <a:r>
              <a:rPr lang="en-US" sz="1100" kern="100" dirty="0">
                <a:effectLst/>
                <a:latin typeface="Garamond" panose="02020404030301010803" pitchFamily="18" charset="0"/>
                <a:ea typeface="Calibri" panose="020F0502020204030204" pitchFamily="34" charset="0"/>
                <a:cs typeface="Times New Roman" panose="02020603050405020304" pitchFamily="18" charset="0"/>
              </a:rPr>
              <a:t>attle should be protected for 6 months with one dose before a booster is required. It is for this reason that animals within 6 months of being slaughtered should be prioritized under the vaccinate-to-slaughter/harvest response strategy.</a:t>
            </a:r>
            <a:endParaRPr lang="en-US" sz="11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400" b="1" dirty="0">
                <a:latin typeface="Garamond" panose="02020404030301010803" pitchFamily="18" charset="0"/>
                <a:cs typeface="Calibri" panose="020F0502020204030204" pitchFamily="34" charset="0"/>
              </a:rPr>
              <a:t>Reproductive Status </a:t>
            </a:r>
          </a:p>
          <a:p>
            <a:pPr marL="800100" lvl="1" indent="-342900" algn="l">
              <a:buFont typeface="Arial" panose="020B0604020202020204" pitchFamily="34" charset="0"/>
              <a:buChar char="•"/>
            </a:pPr>
            <a:r>
              <a:rPr lang="en-US" sz="1100" dirty="0">
                <a:effectLst/>
                <a:latin typeface="Garamond" panose="02020404030301010803" pitchFamily="18" charset="0"/>
                <a:ea typeface="Calibri" panose="020F0502020204030204" pitchFamily="34" charset="0"/>
                <a:cs typeface="Times New Roman" panose="02020603050405020304" pitchFamily="18" charset="0"/>
              </a:rPr>
              <a:t>Vaccine prioritization based on reproductive status is a function of business continuity and herd composition: pregnant cows, lactating cows, </a:t>
            </a:r>
            <a:endParaRPr lang="en-US" dirty="0"/>
          </a:p>
        </p:txBody>
      </p:sp>
      <p:sp>
        <p:nvSpPr>
          <p:cNvPr id="4" name="Slide Number Placeholder 3"/>
          <p:cNvSpPr>
            <a:spLocks noGrp="1"/>
          </p:cNvSpPr>
          <p:nvPr>
            <p:ph type="sldNum" sz="quarter" idx="5"/>
          </p:nvPr>
        </p:nvSpPr>
        <p:spPr/>
        <p:txBody>
          <a:bodyPr/>
          <a:lstStyle/>
          <a:p>
            <a:fld id="{BE017E86-9648-5C49-9DE3-5BC0CA80618D}" type="slidenum">
              <a:rPr lang="en-US" smtClean="0"/>
              <a:t>12</a:t>
            </a:fld>
            <a:endParaRPr lang="en-US"/>
          </a:p>
        </p:txBody>
      </p:sp>
    </p:spTree>
    <p:extLst>
      <p:ext uri="{BB962C8B-B14F-4D97-AF65-F5344CB8AC3E}">
        <p14:creationId xmlns:p14="http://schemas.microsoft.com/office/powerpoint/2010/main" val="2590410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017E86-9648-5C49-9DE3-5BC0CA80618D}" type="slidenum">
              <a:rPr lang="en-US" smtClean="0"/>
              <a:t>13</a:t>
            </a:fld>
            <a:endParaRPr lang="en-US"/>
          </a:p>
        </p:txBody>
      </p:sp>
    </p:spTree>
    <p:extLst>
      <p:ext uri="{BB962C8B-B14F-4D97-AF65-F5344CB8AC3E}">
        <p14:creationId xmlns:p14="http://schemas.microsoft.com/office/powerpoint/2010/main" val="354854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50FE8-2BBD-6A26-F9EB-E11A48FDC0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E9A32C-DBE3-9514-E6B5-40F7B4BCFB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C90E32-A467-0757-F6F5-2142EEB6005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209E2D3-26FF-3692-E9F4-1A1FABB42FF8}"/>
              </a:ext>
            </a:extLst>
          </p:cNvPr>
          <p:cNvSpPr>
            <a:spLocks noGrp="1"/>
          </p:cNvSpPr>
          <p:nvPr>
            <p:ph type="sldNum" sz="quarter" idx="5"/>
          </p:nvPr>
        </p:nvSpPr>
        <p:spPr/>
        <p:txBody>
          <a:bodyPr/>
          <a:lstStyle/>
          <a:p>
            <a:fld id="{BE017E86-9648-5C49-9DE3-5BC0CA80618D}" type="slidenum">
              <a:rPr lang="en-US" smtClean="0"/>
              <a:t>14</a:t>
            </a:fld>
            <a:endParaRPr lang="en-US"/>
          </a:p>
        </p:txBody>
      </p:sp>
    </p:spTree>
    <p:extLst>
      <p:ext uri="{BB962C8B-B14F-4D97-AF65-F5344CB8AC3E}">
        <p14:creationId xmlns:p14="http://schemas.microsoft.com/office/powerpoint/2010/main" val="3175582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17770B-B8FE-F147-BA3F-8DD03B9F7426}" type="slidenum">
              <a:rPr lang="en-US" smtClean="0"/>
              <a:t>17</a:t>
            </a:fld>
            <a:endParaRPr lang="en-US"/>
          </a:p>
        </p:txBody>
      </p:sp>
    </p:spTree>
    <p:extLst>
      <p:ext uri="{BB962C8B-B14F-4D97-AF65-F5344CB8AC3E}">
        <p14:creationId xmlns:p14="http://schemas.microsoft.com/office/powerpoint/2010/main" val="3713447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Something that signals interaction with Kastner….</a:t>
            </a:r>
          </a:p>
        </p:txBody>
      </p:sp>
      <p:sp>
        <p:nvSpPr>
          <p:cNvPr id="4" name="Slide Number Placeholder 3"/>
          <p:cNvSpPr>
            <a:spLocks noGrp="1"/>
          </p:cNvSpPr>
          <p:nvPr>
            <p:ph type="sldNum" sz="quarter" idx="5"/>
          </p:nvPr>
        </p:nvSpPr>
        <p:spPr/>
        <p:txBody>
          <a:bodyPr/>
          <a:lstStyle/>
          <a:p>
            <a:fld id="{0917770B-B8FE-F147-BA3F-8DD03B9F7426}" type="slidenum">
              <a:rPr lang="en-US" smtClean="0"/>
              <a:t>21</a:t>
            </a:fld>
            <a:endParaRPr lang="en-US"/>
          </a:p>
        </p:txBody>
      </p:sp>
    </p:spTree>
    <p:extLst>
      <p:ext uri="{BB962C8B-B14F-4D97-AF65-F5344CB8AC3E}">
        <p14:creationId xmlns:p14="http://schemas.microsoft.com/office/powerpoint/2010/main" val="3060704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36CBC20-67F4-9243-B263-111679245A4B}"/>
              </a:ext>
            </a:extLst>
          </p:cNvPr>
          <p:cNvSpPr>
            <a:spLocks noGrp="1"/>
          </p:cNvSpPr>
          <p:nvPr>
            <p:ph type="dt" sz="half" idx="10"/>
          </p:nvPr>
        </p:nvSpPr>
        <p:spPr/>
        <p:txBody>
          <a:bodyPr/>
          <a:lstStyle>
            <a:lvl1pPr>
              <a:defRPr/>
            </a:lvl1pPr>
          </a:lstStyle>
          <a:p>
            <a:fld id="{4DCE8448-A88E-AB46-9A66-F23B5FD57EB2}" type="datetimeFigureOut">
              <a:rPr lang="en-US" altLang="en-US"/>
              <a:pPr/>
              <a:t>5/30/25</a:t>
            </a:fld>
            <a:endParaRPr lang="en-US" altLang="en-US"/>
          </a:p>
        </p:txBody>
      </p:sp>
      <p:sp>
        <p:nvSpPr>
          <p:cNvPr id="5" name="Footer Placeholder 4">
            <a:extLst>
              <a:ext uri="{FF2B5EF4-FFF2-40B4-BE49-F238E27FC236}">
                <a16:creationId xmlns:a16="http://schemas.microsoft.com/office/drawing/2014/main" id="{CC1F7EBE-3D90-A040-A930-BCC21C53B24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45F6DE8-E370-CE41-B1AF-6D852D04C39F}"/>
              </a:ext>
            </a:extLst>
          </p:cNvPr>
          <p:cNvSpPr>
            <a:spLocks noGrp="1"/>
          </p:cNvSpPr>
          <p:nvPr>
            <p:ph type="sldNum" sz="quarter" idx="12"/>
          </p:nvPr>
        </p:nvSpPr>
        <p:spPr/>
        <p:txBody>
          <a:bodyPr/>
          <a:lstStyle>
            <a:lvl1pPr>
              <a:defRPr/>
            </a:lvl1pPr>
          </a:lstStyle>
          <a:p>
            <a:fld id="{CDE7390B-674D-D84A-8D8C-4EDA7BBD065D}" type="slidenum">
              <a:rPr lang="en-US" altLang="en-US"/>
              <a:pPr/>
              <a:t>‹#›</a:t>
            </a:fld>
            <a:endParaRPr lang="en-US" altLang="en-US"/>
          </a:p>
        </p:txBody>
      </p:sp>
    </p:spTree>
    <p:extLst>
      <p:ext uri="{BB962C8B-B14F-4D97-AF65-F5344CB8AC3E}">
        <p14:creationId xmlns:p14="http://schemas.microsoft.com/office/powerpoint/2010/main" val="623812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182880" y="874712"/>
            <a:ext cx="8229600" cy="3394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3DED75-D61C-084A-83A2-D163F59251B7}"/>
              </a:ext>
            </a:extLst>
          </p:cNvPr>
          <p:cNvSpPr>
            <a:spLocks noGrp="1"/>
          </p:cNvSpPr>
          <p:nvPr>
            <p:ph type="dt" sz="half" idx="10"/>
          </p:nvPr>
        </p:nvSpPr>
        <p:spPr/>
        <p:txBody>
          <a:bodyPr/>
          <a:lstStyle>
            <a:lvl1pPr>
              <a:defRPr/>
            </a:lvl1pPr>
          </a:lstStyle>
          <a:p>
            <a:fld id="{0481C123-CB2B-F048-B263-9106CD039471}" type="datetimeFigureOut">
              <a:rPr lang="en-US" altLang="en-US"/>
              <a:pPr/>
              <a:t>5/30/25</a:t>
            </a:fld>
            <a:endParaRPr lang="en-US" altLang="en-US"/>
          </a:p>
        </p:txBody>
      </p:sp>
      <p:sp>
        <p:nvSpPr>
          <p:cNvPr id="5" name="Footer Placeholder 4">
            <a:extLst>
              <a:ext uri="{FF2B5EF4-FFF2-40B4-BE49-F238E27FC236}">
                <a16:creationId xmlns:a16="http://schemas.microsoft.com/office/drawing/2014/main" id="{3A7B7CDA-1DB4-8D42-8893-703BAB5044E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7BAED9B-CD5F-8C48-B667-3FEB330B83FC}"/>
              </a:ext>
            </a:extLst>
          </p:cNvPr>
          <p:cNvSpPr>
            <a:spLocks noGrp="1"/>
          </p:cNvSpPr>
          <p:nvPr>
            <p:ph type="sldNum" sz="quarter" idx="12"/>
          </p:nvPr>
        </p:nvSpPr>
        <p:spPr/>
        <p:txBody>
          <a:bodyPr/>
          <a:lstStyle>
            <a:lvl1pPr>
              <a:defRPr/>
            </a:lvl1pPr>
          </a:lstStyle>
          <a:p>
            <a:fld id="{BF0F2238-E2A9-3646-AE36-254516B2E636}" type="slidenum">
              <a:rPr lang="en-US" altLang="en-US"/>
              <a:pPr/>
              <a:t>‹#›</a:t>
            </a:fld>
            <a:endParaRPr lang="en-US" altLang="en-US"/>
          </a:p>
        </p:txBody>
      </p:sp>
      <p:sp>
        <p:nvSpPr>
          <p:cNvPr id="7" name="Title 1">
            <a:extLst>
              <a:ext uri="{FF2B5EF4-FFF2-40B4-BE49-F238E27FC236}">
                <a16:creationId xmlns:a16="http://schemas.microsoft.com/office/drawing/2014/main" id="{8647BA73-4DAF-5E4A-8534-9D9645673830}"/>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937429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37693"/>
            <a:ext cx="1913351" cy="38681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37693"/>
            <a:ext cx="5598323" cy="38681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D3FF10-CAF0-1E47-A1F2-D858F49B6B4F}"/>
              </a:ext>
            </a:extLst>
          </p:cNvPr>
          <p:cNvSpPr>
            <a:spLocks noGrp="1"/>
          </p:cNvSpPr>
          <p:nvPr>
            <p:ph type="dt" sz="half" idx="10"/>
          </p:nvPr>
        </p:nvSpPr>
        <p:spPr/>
        <p:txBody>
          <a:bodyPr/>
          <a:lstStyle>
            <a:lvl1pPr>
              <a:defRPr/>
            </a:lvl1pPr>
          </a:lstStyle>
          <a:p>
            <a:fld id="{F8CAE6E5-B3C4-5A44-97F8-7B12003D20D5}" type="datetimeFigureOut">
              <a:rPr lang="en-US" altLang="en-US"/>
              <a:pPr/>
              <a:t>5/30/25</a:t>
            </a:fld>
            <a:endParaRPr lang="en-US" altLang="en-US"/>
          </a:p>
        </p:txBody>
      </p:sp>
      <p:sp>
        <p:nvSpPr>
          <p:cNvPr id="5" name="Footer Placeholder 4">
            <a:extLst>
              <a:ext uri="{FF2B5EF4-FFF2-40B4-BE49-F238E27FC236}">
                <a16:creationId xmlns:a16="http://schemas.microsoft.com/office/drawing/2014/main" id="{3B9AF80A-262F-864D-A0AC-3538E56A5DF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1A23A50-6A54-2848-9209-ACEB220117B8}"/>
              </a:ext>
            </a:extLst>
          </p:cNvPr>
          <p:cNvSpPr>
            <a:spLocks noGrp="1"/>
          </p:cNvSpPr>
          <p:nvPr>
            <p:ph type="sldNum" sz="quarter" idx="12"/>
          </p:nvPr>
        </p:nvSpPr>
        <p:spPr/>
        <p:txBody>
          <a:bodyPr/>
          <a:lstStyle>
            <a:lvl1pPr>
              <a:defRPr/>
            </a:lvl1pPr>
          </a:lstStyle>
          <a:p>
            <a:fld id="{01850282-A637-A841-BAC6-6E5B26841DEF}" type="slidenum">
              <a:rPr lang="en-US" altLang="en-US"/>
              <a:pPr/>
              <a:t>‹#›</a:t>
            </a:fld>
            <a:endParaRPr lang="en-US" altLang="en-US"/>
          </a:p>
        </p:txBody>
      </p:sp>
    </p:spTree>
    <p:extLst>
      <p:ext uri="{BB962C8B-B14F-4D97-AF65-F5344CB8AC3E}">
        <p14:creationId xmlns:p14="http://schemas.microsoft.com/office/powerpoint/2010/main" val="2565857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99993" y="1550591"/>
            <a:ext cx="7498079" cy="1102519"/>
          </a:xfrm>
        </p:spPr>
        <p:txBody>
          <a:bodyPr/>
          <a:lstStyle>
            <a:lvl1pPr algn="ctr">
              <a:defRPr/>
            </a:lvl1pPr>
          </a:lstStyle>
          <a:p>
            <a:r>
              <a:rPr lang="en-US"/>
              <a:t>Click to edit Master title style</a:t>
            </a:r>
            <a:endParaRPr lang="en-US" dirty="0"/>
          </a:p>
        </p:txBody>
      </p:sp>
      <p:sp>
        <p:nvSpPr>
          <p:cNvPr id="3" name="Subtitle 2"/>
          <p:cNvSpPr>
            <a:spLocks noGrp="1"/>
          </p:cNvSpPr>
          <p:nvPr>
            <p:ph type="subTitle" idx="1"/>
          </p:nvPr>
        </p:nvSpPr>
        <p:spPr>
          <a:xfrm>
            <a:off x="1657192" y="2752280"/>
            <a:ext cx="658368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25485715-B728-014D-870A-1F84FF3D5110}"/>
              </a:ext>
            </a:extLst>
          </p:cNvPr>
          <p:cNvSpPr>
            <a:spLocks noGrp="1"/>
          </p:cNvSpPr>
          <p:nvPr>
            <p:ph type="dt" sz="half" idx="10"/>
          </p:nvPr>
        </p:nvSpPr>
        <p:spPr/>
        <p:txBody>
          <a:bodyPr/>
          <a:lstStyle>
            <a:lvl1pPr>
              <a:defRPr/>
            </a:lvl1pPr>
          </a:lstStyle>
          <a:p>
            <a:fld id="{2DE3C817-4E3C-3E43-ABDC-3E97C8564D14}" type="datetimeFigureOut">
              <a:rPr lang="en-US" altLang="en-US"/>
              <a:pPr/>
              <a:t>5/30/25</a:t>
            </a:fld>
            <a:endParaRPr lang="en-US" altLang="en-US"/>
          </a:p>
        </p:txBody>
      </p:sp>
    </p:spTree>
    <p:extLst>
      <p:ext uri="{BB962C8B-B14F-4D97-AF65-F5344CB8AC3E}">
        <p14:creationId xmlns:p14="http://schemas.microsoft.com/office/powerpoint/2010/main" val="5787024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005840" y="914401"/>
            <a:ext cx="7637929" cy="3620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7A26B4C-4C48-944C-B298-ABCF9E837ADE}"/>
              </a:ext>
            </a:extLst>
          </p:cNvPr>
          <p:cNvSpPr>
            <a:spLocks noGrp="1"/>
          </p:cNvSpPr>
          <p:nvPr>
            <p:ph type="dt" sz="half" idx="10"/>
          </p:nvPr>
        </p:nvSpPr>
        <p:spPr/>
        <p:txBody>
          <a:bodyPr/>
          <a:lstStyle>
            <a:lvl1pPr>
              <a:defRPr/>
            </a:lvl1pPr>
          </a:lstStyle>
          <a:p>
            <a:fld id="{6D30D50E-83AE-B944-BDDA-99DE69F8E0E5}" type="datetimeFigureOut">
              <a:rPr lang="en-US" altLang="en-US"/>
              <a:pPr/>
              <a:t>5/30/25</a:t>
            </a:fld>
            <a:endParaRPr lang="en-US" altLang="en-US"/>
          </a:p>
        </p:txBody>
      </p:sp>
    </p:spTree>
    <p:extLst>
      <p:ext uri="{BB962C8B-B14F-4D97-AF65-F5344CB8AC3E}">
        <p14:creationId xmlns:p14="http://schemas.microsoft.com/office/powerpoint/2010/main" val="36190651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35879"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235879"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5BB145-AFA3-5C4F-B88A-8FAECB1D14B4}"/>
              </a:ext>
            </a:extLst>
          </p:cNvPr>
          <p:cNvSpPr>
            <a:spLocks noGrp="1"/>
          </p:cNvSpPr>
          <p:nvPr>
            <p:ph type="dt" sz="half" idx="10"/>
          </p:nvPr>
        </p:nvSpPr>
        <p:spPr/>
        <p:txBody>
          <a:bodyPr/>
          <a:lstStyle>
            <a:lvl1pPr>
              <a:defRPr/>
            </a:lvl1pPr>
          </a:lstStyle>
          <a:p>
            <a:fld id="{92628EB4-8F1D-6846-BA2C-D35AC671F4A6}" type="datetimeFigureOut">
              <a:rPr lang="en-US" altLang="en-US"/>
              <a:pPr/>
              <a:t>5/30/25</a:t>
            </a:fld>
            <a:endParaRPr lang="en-US" altLang="en-US"/>
          </a:p>
        </p:txBody>
      </p:sp>
    </p:spTree>
    <p:extLst>
      <p:ext uri="{BB962C8B-B14F-4D97-AF65-F5344CB8AC3E}">
        <p14:creationId xmlns:p14="http://schemas.microsoft.com/office/powerpoint/2010/main" val="5541232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05840" y="914400"/>
            <a:ext cx="3681608" cy="364883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05192" y="914400"/>
            <a:ext cx="3681608" cy="364883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A79752B7-9A8D-6E47-9BC1-D6EA622F7453}"/>
              </a:ext>
            </a:extLst>
          </p:cNvPr>
          <p:cNvSpPr>
            <a:spLocks noGrp="1"/>
          </p:cNvSpPr>
          <p:nvPr>
            <p:ph type="dt" sz="half" idx="10"/>
          </p:nvPr>
        </p:nvSpPr>
        <p:spPr/>
        <p:txBody>
          <a:bodyPr/>
          <a:lstStyle>
            <a:lvl1pPr>
              <a:defRPr/>
            </a:lvl1pPr>
          </a:lstStyle>
          <a:p>
            <a:fld id="{C24D07C1-FF4E-D846-9376-3498176A875E}" type="datetimeFigureOut">
              <a:rPr lang="en-US" altLang="en-US"/>
              <a:pPr/>
              <a:t>5/30/25</a:t>
            </a:fld>
            <a:endParaRPr lang="en-US" altLang="en-US"/>
          </a:p>
        </p:txBody>
      </p:sp>
    </p:spTree>
    <p:extLst>
      <p:ext uri="{BB962C8B-B14F-4D97-AF65-F5344CB8AC3E}">
        <p14:creationId xmlns:p14="http://schemas.microsoft.com/office/powerpoint/2010/main" val="2078252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05840" y="1151335"/>
            <a:ext cx="3657600" cy="47982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40" y="1631156"/>
            <a:ext cx="3657600" cy="2963466"/>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60516" y="1151335"/>
            <a:ext cx="3657600" cy="47982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60516" y="1631156"/>
            <a:ext cx="3657600" cy="2963466"/>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F0BA71A0-D91F-B24E-B680-5F0572C1CD61}"/>
              </a:ext>
            </a:extLst>
          </p:cNvPr>
          <p:cNvSpPr>
            <a:spLocks noGrp="1"/>
          </p:cNvSpPr>
          <p:nvPr>
            <p:ph type="dt" sz="half" idx="10"/>
          </p:nvPr>
        </p:nvSpPr>
        <p:spPr/>
        <p:txBody>
          <a:bodyPr/>
          <a:lstStyle>
            <a:lvl1pPr>
              <a:defRPr/>
            </a:lvl1pPr>
          </a:lstStyle>
          <a:p>
            <a:fld id="{542604C6-78EE-7D4F-B0E0-116142FE15FD}" type="datetimeFigureOut">
              <a:rPr lang="en-US" altLang="en-US"/>
              <a:pPr/>
              <a:t>5/30/25</a:t>
            </a:fld>
            <a:endParaRPr lang="en-US" altLang="en-US"/>
          </a:p>
        </p:txBody>
      </p:sp>
      <p:sp>
        <p:nvSpPr>
          <p:cNvPr id="8" name="Footer Placeholder 4">
            <a:extLst>
              <a:ext uri="{FF2B5EF4-FFF2-40B4-BE49-F238E27FC236}">
                <a16:creationId xmlns:a16="http://schemas.microsoft.com/office/drawing/2014/main" id="{CC0E79BA-0006-9D41-8784-7BB3BB76E2E4}"/>
              </a:ext>
            </a:extLst>
          </p:cNvPr>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0C6F3CE-014B-904D-AFF7-784249FA795A}"/>
              </a:ext>
            </a:extLst>
          </p:cNvPr>
          <p:cNvSpPr>
            <a:spLocks noGrp="1"/>
          </p:cNvSpPr>
          <p:nvPr>
            <p:ph type="sldNum" sz="quarter" idx="12"/>
          </p:nvPr>
        </p:nvSpPr>
        <p:spPr>
          <a:xfrm>
            <a:off x="6553200" y="4767263"/>
            <a:ext cx="2133600" cy="274637"/>
          </a:xfrm>
          <a:prstGeom prst="rect">
            <a:avLst/>
          </a:prstGeom>
        </p:spPr>
        <p:txBody>
          <a:bodyPr/>
          <a:lstStyle>
            <a:lvl1pPr>
              <a:defRPr/>
            </a:lvl1pPr>
          </a:lstStyle>
          <a:p>
            <a:fld id="{19CDBC23-8B1B-A04E-B3C0-378D638B84E2}" type="slidenum">
              <a:rPr lang="en-US" altLang="en-US"/>
              <a:pPr/>
              <a:t>‹#›</a:t>
            </a:fld>
            <a:endParaRPr lang="en-US" altLang="en-US"/>
          </a:p>
        </p:txBody>
      </p:sp>
    </p:spTree>
    <p:extLst>
      <p:ext uri="{BB962C8B-B14F-4D97-AF65-F5344CB8AC3E}">
        <p14:creationId xmlns:p14="http://schemas.microsoft.com/office/powerpoint/2010/main" val="2503543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12357AE-C63F-8A4F-A6F0-787E69E63FF2}"/>
              </a:ext>
            </a:extLst>
          </p:cNvPr>
          <p:cNvSpPr>
            <a:spLocks noGrp="1"/>
          </p:cNvSpPr>
          <p:nvPr>
            <p:ph type="dt" sz="half" idx="10"/>
          </p:nvPr>
        </p:nvSpPr>
        <p:spPr/>
        <p:txBody>
          <a:bodyPr/>
          <a:lstStyle>
            <a:lvl1pPr>
              <a:defRPr/>
            </a:lvl1pPr>
          </a:lstStyle>
          <a:p>
            <a:fld id="{849CB989-AF7E-504A-93B3-A534CF0AE147}" type="datetimeFigureOut">
              <a:rPr lang="en-US" altLang="en-US"/>
              <a:pPr/>
              <a:t>5/30/25</a:t>
            </a:fld>
            <a:endParaRPr lang="en-US" altLang="en-US"/>
          </a:p>
        </p:txBody>
      </p:sp>
    </p:spTree>
    <p:extLst>
      <p:ext uri="{BB962C8B-B14F-4D97-AF65-F5344CB8AC3E}">
        <p14:creationId xmlns:p14="http://schemas.microsoft.com/office/powerpoint/2010/main" val="32064764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EF7C194-DDD3-D641-868F-C83B92165C31}"/>
              </a:ext>
            </a:extLst>
          </p:cNvPr>
          <p:cNvSpPr>
            <a:spLocks noGrp="1"/>
          </p:cNvSpPr>
          <p:nvPr>
            <p:ph type="dt" sz="half" idx="10"/>
          </p:nvPr>
        </p:nvSpPr>
        <p:spPr/>
        <p:txBody>
          <a:bodyPr/>
          <a:lstStyle>
            <a:lvl1pPr>
              <a:defRPr/>
            </a:lvl1pPr>
          </a:lstStyle>
          <a:p>
            <a:fld id="{EA13D7B5-DD9C-B541-881E-A19322A8AC40}" type="datetimeFigureOut">
              <a:rPr lang="en-US" altLang="en-US"/>
              <a:pPr/>
              <a:t>5/30/25</a:t>
            </a:fld>
            <a:endParaRPr lang="en-US" altLang="en-US"/>
          </a:p>
        </p:txBody>
      </p:sp>
    </p:spTree>
    <p:extLst>
      <p:ext uri="{BB962C8B-B14F-4D97-AF65-F5344CB8AC3E}">
        <p14:creationId xmlns:p14="http://schemas.microsoft.com/office/powerpoint/2010/main" val="3321256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5840" y="204787"/>
            <a:ext cx="3008313" cy="871538"/>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183692" y="204788"/>
            <a:ext cx="4503107" cy="4389835"/>
          </a:xfrm>
        </p:spPr>
        <p:txBody>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05840" y="1076326"/>
            <a:ext cx="3008313" cy="3518297"/>
          </a:xfrm>
        </p:spPr>
        <p:txBody>
          <a:bodyPr/>
          <a:lstStyle>
            <a:lvl1pPr marL="0" indent="0">
              <a:buNone/>
              <a:defRPr sz="1400">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B30AB58A-2B66-2545-930A-A272235D48C9}"/>
              </a:ext>
            </a:extLst>
          </p:cNvPr>
          <p:cNvSpPr>
            <a:spLocks noGrp="1"/>
          </p:cNvSpPr>
          <p:nvPr>
            <p:ph type="dt" sz="half" idx="10"/>
          </p:nvPr>
        </p:nvSpPr>
        <p:spPr/>
        <p:txBody>
          <a:bodyPr/>
          <a:lstStyle>
            <a:lvl1pPr>
              <a:defRPr/>
            </a:lvl1pPr>
          </a:lstStyle>
          <a:p>
            <a:fld id="{79639759-FBD6-4B49-A852-952CB14AA216}" type="datetimeFigureOut">
              <a:rPr lang="en-US" altLang="en-US"/>
              <a:pPr/>
              <a:t>5/30/25</a:t>
            </a:fld>
            <a:endParaRPr lang="en-US" altLang="en-US"/>
          </a:p>
        </p:txBody>
      </p:sp>
    </p:spTree>
    <p:extLst>
      <p:ext uri="{BB962C8B-B14F-4D97-AF65-F5344CB8AC3E}">
        <p14:creationId xmlns:p14="http://schemas.microsoft.com/office/powerpoint/2010/main" val="1252731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182880" y="731520"/>
            <a:ext cx="8229600" cy="3394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045D826-DDB8-D24E-A84F-4467C2022B5D}"/>
              </a:ext>
            </a:extLst>
          </p:cNvPr>
          <p:cNvSpPr>
            <a:spLocks noGrp="1"/>
          </p:cNvSpPr>
          <p:nvPr>
            <p:ph type="dt" sz="half" idx="10"/>
          </p:nvPr>
        </p:nvSpPr>
        <p:spPr/>
        <p:txBody>
          <a:bodyPr/>
          <a:lstStyle>
            <a:lvl1pPr>
              <a:defRPr/>
            </a:lvl1pPr>
          </a:lstStyle>
          <a:p>
            <a:fld id="{303E1852-93B0-1946-A33E-7F18731D88E2}" type="datetimeFigureOut">
              <a:rPr lang="en-US" altLang="en-US"/>
              <a:pPr/>
              <a:t>5/30/25</a:t>
            </a:fld>
            <a:endParaRPr lang="en-US" altLang="en-US"/>
          </a:p>
        </p:txBody>
      </p:sp>
      <p:sp>
        <p:nvSpPr>
          <p:cNvPr id="5" name="Footer Placeholder 4">
            <a:extLst>
              <a:ext uri="{FF2B5EF4-FFF2-40B4-BE49-F238E27FC236}">
                <a16:creationId xmlns:a16="http://schemas.microsoft.com/office/drawing/2014/main" id="{94344CCA-174A-3744-8C6E-A9DBF9F5BA2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62DC80-B586-3042-8549-42FC550DECD5}"/>
              </a:ext>
            </a:extLst>
          </p:cNvPr>
          <p:cNvSpPr>
            <a:spLocks noGrp="1"/>
          </p:cNvSpPr>
          <p:nvPr>
            <p:ph type="sldNum" sz="quarter" idx="12"/>
          </p:nvPr>
        </p:nvSpPr>
        <p:spPr/>
        <p:txBody>
          <a:bodyPr/>
          <a:lstStyle>
            <a:lvl1pPr>
              <a:defRPr/>
            </a:lvl1pPr>
          </a:lstStyle>
          <a:p>
            <a:fld id="{05E21D09-E2E8-7442-AC2A-C17B561ACE37}" type="slidenum">
              <a:rPr lang="en-US" altLang="en-US"/>
              <a:pPr/>
              <a:t>‹#›</a:t>
            </a:fld>
            <a:endParaRPr lang="en-US" altLang="en-US"/>
          </a:p>
        </p:txBody>
      </p:sp>
    </p:spTree>
    <p:extLst>
      <p:ext uri="{BB962C8B-B14F-4D97-AF65-F5344CB8AC3E}">
        <p14:creationId xmlns:p14="http://schemas.microsoft.com/office/powerpoint/2010/main" val="13661922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67443" y="3485208"/>
            <a:ext cx="6136687"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867443" y="205423"/>
            <a:ext cx="6136687" cy="3279783"/>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867443" y="3922787"/>
            <a:ext cx="6136687"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B9E1126B-F75F-2444-AED3-04FA000CA270}"/>
              </a:ext>
            </a:extLst>
          </p:cNvPr>
          <p:cNvSpPr>
            <a:spLocks noGrp="1"/>
          </p:cNvSpPr>
          <p:nvPr>
            <p:ph type="dt" sz="half" idx="10"/>
          </p:nvPr>
        </p:nvSpPr>
        <p:spPr/>
        <p:txBody>
          <a:bodyPr/>
          <a:lstStyle>
            <a:lvl1pPr>
              <a:defRPr/>
            </a:lvl1pPr>
          </a:lstStyle>
          <a:p>
            <a:fld id="{DFFF2BD4-8A67-1A48-A8FA-BAE19BF4460C}" type="datetimeFigureOut">
              <a:rPr lang="en-US" altLang="en-US"/>
              <a:pPr/>
              <a:t>5/30/25</a:t>
            </a:fld>
            <a:endParaRPr lang="en-US" altLang="en-US"/>
          </a:p>
        </p:txBody>
      </p:sp>
    </p:spTree>
    <p:extLst>
      <p:ext uri="{BB962C8B-B14F-4D97-AF65-F5344CB8AC3E}">
        <p14:creationId xmlns:p14="http://schemas.microsoft.com/office/powerpoint/2010/main" val="12390515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D4944B-E6C0-4B49-9884-33BAE2256948}"/>
              </a:ext>
            </a:extLst>
          </p:cNvPr>
          <p:cNvSpPr>
            <a:spLocks noGrp="1"/>
          </p:cNvSpPr>
          <p:nvPr>
            <p:ph type="dt" sz="half" idx="10"/>
          </p:nvPr>
        </p:nvSpPr>
        <p:spPr/>
        <p:txBody>
          <a:bodyPr/>
          <a:lstStyle>
            <a:lvl1pPr>
              <a:defRPr/>
            </a:lvl1pPr>
          </a:lstStyle>
          <a:p>
            <a:fld id="{B0B2A2D3-8E15-5449-B471-AB5BC31E267B}" type="datetimeFigureOut">
              <a:rPr lang="en-US" altLang="en-US"/>
              <a:pPr/>
              <a:t>5/30/25</a:t>
            </a:fld>
            <a:endParaRPr lang="en-US" altLang="en-US"/>
          </a:p>
        </p:txBody>
      </p:sp>
    </p:spTree>
    <p:extLst>
      <p:ext uri="{BB962C8B-B14F-4D97-AF65-F5344CB8AC3E}">
        <p14:creationId xmlns:p14="http://schemas.microsoft.com/office/powerpoint/2010/main" val="1482787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2880"/>
            <a:ext cx="2057400" cy="4388644"/>
          </a:xfrm>
        </p:spPr>
        <p:txBody>
          <a:bodyPr vert="eaVert"/>
          <a:lstStyle>
            <a:lvl1pPr>
              <a:defRPr sz="36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05840" y="182880"/>
            <a:ext cx="547116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14E9FE-CE82-5945-8C12-145C87CD6D5B}"/>
              </a:ext>
            </a:extLst>
          </p:cNvPr>
          <p:cNvSpPr>
            <a:spLocks noGrp="1"/>
          </p:cNvSpPr>
          <p:nvPr>
            <p:ph type="dt" sz="half" idx="10"/>
          </p:nvPr>
        </p:nvSpPr>
        <p:spPr/>
        <p:txBody>
          <a:bodyPr/>
          <a:lstStyle>
            <a:lvl1pPr>
              <a:defRPr/>
            </a:lvl1pPr>
          </a:lstStyle>
          <a:p>
            <a:fld id="{FCE80835-2EF5-444A-9B95-9E6732942619}" type="datetimeFigureOut">
              <a:rPr lang="en-US" altLang="en-US"/>
              <a:pPr/>
              <a:t>5/30/25</a:t>
            </a:fld>
            <a:endParaRPr lang="en-US" altLang="en-US"/>
          </a:p>
        </p:txBody>
      </p:sp>
    </p:spTree>
    <p:extLst>
      <p:ext uri="{BB962C8B-B14F-4D97-AF65-F5344CB8AC3E}">
        <p14:creationId xmlns:p14="http://schemas.microsoft.com/office/powerpoint/2010/main" val="2734827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642FCCE-3C5A-614F-A602-EB991E250F9D}"/>
              </a:ext>
            </a:extLst>
          </p:cNvPr>
          <p:cNvSpPr>
            <a:spLocks noGrp="1"/>
          </p:cNvSpPr>
          <p:nvPr>
            <p:ph type="dt" sz="half" idx="10"/>
          </p:nvPr>
        </p:nvSpPr>
        <p:spPr/>
        <p:txBody>
          <a:bodyPr/>
          <a:lstStyle>
            <a:lvl1pPr>
              <a:defRPr/>
            </a:lvl1pPr>
          </a:lstStyle>
          <a:p>
            <a:fld id="{233843F1-E09E-B542-AB96-0B7E36679D62}" type="datetimeFigureOut">
              <a:rPr lang="en-US" altLang="en-US"/>
              <a:pPr/>
              <a:t>5/30/25</a:t>
            </a:fld>
            <a:endParaRPr lang="en-US" altLang="en-US"/>
          </a:p>
        </p:txBody>
      </p:sp>
      <p:sp>
        <p:nvSpPr>
          <p:cNvPr id="5" name="Footer Placeholder 4">
            <a:extLst>
              <a:ext uri="{FF2B5EF4-FFF2-40B4-BE49-F238E27FC236}">
                <a16:creationId xmlns:a16="http://schemas.microsoft.com/office/drawing/2014/main" id="{AAF31562-1A7A-3543-AB21-C73AB5D13DF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7B04326-FD0D-AC44-9A85-FC045F1DE732}"/>
              </a:ext>
            </a:extLst>
          </p:cNvPr>
          <p:cNvSpPr>
            <a:spLocks noGrp="1"/>
          </p:cNvSpPr>
          <p:nvPr>
            <p:ph type="sldNum" sz="quarter" idx="12"/>
          </p:nvPr>
        </p:nvSpPr>
        <p:spPr/>
        <p:txBody>
          <a:bodyPr/>
          <a:lstStyle>
            <a:lvl1pPr>
              <a:defRPr/>
            </a:lvl1pPr>
          </a:lstStyle>
          <a:p>
            <a:fld id="{4F7DD229-A6E0-1C4B-BC37-3197B08B8F75}" type="slidenum">
              <a:rPr lang="en-US" altLang="en-US"/>
              <a:pPr/>
              <a:t>‹#›</a:t>
            </a:fld>
            <a:endParaRPr lang="en-US" altLang="en-US"/>
          </a:p>
        </p:txBody>
      </p:sp>
    </p:spTree>
    <p:extLst>
      <p:ext uri="{BB962C8B-B14F-4D97-AF65-F5344CB8AC3E}">
        <p14:creationId xmlns:p14="http://schemas.microsoft.com/office/powerpoint/2010/main" val="5024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82880" y="73152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73152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7125851C-65AE-3945-B4A4-5C6CBFF418F0}"/>
              </a:ext>
            </a:extLst>
          </p:cNvPr>
          <p:cNvSpPr>
            <a:spLocks noGrp="1"/>
          </p:cNvSpPr>
          <p:nvPr>
            <p:ph type="dt" sz="half" idx="10"/>
          </p:nvPr>
        </p:nvSpPr>
        <p:spPr/>
        <p:txBody>
          <a:bodyPr/>
          <a:lstStyle>
            <a:lvl1pPr>
              <a:defRPr/>
            </a:lvl1pPr>
          </a:lstStyle>
          <a:p>
            <a:fld id="{BC357D90-1EDC-9249-913E-90E6B08BBB25}" type="datetimeFigureOut">
              <a:rPr lang="en-US" altLang="en-US"/>
              <a:pPr/>
              <a:t>5/30/25</a:t>
            </a:fld>
            <a:endParaRPr lang="en-US" altLang="en-US"/>
          </a:p>
        </p:txBody>
      </p:sp>
      <p:sp>
        <p:nvSpPr>
          <p:cNvPr id="6" name="Footer Placeholder 4">
            <a:extLst>
              <a:ext uri="{FF2B5EF4-FFF2-40B4-BE49-F238E27FC236}">
                <a16:creationId xmlns:a16="http://schemas.microsoft.com/office/drawing/2014/main" id="{6F5E22F4-F371-9C4B-B108-979D62B6087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14DE5FD-9DDF-3349-B8BB-8B8EC66E70D7}"/>
              </a:ext>
            </a:extLst>
          </p:cNvPr>
          <p:cNvSpPr>
            <a:spLocks noGrp="1"/>
          </p:cNvSpPr>
          <p:nvPr>
            <p:ph type="sldNum" sz="quarter" idx="12"/>
          </p:nvPr>
        </p:nvSpPr>
        <p:spPr/>
        <p:txBody>
          <a:bodyPr/>
          <a:lstStyle>
            <a:lvl1pPr>
              <a:defRPr/>
            </a:lvl1pPr>
          </a:lstStyle>
          <a:p>
            <a:fld id="{4E46EA69-1F00-A645-9A0D-A4775062045E}" type="slidenum">
              <a:rPr lang="en-US" altLang="en-US"/>
              <a:pPr/>
              <a:t>‹#›</a:t>
            </a:fld>
            <a:endParaRPr lang="en-US" altLang="en-US"/>
          </a:p>
        </p:txBody>
      </p:sp>
      <p:sp>
        <p:nvSpPr>
          <p:cNvPr id="8" name="Title 1">
            <a:extLst>
              <a:ext uri="{FF2B5EF4-FFF2-40B4-BE49-F238E27FC236}">
                <a16:creationId xmlns:a16="http://schemas.microsoft.com/office/drawing/2014/main" id="{C9637ADE-912B-734C-A8CD-86C46C1A2345}"/>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898951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79" y="731520"/>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82879" y="125537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58803" y="731520"/>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8803" y="125537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66B1F3CC-1B08-334B-B713-35390EA88793}"/>
              </a:ext>
            </a:extLst>
          </p:cNvPr>
          <p:cNvSpPr>
            <a:spLocks noGrp="1"/>
          </p:cNvSpPr>
          <p:nvPr>
            <p:ph type="dt" sz="half" idx="10"/>
          </p:nvPr>
        </p:nvSpPr>
        <p:spPr/>
        <p:txBody>
          <a:bodyPr/>
          <a:lstStyle>
            <a:lvl1pPr>
              <a:defRPr/>
            </a:lvl1pPr>
          </a:lstStyle>
          <a:p>
            <a:fld id="{8F12E8AB-2B34-D84C-82A8-85702B3AA2F4}" type="datetimeFigureOut">
              <a:rPr lang="en-US" altLang="en-US"/>
              <a:pPr/>
              <a:t>5/30/25</a:t>
            </a:fld>
            <a:endParaRPr lang="en-US" altLang="en-US"/>
          </a:p>
        </p:txBody>
      </p:sp>
      <p:sp>
        <p:nvSpPr>
          <p:cNvPr id="8" name="Footer Placeholder 4">
            <a:extLst>
              <a:ext uri="{FF2B5EF4-FFF2-40B4-BE49-F238E27FC236}">
                <a16:creationId xmlns:a16="http://schemas.microsoft.com/office/drawing/2014/main" id="{DCD32E90-BE10-4444-B774-07B30C10758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CC877E1B-3927-6A41-A15B-CAEE6E7A06C0}"/>
              </a:ext>
            </a:extLst>
          </p:cNvPr>
          <p:cNvSpPr>
            <a:spLocks noGrp="1"/>
          </p:cNvSpPr>
          <p:nvPr>
            <p:ph type="sldNum" sz="quarter" idx="12"/>
          </p:nvPr>
        </p:nvSpPr>
        <p:spPr/>
        <p:txBody>
          <a:bodyPr/>
          <a:lstStyle>
            <a:lvl1pPr>
              <a:defRPr/>
            </a:lvl1pPr>
          </a:lstStyle>
          <a:p>
            <a:fld id="{810896CB-93B7-014E-847C-141759764309}" type="slidenum">
              <a:rPr lang="en-US" altLang="en-US"/>
              <a:pPr/>
              <a:t>‹#›</a:t>
            </a:fld>
            <a:endParaRPr lang="en-US" altLang="en-US"/>
          </a:p>
        </p:txBody>
      </p:sp>
      <p:sp>
        <p:nvSpPr>
          <p:cNvPr id="10" name="Title 1">
            <a:extLst>
              <a:ext uri="{FF2B5EF4-FFF2-40B4-BE49-F238E27FC236}">
                <a16:creationId xmlns:a16="http://schemas.microsoft.com/office/drawing/2014/main" id="{F3EA321B-18B6-7A43-A72C-5E49A9E54982}"/>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762291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3">
            <a:extLst>
              <a:ext uri="{FF2B5EF4-FFF2-40B4-BE49-F238E27FC236}">
                <a16:creationId xmlns:a16="http://schemas.microsoft.com/office/drawing/2014/main" id="{EDD99CF7-CC34-6C47-8149-8ED08EB2CCCB}"/>
              </a:ext>
            </a:extLst>
          </p:cNvPr>
          <p:cNvSpPr>
            <a:spLocks noGrp="1"/>
          </p:cNvSpPr>
          <p:nvPr>
            <p:ph type="dt" sz="half" idx="10"/>
          </p:nvPr>
        </p:nvSpPr>
        <p:spPr/>
        <p:txBody>
          <a:bodyPr/>
          <a:lstStyle>
            <a:lvl1pPr>
              <a:defRPr/>
            </a:lvl1pPr>
          </a:lstStyle>
          <a:p>
            <a:fld id="{9663704A-350A-754E-AE9C-DF2CDD6F9266}" type="datetimeFigureOut">
              <a:rPr lang="en-US" altLang="en-US"/>
              <a:pPr/>
              <a:t>5/30/25</a:t>
            </a:fld>
            <a:endParaRPr lang="en-US" altLang="en-US"/>
          </a:p>
        </p:txBody>
      </p:sp>
      <p:sp>
        <p:nvSpPr>
          <p:cNvPr id="4" name="Footer Placeholder 4">
            <a:extLst>
              <a:ext uri="{FF2B5EF4-FFF2-40B4-BE49-F238E27FC236}">
                <a16:creationId xmlns:a16="http://schemas.microsoft.com/office/drawing/2014/main" id="{AB964ABC-BF4C-A448-A4B8-3151471857AD}"/>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5CA85D2B-0440-8842-BD95-E6B02ADF796A}"/>
              </a:ext>
            </a:extLst>
          </p:cNvPr>
          <p:cNvSpPr>
            <a:spLocks noGrp="1"/>
          </p:cNvSpPr>
          <p:nvPr>
            <p:ph type="sldNum" sz="quarter" idx="12"/>
          </p:nvPr>
        </p:nvSpPr>
        <p:spPr/>
        <p:txBody>
          <a:bodyPr/>
          <a:lstStyle>
            <a:lvl1pPr>
              <a:defRPr/>
            </a:lvl1pPr>
          </a:lstStyle>
          <a:p>
            <a:fld id="{FAE4DBB1-8D62-814E-8556-58D32545C968}" type="slidenum">
              <a:rPr lang="en-US" altLang="en-US"/>
              <a:pPr/>
              <a:t>‹#›</a:t>
            </a:fld>
            <a:endParaRPr lang="en-US" altLang="en-US"/>
          </a:p>
        </p:txBody>
      </p:sp>
      <p:sp>
        <p:nvSpPr>
          <p:cNvPr id="6" name="Title 1">
            <a:extLst>
              <a:ext uri="{FF2B5EF4-FFF2-40B4-BE49-F238E27FC236}">
                <a16:creationId xmlns:a16="http://schemas.microsoft.com/office/drawing/2014/main" id="{FEE95A1E-349E-9548-8E92-7E8A37A6A1E4}"/>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614235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889C9F1-16AD-9C4F-8BF3-AB0A70D5A386}"/>
              </a:ext>
            </a:extLst>
          </p:cNvPr>
          <p:cNvSpPr>
            <a:spLocks noGrp="1"/>
          </p:cNvSpPr>
          <p:nvPr>
            <p:ph type="dt" sz="half" idx="10"/>
          </p:nvPr>
        </p:nvSpPr>
        <p:spPr/>
        <p:txBody>
          <a:bodyPr/>
          <a:lstStyle>
            <a:lvl1pPr>
              <a:defRPr/>
            </a:lvl1pPr>
          </a:lstStyle>
          <a:p>
            <a:fld id="{7BE24966-E0DC-704E-B898-13BDFB90F73D}" type="datetimeFigureOut">
              <a:rPr lang="en-US" altLang="en-US"/>
              <a:pPr/>
              <a:t>5/30/25</a:t>
            </a:fld>
            <a:endParaRPr lang="en-US" altLang="en-US"/>
          </a:p>
        </p:txBody>
      </p:sp>
      <p:sp>
        <p:nvSpPr>
          <p:cNvPr id="3" name="Footer Placeholder 4">
            <a:extLst>
              <a:ext uri="{FF2B5EF4-FFF2-40B4-BE49-F238E27FC236}">
                <a16:creationId xmlns:a16="http://schemas.microsoft.com/office/drawing/2014/main" id="{07663ACA-88E8-7546-B7FD-CDEA8A63877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AC1D6CB0-70C9-BB45-B929-333854925001}"/>
              </a:ext>
            </a:extLst>
          </p:cNvPr>
          <p:cNvSpPr>
            <a:spLocks noGrp="1"/>
          </p:cNvSpPr>
          <p:nvPr>
            <p:ph type="sldNum" sz="quarter" idx="12"/>
          </p:nvPr>
        </p:nvSpPr>
        <p:spPr/>
        <p:txBody>
          <a:bodyPr/>
          <a:lstStyle>
            <a:lvl1pPr>
              <a:defRPr/>
            </a:lvl1pPr>
          </a:lstStyle>
          <a:p>
            <a:fld id="{BC959AE8-BD6F-0C46-A207-5E6713068192}" type="slidenum">
              <a:rPr lang="en-US" altLang="en-US"/>
              <a:pPr/>
              <a:t>‹#›</a:t>
            </a:fld>
            <a:endParaRPr lang="en-US" altLang="en-US"/>
          </a:p>
        </p:txBody>
      </p:sp>
    </p:spTree>
    <p:extLst>
      <p:ext uri="{BB962C8B-B14F-4D97-AF65-F5344CB8AC3E}">
        <p14:creationId xmlns:p14="http://schemas.microsoft.com/office/powerpoint/2010/main" val="412416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31520"/>
            <a:ext cx="3008313" cy="527448"/>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750415" y="731520"/>
            <a:ext cx="5111750" cy="378066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291537"/>
            <a:ext cx="3008313" cy="32206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4D229153-9613-AA47-A7D4-114473C51EF6}"/>
              </a:ext>
            </a:extLst>
          </p:cNvPr>
          <p:cNvSpPr>
            <a:spLocks noGrp="1"/>
          </p:cNvSpPr>
          <p:nvPr>
            <p:ph type="dt" sz="half" idx="10"/>
          </p:nvPr>
        </p:nvSpPr>
        <p:spPr/>
        <p:txBody>
          <a:bodyPr/>
          <a:lstStyle>
            <a:lvl1pPr>
              <a:defRPr/>
            </a:lvl1pPr>
          </a:lstStyle>
          <a:p>
            <a:fld id="{5C6E6720-7A2E-2948-871E-3E72CB55A6FA}" type="datetimeFigureOut">
              <a:rPr lang="en-US" altLang="en-US"/>
              <a:pPr/>
              <a:t>5/30/25</a:t>
            </a:fld>
            <a:endParaRPr lang="en-US" altLang="en-US"/>
          </a:p>
        </p:txBody>
      </p:sp>
      <p:sp>
        <p:nvSpPr>
          <p:cNvPr id="6" name="Footer Placeholder 5">
            <a:extLst>
              <a:ext uri="{FF2B5EF4-FFF2-40B4-BE49-F238E27FC236}">
                <a16:creationId xmlns:a16="http://schemas.microsoft.com/office/drawing/2014/main" id="{A50D1BCB-CA1E-1544-BCA5-14287C746DB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6">
            <a:extLst>
              <a:ext uri="{FF2B5EF4-FFF2-40B4-BE49-F238E27FC236}">
                <a16:creationId xmlns:a16="http://schemas.microsoft.com/office/drawing/2014/main" id="{8EDA78F6-3507-9540-B2EC-5F9506C60BD7}"/>
              </a:ext>
            </a:extLst>
          </p:cNvPr>
          <p:cNvSpPr>
            <a:spLocks noGrp="1"/>
          </p:cNvSpPr>
          <p:nvPr>
            <p:ph type="sldNum" sz="quarter" idx="12"/>
          </p:nvPr>
        </p:nvSpPr>
        <p:spPr/>
        <p:txBody>
          <a:bodyPr/>
          <a:lstStyle>
            <a:lvl1pPr>
              <a:defRPr/>
            </a:lvl1pPr>
          </a:lstStyle>
          <a:p>
            <a:fld id="{3C730543-ED1C-8347-B378-D5C6CDC9BA71}" type="slidenum">
              <a:rPr lang="en-US" altLang="en-US"/>
              <a:pPr/>
              <a:t>‹#›</a:t>
            </a:fld>
            <a:endParaRPr lang="en-US" altLang="en-US">
              <a:solidFill>
                <a:srgbClr val="88A44D"/>
              </a:solidFill>
            </a:endParaRPr>
          </a:p>
        </p:txBody>
      </p:sp>
    </p:spTree>
    <p:extLst>
      <p:ext uri="{BB962C8B-B14F-4D97-AF65-F5344CB8AC3E}">
        <p14:creationId xmlns:p14="http://schemas.microsoft.com/office/powerpoint/2010/main" val="1880299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38028"/>
            <a:ext cx="5486400" cy="425054"/>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731520"/>
            <a:ext cx="5486400" cy="285674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4113186"/>
            <a:ext cx="5486400" cy="42505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07E325AE-F0E8-3341-970A-FB5B18F12B67}"/>
              </a:ext>
            </a:extLst>
          </p:cNvPr>
          <p:cNvSpPr>
            <a:spLocks noGrp="1"/>
          </p:cNvSpPr>
          <p:nvPr>
            <p:ph type="dt" sz="half" idx="10"/>
          </p:nvPr>
        </p:nvSpPr>
        <p:spPr/>
        <p:txBody>
          <a:bodyPr/>
          <a:lstStyle>
            <a:lvl1pPr>
              <a:defRPr/>
            </a:lvl1pPr>
          </a:lstStyle>
          <a:p>
            <a:fld id="{9F5020AA-D055-E84B-804C-1D6315DE4DAD}" type="datetimeFigureOut">
              <a:rPr lang="en-US" altLang="en-US"/>
              <a:pPr/>
              <a:t>5/30/25</a:t>
            </a:fld>
            <a:endParaRPr lang="en-US" altLang="en-US"/>
          </a:p>
        </p:txBody>
      </p:sp>
      <p:sp>
        <p:nvSpPr>
          <p:cNvPr id="6" name="Footer Placeholder 4">
            <a:extLst>
              <a:ext uri="{FF2B5EF4-FFF2-40B4-BE49-F238E27FC236}">
                <a16:creationId xmlns:a16="http://schemas.microsoft.com/office/drawing/2014/main" id="{C820830B-8BD9-9B49-AC9D-1AA4478E885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4E43D2D-9BF6-2B41-ACCF-21DB937EFBE1}"/>
              </a:ext>
            </a:extLst>
          </p:cNvPr>
          <p:cNvSpPr>
            <a:spLocks noGrp="1"/>
          </p:cNvSpPr>
          <p:nvPr>
            <p:ph type="sldNum" sz="quarter" idx="12"/>
          </p:nvPr>
        </p:nvSpPr>
        <p:spPr/>
        <p:txBody>
          <a:bodyPr/>
          <a:lstStyle>
            <a:lvl1pPr>
              <a:defRPr/>
            </a:lvl1pPr>
          </a:lstStyle>
          <a:p>
            <a:fld id="{49A32602-62F0-F143-8054-55F6804BD169}" type="slidenum">
              <a:rPr lang="en-US" altLang="en-US"/>
              <a:pPr/>
              <a:t>‹#›</a:t>
            </a:fld>
            <a:endParaRPr lang="en-US" altLang="en-US"/>
          </a:p>
        </p:txBody>
      </p:sp>
    </p:spTree>
    <p:extLst>
      <p:ext uri="{BB962C8B-B14F-4D97-AF65-F5344CB8AC3E}">
        <p14:creationId xmlns:p14="http://schemas.microsoft.com/office/powerpoint/2010/main" val="2418580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353581A9-911B-FD40-98B6-FA0387892E08}"/>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US" altLang="en-US" dirty="0"/>
          </a:p>
        </p:txBody>
      </p:sp>
      <p:sp>
        <p:nvSpPr>
          <p:cNvPr id="1027" name="Text Placeholder 2">
            <a:extLst>
              <a:ext uri="{FF2B5EF4-FFF2-40B4-BE49-F238E27FC236}">
                <a16:creationId xmlns:a16="http://schemas.microsoft.com/office/drawing/2014/main" id="{0F78568A-2587-8742-839A-071B4E580395}"/>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5429EB8-F11E-DA46-B960-62BDA450A5B5}"/>
              </a:ext>
            </a:extLst>
          </p:cNvPr>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DD8DCDD0-5186-234A-8E91-AAC2CD221893}" type="datetimeFigureOut">
              <a:rPr lang="en-US" altLang="en-US"/>
              <a:pPr/>
              <a:t>5/30/25</a:t>
            </a:fld>
            <a:endParaRPr lang="en-US" altLang="en-US"/>
          </a:p>
        </p:txBody>
      </p:sp>
      <p:sp>
        <p:nvSpPr>
          <p:cNvPr id="5" name="Footer Placeholder 4">
            <a:extLst>
              <a:ext uri="{FF2B5EF4-FFF2-40B4-BE49-F238E27FC236}">
                <a16:creationId xmlns:a16="http://schemas.microsoft.com/office/drawing/2014/main" id="{70528A48-F085-6B43-96BB-9267014825BF}"/>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D2708BBE-DF4D-8944-9C72-48CEA76914B5}"/>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5D67083-FF9E-A349-B938-AD7B1239AEE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93504" r:id="rId1"/>
    <p:sldLayoutId id="2147493505" r:id="rId2"/>
    <p:sldLayoutId id="2147493506" r:id="rId3"/>
    <p:sldLayoutId id="2147493507" r:id="rId4"/>
    <p:sldLayoutId id="2147493508" r:id="rId5"/>
    <p:sldLayoutId id="2147493509" r:id="rId6"/>
    <p:sldLayoutId id="2147493510" r:id="rId7"/>
    <p:sldLayoutId id="2147493514" r:id="rId8"/>
    <p:sldLayoutId id="2147493511" r:id="rId9"/>
    <p:sldLayoutId id="2147493512" r:id="rId10"/>
    <p:sldLayoutId id="2147493513" r:id="rId11"/>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CC048A5C-A751-9249-977B-6556232E8212}"/>
              </a:ext>
            </a:extLst>
          </p:cNvPr>
          <p:cNvSpPr>
            <a:spLocks noGrp="1"/>
          </p:cNvSpPr>
          <p:nvPr>
            <p:ph type="title"/>
          </p:nvPr>
        </p:nvSpPr>
        <p:spPr bwMode="auto">
          <a:xfrm>
            <a:off x="1005840" y="182880"/>
            <a:ext cx="763792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US" altLang="en-US" dirty="0"/>
          </a:p>
        </p:txBody>
      </p:sp>
      <p:sp>
        <p:nvSpPr>
          <p:cNvPr id="1027" name="Text Placeholder 2">
            <a:extLst>
              <a:ext uri="{FF2B5EF4-FFF2-40B4-BE49-F238E27FC236}">
                <a16:creationId xmlns:a16="http://schemas.microsoft.com/office/drawing/2014/main" id="{444C7208-DFEB-1340-9033-E90F7097E4BF}"/>
              </a:ext>
            </a:extLst>
          </p:cNvPr>
          <p:cNvSpPr>
            <a:spLocks noGrp="1"/>
          </p:cNvSpPr>
          <p:nvPr>
            <p:ph type="body" idx="1"/>
          </p:nvPr>
        </p:nvSpPr>
        <p:spPr bwMode="auto">
          <a:xfrm>
            <a:off x="1005840" y="914401"/>
            <a:ext cx="7637929" cy="362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4" name="Date Placeholder 3">
            <a:extLst>
              <a:ext uri="{FF2B5EF4-FFF2-40B4-BE49-F238E27FC236}">
                <a16:creationId xmlns:a16="http://schemas.microsoft.com/office/drawing/2014/main" id="{0CB1D980-0CFA-B54F-B2F7-82F6B47A482C}"/>
              </a:ext>
            </a:extLst>
          </p:cNvPr>
          <p:cNvSpPr>
            <a:spLocks noGrp="1"/>
          </p:cNvSpPr>
          <p:nvPr>
            <p:ph type="dt" sz="half" idx="2"/>
          </p:nvPr>
        </p:nvSpPr>
        <p:spPr>
          <a:xfrm>
            <a:off x="1005840" y="4663440"/>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2AE2FA84-FC98-6946-AE70-61FF329000AB}" type="datetimeFigureOut">
              <a:rPr lang="en-US" altLang="en-US"/>
              <a:pPr/>
              <a:t>5/30/25</a:t>
            </a:fld>
            <a:endParaRPr lang="en-US" altLang="en-US"/>
          </a:p>
        </p:txBody>
      </p:sp>
    </p:spTree>
    <p:extLst>
      <p:ext uri="{BB962C8B-B14F-4D97-AF65-F5344CB8AC3E}">
        <p14:creationId xmlns:p14="http://schemas.microsoft.com/office/powerpoint/2010/main" val="4205146466"/>
      </p:ext>
    </p:extLst>
  </p:cSld>
  <p:clrMap bg1="lt1" tx1="dk1" bg2="lt2" tx2="dk2" accent1="accent1" accent2="accent2" accent3="accent3" accent4="accent4" accent5="accent5" accent6="accent6" hlink="hlink" folHlink="folHlink"/>
  <p:sldLayoutIdLst>
    <p:sldLayoutId id="2147493516" r:id="rId1"/>
    <p:sldLayoutId id="2147493517" r:id="rId2"/>
    <p:sldLayoutId id="2147493518" r:id="rId3"/>
    <p:sldLayoutId id="2147493519" r:id="rId4"/>
    <p:sldLayoutId id="2147493520" r:id="rId5"/>
    <p:sldLayoutId id="2147493521" r:id="rId6"/>
    <p:sldLayoutId id="2147493522" r:id="rId7"/>
    <p:sldLayoutId id="2147493523" r:id="rId8"/>
    <p:sldLayoutId id="2147493524" r:id="rId9"/>
    <p:sldLayoutId id="2147493525" r:id="rId10"/>
    <p:sldLayoutId id="2147493526" r:id="rId11"/>
  </p:sldLayoutIdLst>
  <p:txStyles>
    <p:titleStyle>
      <a:lvl1pPr algn="l" defTabSz="457200" rtl="0" eaLnBrk="1" fontAlgn="base" hangingPunct="1">
        <a:spcBef>
          <a:spcPct val="0"/>
        </a:spcBef>
        <a:spcAft>
          <a:spcPct val="0"/>
        </a:spcAft>
        <a:defRPr sz="3600" kern="1200">
          <a:solidFill>
            <a:schemeClr val="tx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j-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j-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751E8-83E9-D046-A2AC-1A2F176F6970}"/>
              </a:ext>
            </a:extLst>
          </p:cNvPr>
          <p:cNvSpPr>
            <a:spLocks noGrp="1"/>
          </p:cNvSpPr>
          <p:nvPr>
            <p:ph type="ctrTitle"/>
          </p:nvPr>
        </p:nvSpPr>
        <p:spPr>
          <a:xfrm>
            <a:off x="685800" y="1193798"/>
            <a:ext cx="7772400" cy="1102519"/>
          </a:xfrm>
        </p:spPr>
        <p:txBody>
          <a:bodyPr/>
          <a:lstStyle/>
          <a:p>
            <a:r>
              <a:rPr lang="en-US" sz="3700" b="1" dirty="0">
                <a:latin typeface="Garamond" panose="02020404030301010803" pitchFamily="18" charset="0"/>
              </a:rPr>
              <a:t>Operationalizing Agricultural Security</a:t>
            </a:r>
          </a:p>
        </p:txBody>
      </p:sp>
      <p:sp>
        <p:nvSpPr>
          <p:cNvPr id="3" name="Subtitle 2">
            <a:extLst>
              <a:ext uri="{FF2B5EF4-FFF2-40B4-BE49-F238E27FC236}">
                <a16:creationId xmlns:a16="http://schemas.microsoft.com/office/drawing/2014/main" id="{3F7D3F5C-EB8B-494B-9E55-9CD4AA74A20F}"/>
              </a:ext>
            </a:extLst>
          </p:cNvPr>
          <p:cNvSpPr>
            <a:spLocks noGrp="1"/>
          </p:cNvSpPr>
          <p:nvPr>
            <p:ph type="subTitle" idx="1"/>
          </p:nvPr>
        </p:nvSpPr>
        <p:spPr>
          <a:xfrm>
            <a:off x="1371600" y="2257292"/>
            <a:ext cx="6400800" cy="865717"/>
          </a:xfrm>
        </p:spPr>
        <p:txBody>
          <a:bodyPr/>
          <a:lstStyle/>
          <a:p>
            <a:r>
              <a:rPr lang="en-US" sz="2600" dirty="0">
                <a:solidFill>
                  <a:srgbClr val="7030A0"/>
                </a:solidFill>
                <a:latin typeface="Garamond" panose="02020404030301010803" pitchFamily="18" charset="0"/>
              </a:rPr>
              <a:t>Strengthening New Mexico’s Biosecurity and Emergency Readiness in Animal Agriculture</a:t>
            </a:r>
          </a:p>
        </p:txBody>
      </p:sp>
      <p:sp>
        <p:nvSpPr>
          <p:cNvPr id="4" name="Subtitle 2">
            <a:extLst>
              <a:ext uri="{FF2B5EF4-FFF2-40B4-BE49-F238E27FC236}">
                <a16:creationId xmlns:a16="http://schemas.microsoft.com/office/drawing/2014/main" id="{CB723D68-36B4-8388-E866-9EDC691B1040}"/>
              </a:ext>
            </a:extLst>
          </p:cNvPr>
          <p:cNvSpPr txBox="1">
            <a:spLocks/>
          </p:cNvSpPr>
          <p:nvPr/>
        </p:nvSpPr>
        <p:spPr bwMode="auto">
          <a:xfrm>
            <a:off x="1371600" y="3516843"/>
            <a:ext cx="6400800" cy="86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defTabSz="457200" rtl="0" eaLnBrk="1" fontAlgn="base" hangingPunct="1">
              <a:spcBef>
                <a:spcPct val="20000"/>
              </a:spcBef>
              <a:spcAft>
                <a:spcPct val="0"/>
              </a:spcAft>
              <a:buFont typeface="Arial" panose="020B0604020202020204" pitchFamily="34" charset="0"/>
              <a:buNone/>
              <a:defRPr sz="3200" kern="1200">
                <a:solidFill>
                  <a:schemeClr val="tx1">
                    <a:tint val="75000"/>
                  </a:schemeClr>
                </a:solidFill>
                <a:latin typeface="+mn-lt"/>
                <a:ea typeface="ＭＳ Ｐゴシック" charset="0"/>
                <a:cs typeface="Lucida Sans"/>
              </a:defRPr>
            </a:lvl1pPr>
            <a:lvl2pPr marL="457200" indent="0" algn="ctr" defTabSz="457200" rtl="0" eaLnBrk="1" fontAlgn="base" hangingPunct="1">
              <a:spcBef>
                <a:spcPct val="20000"/>
              </a:spcBef>
              <a:spcAft>
                <a:spcPct val="0"/>
              </a:spcAft>
              <a:buFont typeface="Arial" panose="020B0604020202020204" pitchFamily="34" charset="0"/>
              <a:buNone/>
              <a:defRPr sz="2800" kern="1200">
                <a:solidFill>
                  <a:schemeClr val="tx1">
                    <a:tint val="75000"/>
                  </a:schemeClr>
                </a:solidFill>
                <a:latin typeface="+mn-lt"/>
                <a:ea typeface="ＭＳ Ｐゴシック" charset="0"/>
                <a:cs typeface="Lucida Sans"/>
              </a:defRPr>
            </a:lvl2pPr>
            <a:lvl3pPr marL="914400" indent="0" algn="ctr" defTabSz="457200" rtl="0" eaLnBrk="1" fontAlgn="base" hangingPunct="1">
              <a:spcBef>
                <a:spcPct val="20000"/>
              </a:spcBef>
              <a:spcAft>
                <a:spcPct val="0"/>
              </a:spcAft>
              <a:buFont typeface="Arial" panose="020B0604020202020204" pitchFamily="34" charset="0"/>
              <a:buNone/>
              <a:defRPr sz="2400" kern="1200">
                <a:solidFill>
                  <a:schemeClr val="tx1">
                    <a:tint val="75000"/>
                  </a:schemeClr>
                </a:solidFill>
                <a:latin typeface="+mn-lt"/>
                <a:ea typeface="ＭＳ Ｐゴシック" charset="0"/>
                <a:cs typeface="Lucida Sans"/>
              </a:defRPr>
            </a:lvl3pPr>
            <a:lvl4pPr marL="1371600" indent="0" algn="ctr" defTabSz="457200" rtl="0" eaLnBrk="1" fontAlgn="base" hangingPunct="1">
              <a:spcBef>
                <a:spcPct val="20000"/>
              </a:spcBef>
              <a:spcAft>
                <a:spcPct val="0"/>
              </a:spcAft>
              <a:buFont typeface="Arial" panose="020B0604020202020204" pitchFamily="34" charset="0"/>
              <a:buNone/>
              <a:defRPr sz="2000" kern="1200">
                <a:solidFill>
                  <a:schemeClr val="tx1">
                    <a:tint val="75000"/>
                  </a:schemeClr>
                </a:solidFill>
                <a:latin typeface="+mn-lt"/>
                <a:ea typeface="ＭＳ Ｐゴシック" charset="0"/>
                <a:cs typeface="Lucida Sans"/>
              </a:defRPr>
            </a:lvl4pPr>
            <a:lvl5pPr marL="1828800" indent="0" algn="ctr" defTabSz="457200" rtl="0" eaLnBrk="1" fontAlgn="base" hangingPunct="1">
              <a:spcBef>
                <a:spcPct val="20000"/>
              </a:spcBef>
              <a:spcAft>
                <a:spcPct val="0"/>
              </a:spcAft>
              <a:buFont typeface="Arial" panose="020B0604020202020204" pitchFamily="34" charset="0"/>
              <a:buNone/>
              <a:defRPr sz="2000" kern="1200">
                <a:solidFill>
                  <a:schemeClr val="tx1">
                    <a:tint val="75000"/>
                  </a:schemeClr>
                </a:solidFill>
                <a:latin typeface="+mn-lt"/>
                <a:ea typeface="ＭＳ Ｐゴシック" charset="0"/>
                <a:cs typeface="Lucida San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800">
                <a:latin typeface="Garamond" panose="02020404030301010803" pitchFamily="18" charset="0"/>
              </a:rPr>
              <a:t>Presented </a:t>
            </a:r>
            <a:r>
              <a:rPr lang="en-US" sz="1800" dirty="0">
                <a:latin typeface="Garamond" panose="02020404030301010803" pitchFamily="18" charset="0"/>
              </a:rPr>
              <a:t>by: Joshua Dise</a:t>
            </a:r>
          </a:p>
          <a:p>
            <a:r>
              <a:rPr lang="en-US" sz="1800" dirty="0">
                <a:latin typeface="Garamond" panose="02020404030301010803" pitchFamily="18" charset="0"/>
              </a:rPr>
              <a:t>Master of Public Health Candidate </a:t>
            </a:r>
          </a:p>
          <a:p>
            <a:r>
              <a:rPr lang="en-US" sz="1800" dirty="0">
                <a:latin typeface="Garamond" panose="02020404030301010803" pitchFamily="18" charset="0"/>
              </a:rPr>
              <a:t>Emphasis: Food Safety &amp; Biosecurity</a:t>
            </a:r>
          </a:p>
        </p:txBody>
      </p:sp>
    </p:spTree>
    <p:extLst>
      <p:ext uri="{BB962C8B-B14F-4D97-AF65-F5344CB8AC3E}">
        <p14:creationId xmlns:p14="http://schemas.microsoft.com/office/powerpoint/2010/main" val="1785025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F7BCE-9314-88E2-300C-65A0D223BD37}"/>
              </a:ext>
            </a:extLst>
          </p:cNvPr>
          <p:cNvSpPr>
            <a:spLocks noGrp="1"/>
          </p:cNvSpPr>
          <p:nvPr>
            <p:ph type="title"/>
          </p:nvPr>
        </p:nvSpPr>
        <p:spPr/>
        <p:txBody>
          <a:bodyPr/>
          <a:lstStyle/>
          <a:p>
            <a:r>
              <a:rPr lang="en-US" b="1" dirty="0">
                <a:latin typeface="Garamond" panose="02020404030301010803" pitchFamily="18" charset="0"/>
              </a:rPr>
              <a:t>Vaccination Strategies Available</a:t>
            </a:r>
          </a:p>
        </p:txBody>
      </p:sp>
      <p:sp>
        <p:nvSpPr>
          <p:cNvPr id="3" name="Content Placeholder 2">
            <a:extLst>
              <a:ext uri="{FF2B5EF4-FFF2-40B4-BE49-F238E27FC236}">
                <a16:creationId xmlns:a16="http://schemas.microsoft.com/office/drawing/2014/main" id="{A352B505-3687-F943-8662-EFA437546B1C}"/>
              </a:ext>
            </a:extLst>
          </p:cNvPr>
          <p:cNvSpPr>
            <a:spLocks noGrp="1"/>
          </p:cNvSpPr>
          <p:nvPr>
            <p:ph idx="1"/>
          </p:nvPr>
        </p:nvSpPr>
        <p:spPr>
          <a:xfrm>
            <a:off x="182881" y="731520"/>
            <a:ext cx="4782410" cy="3673332"/>
          </a:xfrm>
        </p:spPr>
        <p:txBody>
          <a:bodyPr anchor="ctr"/>
          <a:lstStyle/>
          <a:p>
            <a:pPr marL="342900" indent="-342900" algn="l">
              <a:buFont typeface="Arial" panose="020B0604020202020204" pitchFamily="34" charset="0"/>
              <a:buChar char="•"/>
            </a:pPr>
            <a:r>
              <a:rPr lang="en-US" sz="1600" b="1" dirty="0">
                <a:solidFill>
                  <a:srgbClr val="7030A0"/>
                </a:solidFill>
                <a:latin typeface="Garamond" panose="02020404030301010803" pitchFamily="18" charset="0"/>
                <a:cs typeface="Calibri" panose="020F0502020204030204" pitchFamily="34" charset="0"/>
              </a:rPr>
              <a:t>Vaccinate-to-Live</a:t>
            </a:r>
          </a:p>
          <a:p>
            <a:pPr marL="800100" lvl="1" indent="-342900" algn="l">
              <a:buFont typeface="Arial" panose="020B0604020202020204" pitchFamily="34" charset="0"/>
              <a:buChar char="•"/>
            </a:pPr>
            <a:r>
              <a:rPr lang="en-US" sz="1600" dirty="0">
                <a:effectLst/>
                <a:latin typeface="Garamond" panose="02020404030301010803" pitchFamily="18" charset="0"/>
                <a:ea typeface="Calibri" panose="020F0502020204030204" pitchFamily="34" charset="0"/>
                <a:cs typeface="Times New Roman" panose="02020603050405020304" pitchFamily="18" charset="0"/>
              </a:rPr>
              <a:t>Depopulation of clinically affected and in-contact susceptive animals and the vaccination of at-risk animals without subsequent depopulation or processing (i.e., not within 6 month of slaughter/harvest).</a:t>
            </a:r>
            <a:endParaRPr lang="en-US" sz="1600" b="1" dirty="0">
              <a:latin typeface="Garamond" panose="02020404030301010803" pitchFamily="18" charset="0"/>
              <a:cs typeface="Times New Roman" panose="02020603050405020304" pitchFamily="18" charset="0"/>
            </a:endParaRPr>
          </a:p>
          <a:p>
            <a:pPr marL="342900" indent="-342900" algn="l">
              <a:buFont typeface="Arial" panose="020B0604020202020204" pitchFamily="34" charset="0"/>
              <a:buChar char="•"/>
            </a:pPr>
            <a:r>
              <a:rPr lang="en-US" sz="1600" b="1" dirty="0">
                <a:solidFill>
                  <a:srgbClr val="7030A0"/>
                </a:solidFill>
                <a:effectLst/>
                <a:latin typeface="Garamond" panose="02020404030301010803" pitchFamily="18" charset="0"/>
                <a:ea typeface="Calibri" panose="020F0502020204030204" pitchFamily="34" charset="0"/>
                <a:cs typeface="Times New Roman" panose="02020603050405020304" pitchFamily="18" charset="0"/>
              </a:rPr>
              <a:t>Vaccinate-to-Slaughter</a:t>
            </a:r>
          </a:p>
          <a:p>
            <a:pPr marL="800100" lvl="1" indent="-342900" algn="l">
              <a:buFont typeface="Arial" panose="020B0604020202020204" pitchFamily="34" charset="0"/>
              <a:buChar char="•"/>
            </a:pPr>
            <a:r>
              <a:rPr lang="en-US" sz="1600" dirty="0">
                <a:effectLst/>
                <a:latin typeface="Garamond" panose="02020404030301010803" pitchFamily="18" charset="0"/>
                <a:ea typeface="Calibri" panose="020F0502020204030204" pitchFamily="34" charset="0"/>
                <a:cs typeface="Times New Roman" panose="02020603050405020304" pitchFamily="18" charset="0"/>
              </a:rPr>
              <a:t>Depopulation of clinically affected and in-contact susceptive animals and the the vaccination of at-risk animals within 6 months of slaughter and processing. </a:t>
            </a:r>
          </a:p>
        </p:txBody>
      </p:sp>
      <p:pic>
        <p:nvPicPr>
          <p:cNvPr id="13314" name="Picture 2" descr="Why vaccinating cattle protects the environment">
            <a:extLst>
              <a:ext uri="{FF2B5EF4-FFF2-40B4-BE49-F238E27FC236}">
                <a16:creationId xmlns:a16="http://schemas.microsoft.com/office/drawing/2014/main" id="{D932A37B-29DB-81D3-86DE-CE21B5F84A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0986" y="1304741"/>
            <a:ext cx="3790335" cy="25268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DD4581D-F857-42C5-C144-6C94D081B328}"/>
              </a:ext>
            </a:extLst>
          </p:cNvPr>
          <p:cNvSpPr txBox="1"/>
          <p:nvPr/>
        </p:nvSpPr>
        <p:spPr>
          <a:xfrm>
            <a:off x="7950654" y="3646965"/>
            <a:ext cx="923651" cy="184666"/>
          </a:xfrm>
          <a:prstGeom prst="rect">
            <a:avLst/>
          </a:prstGeom>
          <a:noFill/>
        </p:spPr>
        <p:txBody>
          <a:bodyPr wrap="none" rtlCol="0">
            <a:spAutoFit/>
          </a:bodyPr>
          <a:lstStyle/>
          <a:p>
            <a:r>
              <a:rPr lang="en-US" sz="600" dirty="0">
                <a:solidFill>
                  <a:schemeClr val="bg1"/>
                </a:solidFill>
                <a:latin typeface="Garamond" panose="02020404030301010803" pitchFamily="18" charset="0"/>
              </a:rPr>
              <a:t>Source: Ruminants Blog</a:t>
            </a:r>
          </a:p>
        </p:txBody>
      </p:sp>
    </p:spTree>
    <p:extLst>
      <p:ext uri="{BB962C8B-B14F-4D97-AF65-F5344CB8AC3E}">
        <p14:creationId xmlns:p14="http://schemas.microsoft.com/office/powerpoint/2010/main" val="2709786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D55CD-3F48-52EB-A641-80000D7D70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FCC907-F0BD-BA80-5397-78CCA5D6CD66}"/>
              </a:ext>
            </a:extLst>
          </p:cNvPr>
          <p:cNvSpPr>
            <a:spLocks noGrp="1"/>
          </p:cNvSpPr>
          <p:nvPr>
            <p:ph type="title"/>
          </p:nvPr>
        </p:nvSpPr>
        <p:spPr/>
        <p:txBody>
          <a:bodyPr/>
          <a:lstStyle/>
          <a:p>
            <a:r>
              <a:rPr lang="en-US" b="1" dirty="0">
                <a:latin typeface="Garamond" panose="02020404030301010803" pitchFamily="18" charset="0"/>
              </a:rPr>
              <a:t>Vaccination Strategies Available</a:t>
            </a:r>
          </a:p>
        </p:txBody>
      </p:sp>
      <p:sp>
        <p:nvSpPr>
          <p:cNvPr id="3" name="Content Placeholder 2">
            <a:extLst>
              <a:ext uri="{FF2B5EF4-FFF2-40B4-BE49-F238E27FC236}">
                <a16:creationId xmlns:a16="http://schemas.microsoft.com/office/drawing/2014/main" id="{23282625-4BC0-449B-E8FE-DDE056FA8DE9}"/>
              </a:ext>
            </a:extLst>
          </p:cNvPr>
          <p:cNvSpPr>
            <a:spLocks noGrp="1"/>
          </p:cNvSpPr>
          <p:nvPr>
            <p:ph idx="1"/>
          </p:nvPr>
        </p:nvSpPr>
        <p:spPr>
          <a:xfrm>
            <a:off x="182881" y="731520"/>
            <a:ext cx="4782410" cy="3673332"/>
          </a:xfrm>
        </p:spPr>
        <p:txBody>
          <a:bodyPr anchor="ctr"/>
          <a:lstStyle/>
          <a:p>
            <a:pPr marL="342900" indent="-342900" algn="l">
              <a:buFont typeface="Arial" panose="020B0604020202020204" pitchFamily="34" charset="0"/>
              <a:buChar char="•"/>
            </a:pPr>
            <a:r>
              <a:rPr lang="en-US" sz="1500" b="1" dirty="0">
                <a:solidFill>
                  <a:srgbClr val="7030A0"/>
                </a:solidFill>
                <a:latin typeface="Garamond" panose="02020404030301010803" pitchFamily="18" charset="0"/>
                <a:ea typeface="Calibri" panose="020F0502020204030204" pitchFamily="34" charset="0"/>
                <a:cs typeface="Times New Roman" panose="02020603050405020304" pitchFamily="18" charset="0"/>
              </a:rPr>
              <a:t>Vaccinate-to-Kill</a:t>
            </a:r>
          </a:p>
          <a:p>
            <a:pPr marL="800100" lvl="1" indent="-342900" algn="l">
              <a:buFont typeface="Arial" panose="020B0604020202020204" pitchFamily="34" charset="0"/>
              <a:buChar char="•"/>
            </a:pPr>
            <a:r>
              <a:rPr lang="en-US" sz="1500" dirty="0">
                <a:effectLst/>
                <a:latin typeface="Garamond" panose="02020404030301010803" pitchFamily="18" charset="0"/>
                <a:ea typeface="Calibri" panose="020F0502020204030204" pitchFamily="34" charset="0"/>
                <a:cs typeface="Times New Roman" panose="02020603050405020304" pitchFamily="18" charset="0"/>
              </a:rPr>
              <a:t>Depopulation of clinically affected and in-contact susceptible animals and vaccination of at-risk animals, with subsequent depopulation and disposal of vaccinated animals.</a:t>
            </a:r>
          </a:p>
          <a:p>
            <a:pPr marL="800100" lvl="1" indent="-342900" algn="l">
              <a:buFont typeface="Arial" panose="020B0604020202020204" pitchFamily="34" charset="0"/>
              <a:buChar char="•"/>
            </a:pPr>
            <a:r>
              <a:rPr lang="en-US" sz="1500" dirty="0">
                <a:latin typeface="Garamond" panose="02020404030301010803" pitchFamily="18" charset="0"/>
                <a:ea typeface="Calibri" panose="020F0502020204030204" pitchFamily="34" charset="0"/>
                <a:cs typeface="Times New Roman" panose="02020603050405020304" pitchFamily="18" charset="0"/>
              </a:rPr>
              <a:t>A</a:t>
            </a:r>
            <a:r>
              <a:rPr lang="en-US" sz="1500" dirty="0">
                <a:effectLst/>
                <a:latin typeface="Garamond" panose="02020404030301010803" pitchFamily="18" charset="0"/>
                <a:ea typeface="Calibri" panose="020F0502020204030204" pitchFamily="34" charset="0"/>
                <a:cs typeface="Times New Roman" panose="02020603050405020304" pitchFamily="18" charset="0"/>
              </a:rPr>
              <a:t>ssumed </a:t>
            </a:r>
            <a:r>
              <a:rPr lang="en-US" sz="1500" dirty="0">
                <a:latin typeface="Garamond" panose="02020404030301010803" pitchFamily="18" charset="0"/>
                <a:ea typeface="Calibri" panose="020F0502020204030204" pitchFamily="34" charset="0"/>
                <a:cs typeface="Times New Roman" panose="02020603050405020304" pitchFamily="18" charset="0"/>
              </a:rPr>
              <a:t>limited to no depopulation or </a:t>
            </a:r>
            <a:r>
              <a:rPr lang="en-US" sz="1500" dirty="0">
                <a:effectLst/>
                <a:latin typeface="Garamond" panose="02020404030301010803" pitchFamily="18" charset="0"/>
                <a:ea typeface="Calibri" panose="020F0502020204030204" pitchFamily="34" charset="0"/>
                <a:cs typeface="Times New Roman" panose="02020603050405020304" pitchFamily="18" charset="0"/>
              </a:rPr>
              <a:t>carcass management capacity and no processing capacity.</a:t>
            </a:r>
            <a:endParaRPr lang="en-US" sz="1500" b="1" dirty="0">
              <a:latin typeface="Garamond" panose="02020404030301010803" pitchFamily="18" charset="0"/>
              <a:ea typeface="Calibri" panose="020F0502020204030204" pitchFamily="34" charset="0"/>
              <a:cs typeface="Times New Roman" panose="02020603050405020304" pitchFamily="18" charset="0"/>
            </a:endParaRPr>
          </a:p>
          <a:p>
            <a:pPr marL="342900" indent="-342900" algn="l">
              <a:buFont typeface="Arial" panose="020B0604020202020204" pitchFamily="34" charset="0"/>
              <a:buChar char="•"/>
            </a:pPr>
            <a:r>
              <a:rPr lang="en-US" sz="1500" b="1" dirty="0">
                <a:solidFill>
                  <a:srgbClr val="7030A0"/>
                </a:solidFill>
                <a:effectLst/>
                <a:latin typeface="Garamond" panose="02020404030301010803" pitchFamily="18" charset="0"/>
                <a:ea typeface="Calibri" panose="020F0502020204030204" pitchFamily="34" charset="0"/>
                <a:cs typeface="Times New Roman" panose="02020603050405020304" pitchFamily="18" charset="0"/>
              </a:rPr>
              <a:t>Depopulation (Without Vaccination)</a:t>
            </a:r>
            <a:endParaRPr lang="en-US" sz="1500" dirty="0">
              <a:solidFill>
                <a:srgbClr val="7030A0"/>
              </a:solidFill>
              <a:effectLst/>
              <a:latin typeface="Garamond" panose="02020404030301010803" pitchFamily="18" charset="0"/>
              <a:ea typeface="Calibri" panose="020F0502020204030204" pitchFamily="34" charset="0"/>
              <a:cs typeface="Times New Roman" panose="02020603050405020304" pitchFamily="18" charset="0"/>
            </a:endParaRPr>
          </a:p>
          <a:p>
            <a:pPr marL="800100" lvl="1" indent="-342900" algn="l">
              <a:buFont typeface="Arial" panose="020B0604020202020204" pitchFamily="34" charset="0"/>
              <a:buChar char="•"/>
            </a:pPr>
            <a:r>
              <a:rPr lang="en-US" sz="1500" dirty="0">
                <a:effectLst/>
                <a:latin typeface="Garamond" panose="02020404030301010803" pitchFamily="18" charset="0"/>
                <a:ea typeface="Calibri" panose="020F0502020204030204" pitchFamily="34" charset="0"/>
                <a:cs typeface="Times New Roman" panose="02020603050405020304" pitchFamily="18" charset="0"/>
              </a:rPr>
              <a:t>The rapid destruction of affected and in-contact susceptible animals and vaccinated at-risk animals. </a:t>
            </a:r>
          </a:p>
          <a:p>
            <a:pPr marL="800100" lvl="1" indent="-342900" algn="l">
              <a:buFont typeface="Arial" panose="020B0604020202020204" pitchFamily="34" charset="0"/>
              <a:buChar char="•"/>
            </a:pPr>
            <a:r>
              <a:rPr lang="en-US" sz="1500" dirty="0">
                <a:latin typeface="Garamond" panose="02020404030301010803" pitchFamily="18" charset="0"/>
                <a:ea typeface="Calibri" panose="020F0502020204030204" pitchFamily="34" charset="0"/>
                <a:cs typeface="Times New Roman" panose="02020603050405020304" pitchFamily="18" charset="0"/>
              </a:rPr>
              <a:t>Assumed carcass management capacity, indemnity,</a:t>
            </a:r>
            <a:r>
              <a:rPr lang="en-US" sz="1500" dirty="0">
                <a:effectLst/>
                <a:latin typeface="Garamond" panose="02020404030301010803" pitchFamily="18" charset="0"/>
                <a:ea typeface="Calibri" panose="020F0502020204030204" pitchFamily="34" charset="0"/>
                <a:cs typeface="Times New Roman" panose="02020603050405020304" pitchFamily="18" charset="0"/>
              </a:rPr>
              <a:t> and animals are not within 6 months of slaughter/processing.</a:t>
            </a:r>
            <a:endParaRPr lang="en-US" sz="1500" dirty="0">
              <a:latin typeface="Garamond" panose="02020404030301010803" pitchFamily="18" charset="0"/>
              <a:cs typeface="Calibri" panose="020F0502020204030204" pitchFamily="34" charset="0"/>
            </a:endParaRPr>
          </a:p>
        </p:txBody>
      </p:sp>
      <p:sp>
        <p:nvSpPr>
          <p:cNvPr id="4" name="TextBox 3">
            <a:extLst>
              <a:ext uri="{FF2B5EF4-FFF2-40B4-BE49-F238E27FC236}">
                <a16:creationId xmlns:a16="http://schemas.microsoft.com/office/drawing/2014/main" id="{CF4FAC7F-2112-89D6-8B24-8E2A27FDFEC6}"/>
              </a:ext>
            </a:extLst>
          </p:cNvPr>
          <p:cNvSpPr txBox="1"/>
          <p:nvPr/>
        </p:nvSpPr>
        <p:spPr>
          <a:xfrm>
            <a:off x="7950654" y="3646965"/>
            <a:ext cx="923651" cy="184666"/>
          </a:xfrm>
          <a:prstGeom prst="rect">
            <a:avLst/>
          </a:prstGeom>
          <a:noFill/>
        </p:spPr>
        <p:txBody>
          <a:bodyPr wrap="none" rtlCol="0">
            <a:spAutoFit/>
          </a:bodyPr>
          <a:lstStyle/>
          <a:p>
            <a:r>
              <a:rPr lang="en-US" sz="600" dirty="0">
                <a:solidFill>
                  <a:schemeClr val="bg1"/>
                </a:solidFill>
                <a:latin typeface="Garamond" panose="02020404030301010803" pitchFamily="18" charset="0"/>
              </a:rPr>
              <a:t>Source: Ruminants Blog</a:t>
            </a:r>
          </a:p>
        </p:txBody>
      </p:sp>
      <p:pic>
        <p:nvPicPr>
          <p:cNvPr id="1028" name="Picture 4" descr="Looking Beyond the Antigen in Livestock Vaccines to Adjuvants | Vet  Advantage">
            <a:extLst>
              <a:ext uri="{FF2B5EF4-FFF2-40B4-BE49-F238E27FC236}">
                <a16:creationId xmlns:a16="http://schemas.microsoft.com/office/drawing/2014/main" id="{3BD8CF2C-12C0-327C-3753-FEE898C812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3970" y="1303179"/>
            <a:ext cx="3790335" cy="25300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BBB0310-A6D2-BAFB-5341-880381145D7A}"/>
              </a:ext>
            </a:extLst>
          </p:cNvPr>
          <p:cNvSpPr txBox="1"/>
          <p:nvPr/>
        </p:nvSpPr>
        <p:spPr>
          <a:xfrm>
            <a:off x="5083970" y="3686225"/>
            <a:ext cx="3161443" cy="169277"/>
          </a:xfrm>
          <a:prstGeom prst="rect">
            <a:avLst/>
          </a:prstGeom>
          <a:noFill/>
        </p:spPr>
        <p:txBody>
          <a:bodyPr wrap="none" rtlCol="0">
            <a:spAutoFit/>
          </a:bodyPr>
          <a:lstStyle/>
          <a:p>
            <a:r>
              <a:rPr lang="en-US" sz="500" dirty="0">
                <a:solidFill>
                  <a:schemeClr val="bg1"/>
                </a:solidFill>
              </a:rPr>
              <a:t>Source: https://vet-</a:t>
            </a:r>
            <a:r>
              <a:rPr lang="en-US" sz="500" dirty="0" err="1">
                <a:solidFill>
                  <a:schemeClr val="bg1"/>
                </a:solidFill>
              </a:rPr>
              <a:t>advantage.com</a:t>
            </a:r>
            <a:r>
              <a:rPr lang="en-US" sz="500" dirty="0">
                <a:solidFill>
                  <a:schemeClr val="bg1"/>
                </a:solidFill>
              </a:rPr>
              <a:t>/vet-advantage/looking-beyond-the-antigen-in-livestock-vaccines-to-adjuvants/</a:t>
            </a:r>
          </a:p>
        </p:txBody>
      </p:sp>
    </p:spTree>
    <p:extLst>
      <p:ext uri="{BB962C8B-B14F-4D97-AF65-F5344CB8AC3E}">
        <p14:creationId xmlns:p14="http://schemas.microsoft.com/office/powerpoint/2010/main" val="3506520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EBA79-B061-568E-2AF0-24AB3DD21DF1}"/>
              </a:ext>
            </a:extLst>
          </p:cNvPr>
          <p:cNvSpPr>
            <a:spLocks noGrp="1"/>
          </p:cNvSpPr>
          <p:nvPr>
            <p:ph type="title"/>
          </p:nvPr>
        </p:nvSpPr>
        <p:spPr/>
        <p:txBody>
          <a:bodyPr/>
          <a:lstStyle/>
          <a:p>
            <a:r>
              <a:rPr lang="en-US" b="1" dirty="0">
                <a:latin typeface="Garamond" panose="02020404030301010803" pitchFamily="18" charset="0"/>
              </a:rPr>
              <a:t>Decision Characteristics/Factors</a:t>
            </a:r>
          </a:p>
        </p:txBody>
      </p:sp>
      <p:sp>
        <p:nvSpPr>
          <p:cNvPr id="3" name="Content Placeholder 2">
            <a:extLst>
              <a:ext uri="{FF2B5EF4-FFF2-40B4-BE49-F238E27FC236}">
                <a16:creationId xmlns:a16="http://schemas.microsoft.com/office/drawing/2014/main" id="{76730327-4B35-3D86-6BF3-79EEC0424886}"/>
              </a:ext>
            </a:extLst>
          </p:cNvPr>
          <p:cNvSpPr>
            <a:spLocks noGrp="1"/>
          </p:cNvSpPr>
          <p:nvPr>
            <p:ph idx="1"/>
          </p:nvPr>
        </p:nvSpPr>
        <p:spPr>
          <a:xfrm>
            <a:off x="182881" y="731520"/>
            <a:ext cx="4595596" cy="3742157"/>
          </a:xfrm>
        </p:spPr>
        <p:txBody>
          <a:bodyPr anchor="ctr"/>
          <a:lstStyle/>
          <a:p>
            <a:pPr marL="342900" indent="-342900" algn="l">
              <a:buFont typeface="Arial" panose="020B0604020202020204" pitchFamily="34" charset="0"/>
              <a:buChar char="•"/>
            </a:pPr>
            <a:r>
              <a:rPr lang="en-US" sz="1400" b="1" dirty="0">
                <a:solidFill>
                  <a:srgbClr val="7030A0"/>
                </a:solidFill>
                <a:latin typeface="Garamond" panose="02020404030301010803" pitchFamily="18" charset="0"/>
                <a:cs typeface="Calibri" panose="020F0502020204030204" pitchFamily="34" charset="0"/>
              </a:rPr>
              <a:t>Proximity </a:t>
            </a:r>
          </a:p>
          <a:p>
            <a:pPr marL="800100" lvl="1" indent="-342900">
              <a:buFont typeface="Arial" panose="020B0604020202020204" pitchFamily="34" charset="0"/>
              <a:buChar char="•"/>
            </a:pPr>
            <a:r>
              <a:rPr lang="en-US" sz="1400" b="0" i="0" u="none" strike="noStrike" dirty="0">
                <a:solidFill>
                  <a:srgbClr val="000000"/>
                </a:solidFill>
                <a:effectLst/>
                <a:latin typeface="Garamond" panose="02020404030301010803" pitchFamily="18" charset="0"/>
              </a:rPr>
              <a:t>Prioritize animals near the index case (within 10km) to contain spread. </a:t>
            </a:r>
            <a:endParaRPr lang="en-US" sz="14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400" dirty="0">
                <a:solidFill>
                  <a:srgbClr val="7030A0"/>
                </a:solidFill>
                <a:effectLst/>
                <a:latin typeface="Garamond" panose="02020404030301010803" pitchFamily="18" charset="0"/>
              </a:rPr>
              <a:t> </a:t>
            </a:r>
            <a:r>
              <a:rPr lang="en-US" sz="1400" b="1" dirty="0">
                <a:solidFill>
                  <a:srgbClr val="7030A0"/>
                </a:solidFill>
                <a:latin typeface="Garamond" panose="02020404030301010803" pitchFamily="18" charset="0"/>
                <a:cs typeface="Calibri" panose="020F0502020204030204" pitchFamily="34" charset="0"/>
              </a:rPr>
              <a:t>Density Concerns </a:t>
            </a:r>
          </a:p>
          <a:p>
            <a:pPr marL="800100" lvl="1" indent="-342900">
              <a:buFont typeface="Arial" panose="020B0604020202020204" pitchFamily="34" charset="0"/>
              <a:buChar char="•"/>
            </a:pPr>
            <a:r>
              <a:rPr lang="en-US" sz="1400" b="0" i="0" u="none" strike="noStrike" dirty="0">
                <a:solidFill>
                  <a:srgbClr val="000000"/>
                </a:solidFill>
                <a:effectLst/>
                <a:latin typeface="Garamond" panose="02020404030301010803" pitchFamily="18" charset="0"/>
              </a:rPr>
              <a:t>Target high-density herds where transmission risk is greatest. </a:t>
            </a:r>
            <a:endParaRPr lang="en-US" sz="14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400" b="1" dirty="0">
                <a:solidFill>
                  <a:srgbClr val="7030A0"/>
                </a:solidFill>
                <a:latin typeface="Garamond" panose="02020404030301010803" pitchFamily="18" charset="0"/>
                <a:cs typeface="Calibri" panose="020F0502020204030204" pitchFamily="34" charset="0"/>
              </a:rPr>
              <a:t>Calves</a:t>
            </a:r>
          </a:p>
          <a:p>
            <a:pPr marL="800100" lvl="1" indent="-342900">
              <a:buFont typeface="Arial" panose="020B0604020202020204" pitchFamily="34" charset="0"/>
              <a:buChar char="•"/>
            </a:pPr>
            <a:r>
              <a:rPr lang="en-US" sz="1400" b="0" i="0" u="none" strike="noStrike" dirty="0">
                <a:solidFill>
                  <a:srgbClr val="000000"/>
                </a:solidFill>
                <a:effectLst/>
                <a:latin typeface="Garamond" panose="02020404030301010803" pitchFamily="18" charset="0"/>
              </a:rPr>
              <a:t>Focus on calves with underdeveloped immunity to reduce illness and death. </a:t>
            </a:r>
            <a:endParaRPr lang="en-US" sz="14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400" b="1" dirty="0">
                <a:solidFill>
                  <a:srgbClr val="7030A0"/>
                </a:solidFill>
                <a:latin typeface="Garamond" panose="02020404030301010803" pitchFamily="18" charset="0"/>
                <a:cs typeface="Calibri" panose="020F0502020204030204" pitchFamily="34" charset="0"/>
              </a:rPr>
              <a:t>Time-to-Slaughter</a:t>
            </a:r>
          </a:p>
          <a:p>
            <a:pPr marL="800100" lvl="1" indent="-342900">
              <a:buFont typeface="Arial" panose="020B0604020202020204" pitchFamily="34" charset="0"/>
              <a:buChar char="•"/>
            </a:pPr>
            <a:r>
              <a:rPr lang="en-US" sz="1400" dirty="0">
                <a:solidFill>
                  <a:srgbClr val="000000"/>
                </a:solidFill>
                <a:latin typeface="Garamond" panose="02020404030301010803" pitchFamily="18" charset="0"/>
                <a:cs typeface="Calibri" panose="020F0502020204030204" pitchFamily="34" charset="0"/>
              </a:rPr>
              <a:t>Prioritize cattle within 6 moths of slaughter for vaccinate-to-slaughter strategies. </a:t>
            </a:r>
            <a:endParaRPr lang="en-US" sz="14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400" b="1" dirty="0">
                <a:solidFill>
                  <a:srgbClr val="7030A0"/>
                </a:solidFill>
                <a:latin typeface="Garamond" panose="02020404030301010803" pitchFamily="18" charset="0"/>
                <a:cs typeface="Calibri" panose="020F0502020204030204" pitchFamily="34" charset="0"/>
              </a:rPr>
              <a:t>Reproductive Status </a:t>
            </a:r>
          </a:p>
          <a:p>
            <a:pPr marL="800100" lvl="1" indent="-342900">
              <a:buFont typeface="Arial" panose="020B0604020202020204" pitchFamily="34" charset="0"/>
              <a:buChar char="•"/>
            </a:pPr>
            <a:r>
              <a:rPr lang="en-US" sz="1400" b="0" i="0" u="none" strike="noStrike" dirty="0">
                <a:solidFill>
                  <a:srgbClr val="000000"/>
                </a:solidFill>
                <a:effectLst/>
                <a:latin typeface="Garamond" panose="02020404030301010803" pitchFamily="18" charset="0"/>
              </a:rPr>
              <a:t>Protect pregnant and lactating cows to maintain herd productivity. </a:t>
            </a:r>
            <a:endParaRPr lang="en-US" sz="1400" dirty="0">
              <a:latin typeface="Garamond" panose="02020404030301010803" pitchFamily="18" charset="0"/>
            </a:endParaRPr>
          </a:p>
        </p:txBody>
      </p:sp>
      <p:pic>
        <p:nvPicPr>
          <p:cNvPr id="12290" name="Picture 2" descr="A citizen activist forces New Mexico's dairies to clean up their act - High  Country News">
            <a:extLst>
              <a:ext uri="{FF2B5EF4-FFF2-40B4-BE49-F238E27FC236}">
                <a16:creationId xmlns:a16="http://schemas.microsoft.com/office/drawing/2014/main" id="{B237A564-6B3B-945F-295A-09A930D1A2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5961" y="1226697"/>
            <a:ext cx="4035158" cy="26901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FC8723A-FCF8-31F2-B565-4BF089247736}"/>
              </a:ext>
            </a:extLst>
          </p:cNvPr>
          <p:cNvSpPr txBox="1"/>
          <p:nvPr/>
        </p:nvSpPr>
        <p:spPr>
          <a:xfrm>
            <a:off x="7947252" y="3732136"/>
            <a:ext cx="1037463" cy="184666"/>
          </a:xfrm>
          <a:prstGeom prst="rect">
            <a:avLst/>
          </a:prstGeom>
          <a:noFill/>
        </p:spPr>
        <p:txBody>
          <a:bodyPr wrap="none" rtlCol="0">
            <a:spAutoFit/>
          </a:bodyPr>
          <a:lstStyle/>
          <a:p>
            <a:r>
              <a:rPr lang="en-US" sz="600" dirty="0">
                <a:solidFill>
                  <a:schemeClr val="bg1"/>
                </a:solidFill>
                <a:latin typeface="Garamond" panose="02020404030301010803" pitchFamily="18" charset="0"/>
              </a:rPr>
              <a:t>Source: High Country News</a:t>
            </a:r>
          </a:p>
        </p:txBody>
      </p:sp>
    </p:spTree>
    <p:extLst>
      <p:ext uri="{BB962C8B-B14F-4D97-AF65-F5344CB8AC3E}">
        <p14:creationId xmlns:p14="http://schemas.microsoft.com/office/powerpoint/2010/main" val="1864624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21D81-BAE9-0636-D4B8-AFE62C41C13C}"/>
              </a:ext>
            </a:extLst>
          </p:cNvPr>
          <p:cNvSpPr>
            <a:spLocks noGrp="1"/>
          </p:cNvSpPr>
          <p:nvPr>
            <p:ph type="title"/>
          </p:nvPr>
        </p:nvSpPr>
        <p:spPr/>
        <p:txBody>
          <a:bodyPr/>
          <a:lstStyle/>
          <a:p>
            <a:r>
              <a:rPr lang="en-US" b="1" dirty="0">
                <a:latin typeface="Garamond" panose="02020404030301010803" pitchFamily="18" charset="0"/>
              </a:rPr>
              <a:t>Decision Characteristics/Factors (Cont.)</a:t>
            </a:r>
          </a:p>
        </p:txBody>
      </p:sp>
      <p:sp>
        <p:nvSpPr>
          <p:cNvPr id="3" name="Content Placeholder 2">
            <a:extLst>
              <a:ext uri="{FF2B5EF4-FFF2-40B4-BE49-F238E27FC236}">
                <a16:creationId xmlns:a16="http://schemas.microsoft.com/office/drawing/2014/main" id="{15D4AB27-9542-4EEE-871D-4E332FADD062}"/>
              </a:ext>
            </a:extLst>
          </p:cNvPr>
          <p:cNvSpPr>
            <a:spLocks noGrp="1"/>
          </p:cNvSpPr>
          <p:nvPr>
            <p:ph idx="1"/>
          </p:nvPr>
        </p:nvSpPr>
        <p:spPr>
          <a:xfrm>
            <a:off x="182880" y="731520"/>
            <a:ext cx="4544395" cy="3394075"/>
          </a:xfrm>
        </p:spPr>
        <p:txBody>
          <a:bodyPr/>
          <a:lstStyle/>
          <a:p>
            <a:pPr marL="342900" indent="-342900" algn="l">
              <a:buFont typeface="Arial" panose="020B0604020202020204" pitchFamily="34" charset="0"/>
              <a:buChar char="•"/>
            </a:pPr>
            <a:r>
              <a:rPr lang="en-US" sz="1600" b="1" dirty="0">
                <a:solidFill>
                  <a:srgbClr val="7030A0"/>
                </a:solidFill>
                <a:latin typeface="Garamond" panose="02020404030301010803" pitchFamily="18" charset="0"/>
                <a:cs typeface="Calibri" panose="020F0502020204030204" pitchFamily="34" charset="0"/>
              </a:rPr>
              <a:t>Biosecurity Planning  </a:t>
            </a:r>
          </a:p>
          <a:p>
            <a:pPr marL="800100" lvl="1" indent="-342900" algn="l">
              <a:buFont typeface="Arial" panose="020B0604020202020204" pitchFamily="34" charset="0"/>
              <a:buChar char="•"/>
            </a:pPr>
            <a:r>
              <a:rPr lang="en-US" sz="1400" dirty="0">
                <a:effectLst/>
                <a:latin typeface="Garamond" panose="02020404030301010803" pitchFamily="18" charset="0"/>
                <a:ea typeface="Calibri" panose="020F0502020204030204" pitchFamily="34" charset="0"/>
                <a:cs typeface="Times New Roman" panose="02020603050405020304" pitchFamily="18" charset="0"/>
              </a:rPr>
              <a:t>Incentivize biosecurity plans to build a network of disease controls. Plans are required for vaccine approval; existing plans help. </a:t>
            </a:r>
            <a:endParaRPr lang="en-US" sz="14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600" b="1" dirty="0">
                <a:solidFill>
                  <a:srgbClr val="7030A0"/>
                </a:solidFill>
                <a:latin typeface="Garamond" panose="02020404030301010803" pitchFamily="18" charset="0"/>
                <a:cs typeface="Calibri" panose="020F0502020204030204" pitchFamily="34" charset="0"/>
              </a:rPr>
              <a:t>Relevant Infrastructure </a:t>
            </a:r>
          </a:p>
          <a:p>
            <a:pPr marL="800100" lvl="1" indent="-342900" algn="l">
              <a:buFont typeface="Arial" panose="020B0604020202020204" pitchFamily="34" charset="0"/>
              <a:buChar char="•"/>
            </a:pPr>
            <a:r>
              <a:rPr lang="en-US" sz="1400" kern="100" dirty="0">
                <a:effectLst/>
                <a:latin typeface="Garamond" panose="02020404030301010803" pitchFamily="18" charset="0"/>
                <a:ea typeface="Calibri" panose="020F0502020204030204" pitchFamily="34" charset="0"/>
                <a:cs typeface="Times New Roman" panose="02020603050405020304" pitchFamily="18" charset="0"/>
              </a:rPr>
              <a:t>Prioritize vaccination at sites with handling facilities (e.g., chutes) for safe and efficient delivery. </a:t>
            </a:r>
            <a:endParaRPr lang="en-US" sz="14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600" b="1" dirty="0">
                <a:solidFill>
                  <a:srgbClr val="7030A0"/>
                </a:solidFill>
                <a:latin typeface="Garamond" panose="02020404030301010803" pitchFamily="18" charset="0"/>
                <a:cs typeface="Calibri" panose="020F0502020204030204" pitchFamily="34" charset="0"/>
              </a:rPr>
              <a:t>External Exposure Concerns </a:t>
            </a:r>
          </a:p>
          <a:p>
            <a:pPr marL="800100" lvl="1" indent="-342900" algn="l">
              <a:buFont typeface="Arial" panose="020B0604020202020204" pitchFamily="34" charset="0"/>
              <a:buChar char="•"/>
            </a:pPr>
            <a:r>
              <a:rPr lang="en-US" sz="1400" dirty="0">
                <a:effectLst/>
                <a:latin typeface="Garamond" panose="02020404030301010803" pitchFamily="18" charset="0"/>
                <a:ea typeface="Calibri" panose="020F0502020204030204" pitchFamily="34" charset="0"/>
                <a:cs typeface="Times New Roman" panose="02020603050405020304" pitchFamily="18" charset="0"/>
              </a:rPr>
              <a:t>Natural barriers can limit disease spread, but build infrastructure (e.g., highways) may increase risk. </a:t>
            </a:r>
            <a:endParaRPr lang="en-US" sz="1400" dirty="0">
              <a:latin typeface="Garamond" panose="02020404030301010803" pitchFamily="18" charset="0"/>
              <a:cs typeface="Calibri" panose="020F0502020204030204" pitchFamily="34" charset="0"/>
            </a:endParaRPr>
          </a:p>
          <a:p>
            <a:pPr marL="342900" indent="-342900" algn="l">
              <a:buFont typeface="Arial" panose="020B0604020202020204" pitchFamily="34" charset="0"/>
              <a:buChar char="•"/>
            </a:pPr>
            <a:r>
              <a:rPr lang="en-US" sz="1600" b="1" dirty="0">
                <a:solidFill>
                  <a:srgbClr val="7030A0"/>
                </a:solidFill>
                <a:latin typeface="Garamond" panose="02020404030301010803" pitchFamily="18" charset="0"/>
                <a:cs typeface="Calibri" panose="020F0502020204030204" pitchFamily="34" charset="0"/>
              </a:rPr>
              <a:t>Genetic Significance</a:t>
            </a:r>
          </a:p>
          <a:p>
            <a:pPr marL="800100" lvl="1" indent="-342900" algn="l">
              <a:buFont typeface="Arial" panose="020B0604020202020204" pitchFamily="34" charset="0"/>
              <a:buChar char="•"/>
            </a:pPr>
            <a:r>
              <a:rPr lang="en-US" sz="1400" dirty="0">
                <a:effectLst/>
                <a:latin typeface="Garamond" panose="02020404030301010803" pitchFamily="18" charset="0"/>
                <a:ea typeface="Calibri" panose="020F0502020204030204" pitchFamily="34" charset="0"/>
                <a:cs typeface="Times New Roman" panose="02020603050405020304" pitchFamily="18" charset="0"/>
              </a:rPr>
              <a:t>Consider genetics when prioritizing vaccinations to maintain herd resilience. </a:t>
            </a:r>
            <a:endParaRPr lang="en-US" sz="1400" dirty="0">
              <a:latin typeface="Garamond" panose="02020404030301010803" pitchFamily="18" charset="0"/>
              <a:cs typeface="Calibri" panose="020F0502020204030204" pitchFamily="34" charset="0"/>
            </a:endParaRPr>
          </a:p>
        </p:txBody>
      </p:sp>
      <p:pic>
        <p:nvPicPr>
          <p:cNvPr id="3074" name="Picture 2" descr="New Mexico">
            <a:extLst>
              <a:ext uri="{FF2B5EF4-FFF2-40B4-BE49-F238E27FC236}">
                <a16:creationId xmlns:a16="http://schemas.microsoft.com/office/drawing/2014/main" id="{9D4A2482-9C6E-82A7-6519-6F00E7277B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flipH="1" flipV="1">
            <a:off x="4925961" y="1425309"/>
            <a:ext cx="4035158" cy="22697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C1AC9D0-78BF-0B1F-D193-F91236FACC70}"/>
              </a:ext>
            </a:extLst>
          </p:cNvPr>
          <p:cNvSpPr txBox="1"/>
          <p:nvPr/>
        </p:nvSpPr>
        <p:spPr>
          <a:xfrm>
            <a:off x="4925961" y="3545230"/>
            <a:ext cx="1939955" cy="169277"/>
          </a:xfrm>
          <a:prstGeom prst="rect">
            <a:avLst/>
          </a:prstGeom>
          <a:noFill/>
        </p:spPr>
        <p:txBody>
          <a:bodyPr wrap="none" rtlCol="0">
            <a:spAutoFit/>
          </a:bodyPr>
          <a:lstStyle/>
          <a:p>
            <a:r>
              <a:rPr lang="en-US" sz="500" dirty="0"/>
              <a:t>Source: https://</a:t>
            </a:r>
            <a:r>
              <a:rPr lang="en-US" sz="500" dirty="0" err="1"/>
              <a:t>www.beefitswhatsfordinner.com</a:t>
            </a:r>
            <a:r>
              <a:rPr lang="en-US" sz="500" dirty="0"/>
              <a:t>/map/new-</a:t>
            </a:r>
            <a:r>
              <a:rPr lang="en-US" sz="500" dirty="0" err="1"/>
              <a:t>mexico</a:t>
            </a:r>
            <a:endParaRPr lang="en-US" sz="500" dirty="0"/>
          </a:p>
        </p:txBody>
      </p:sp>
    </p:spTree>
    <p:extLst>
      <p:ext uri="{BB962C8B-B14F-4D97-AF65-F5344CB8AC3E}">
        <p14:creationId xmlns:p14="http://schemas.microsoft.com/office/powerpoint/2010/main" val="2971406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1EA72-F434-0057-D90B-F9B531B474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1E00C3-5184-79FF-5FD3-579646E9D0C4}"/>
              </a:ext>
            </a:extLst>
          </p:cNvPr>
          <p:cNvSpPr>
            <a:spLocks noGrp="1"/>
          </p:cNvSpPr>
          <p:nvPr>
            <p:ph type="title"/>
          </p:nvPr>
        </p:nvSpPr>
        <p:spPr/>
        <p:txBody>
          <a:bodyPr/>
          <a:lstStyle/>
          <a:p>
            <a:r>
              <a:rPr lang="en-US" b="1" dirty="0">
                <a:latin typeface="Garamond" panose="02020404030301010803" pitchFamily="18" charset="0"/>
              </a:rPr>
              <a:t>Scenario Walk Trough </a:t>
            </a:r>
          </a:p>
        </p:txBody>
      </p:sp>
      <p:sp>
        <p:nvSpPr>
          <p:cNvPr id="3" name="Content Placeholder 2">
            <a:extLst>
              <a:ext uri="{FF2B5EF4-FFF2-40B4-BE49-F238E27FC236}">
                <a16:creationId xmlns:a16="http://schemas.microsoft.com/office/drawing/2014/main" id="{48C631C6-D4C0-3632-E7A6-9D138813D252}"/>
              </a:ext>
            </a:extLst>
          </p:cNvPr>
          <p:cNvSpPr>
            <a:spLocks noGrp="1"/>
          </p:cNvSpPr>
          <p:nvPr>
            <p:ph idx="1"/>
          </p:nvPr>
        </p:nvSpPr>
        <p:spPr>
          <a:xfrm>
            <a:off x="182880" y="731520"/>
            <a:ext cx="5005346" cy="3394075"/>
          </a:xfrm>
        </p:spPr>
        <p:txBody>
          <a:bodyPr anchor="t"/>
          <a:lstStyle/>
          <a:p>
            <a:pPr marL="0" indent="0">
              <a:buNone/>
            </a:pPr>
            <a:r>
              <a:rPr lang="en-US" sz="1800" dirty="0">
                <a:latin typeface="Garamond" panose="02020404030301010803" pitchFamily="18" charset="0"/>
                <a:cs typeface="Calibri" panose="020F0502020204030204" pitchFamily="34" charset="0"/>
              </a:rPr>
              <a:t>Award winning angus beef stock located in neighboring county from index population, vaccines are not yet available within the state, questions remain on indemnity, and there is limited disposable capacity. </a:t>
            </a:r>
          </a:p>
        </p:txBody>
      </p:sp>
      <p:pic>
        <p:nvPicPr>
          <p:cNvPr id="4" name="Picture 3">
            <a:extLst>
              <a:ext uri="{FF2B5EF4-FFF2-40B4-BE49-F238E27FC236}">
                <a16:creationId xmlns:a16="http://schemas.microsoft.com/office/drawing/2014/main" id="{473EF94E-CA80-37D2-CDFD-325D49253881}"/>
              </a:ext>
            </a:extLst>
          </p:cNvPr>
          <p:cNvPicPr>
            <a:picLocks noChangeAspect="1"/>
          </p:cNvPicPr>
          <p:nvPr/>
        </p:nvPicPr>
        <p:blipFill>
          <a:blip r:embed="rId3"/>
          <a:stretch>
            <a:fillRect/>
          </a:stretch>
        </p:blipFill>
        <p:spPr>
          <a:xfrm>
            <a:off x="5188226" y="-17175"/>
            <a:ext cx="3939871" cy="5160675"/>
          </a:xfrm>
          <a:prstGeom prst="rect">
            <a:avLst/>
          </a:prstGeom>
        </p:spPr>
      </p:pic>
      <p:pic>
        <p:nvPicPr>
          <p:cNvPr id="1026" name="Picture 2" descr="Aberdeen Angus | The Cattle Site">
            <a:extLst>
              <a:ext uri="{FF2B5EF4-FFF2-40B4-BE49-F238E27FC236}">
                <a16:creationId xmlns:a16="http://schemas.microsoft.com/office/drawing/2014/main" id="{B92387CC-1AC3-BD6B-825F-B95A112893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6551" y="2300925"/>
            <a:ext cx="3078004" cy="20532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6578466-F1C6-222C-382C-F3F300B0D9A0}"/>
              </a:ext>
            </a:extLst>
          </p:cNvPr>
          <p:cNvSpPr txBox="1"/>
          <p:nvPr/>
        </p:nvSpPr>
        <p:spPr>
          <a:xfrm>
            <a:off x="1076977" y="4327341"/>
            <a:ext cx="2048959" cy="169277"/>
          </a:xfrm>
          <a:prstGeom prst="rect">
            <a:avLst/>
          </a:prstGeom>
          <a:noFill/>
        </p:spPr>
        <p:txBody>
          <a:bodyPr wrap="none" rtlCol="0">
            <a:spAutoFit/>
          </a:bodyPr>
          <a:lstStyle/>
          <a:p>
            <a:r>
              <a:rPr lang="en-US" sz="500" dirty="0" err="1"/>
              <a:t>Soure</a:t>
            </a:r>
            <a:r>
              <a:rPr lang="en-US" sz="500" dirty="0"/>
              <a:t>: https://</a:t>
            </a:r>
            <a:r>
              <a:rPr lang="en-US" sz="500" dirty="0" err="1"/>
              <a:t>www.thecattlesite.com</a:t>
            </a:r>
            <a:r>
              <a:rPr lang="en-US" sz="500" dirty="0"/>
              <a:t>/breeds/beef/7/</a:t>
            </a:r>
            <a:r>
              <a:rPr lang="en-US" sz="500" dirty="0" err="1"/>
              <a:t>aberdeen</a:t>
            </a:r>
            <a:r>
              <a:rPr lang="en-US" sz="500" dirty="0"/>
              <a:t>-angus/</a:t>
            </a:r>
          </a:p>
        </p:txBody>
      </p:sp>
    </p:spTree>
    <p:extLst>
      <p:ext uri="{BB962C8B-B14F-4D97-AF65-F5344CB8AC3E}">
        <p14:creationId xmlns:p14="http://schemas.microsoft.com/office/powerpoint/2010/main" val="1237211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7D887-932E-586E-CFC9-DD0EE959D2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456FD2-364A-2080-E2C1-103D2E670CE3}"/>
              </a:ext>
            </a:extLst>
          </p:cNvPr>
          <p:cNvSpPr>
            <a:spLocks noGrp="1"/>
          </p:cNvSpPr>
          <p:nvPr>
            <p:ph type="title"/>
          </p:nvPr>
        </p:nvSpPr>
        <p:spPr/>
        <p:txBody>
          <a:bodyPr/>
          <a:lstStyle/>
          <a:p>
            <a:r>
              <a:rPr lang="en-US" b="1" dirty="0">
                <a:latin typeface="Garamond" panose="02020404030301010803" pitchFamily="18" charset="0"/>
              </a:rPr>
              <a:t>Scenario Walk Through – Results</a:t>
            </a:r>
          </a:p>
        </p:txBody>
      </p:sp>
      <p:sp>
        <p:nvSpPr>
          <p:cNvPr id="6" name="TextBox 5">
            <a:extLst>
              <a:ext uri="{FF2B5EF4-FFF2-40B4-BE49-F238E27FC236}">
                <a16:creationId xmlns:a16="http://schemas.microsoft.com/office/drawing/2014/main" id="{3F9DEC13-806A-56F1-BB11-419FC874EAC5}"/>
              </a:ext>
            </a:extLst>
          </p:cNvPr>
          <p:cNvSpPr txBox="1"/>
          <p:nvPr/>
        </p:nvSpPr>
        <p:spPr>
          <a:xfrm>
            <a:off x="182880" y="647426"/>
            <a:ext cx="5873452" cy="1077218"/>
          </a:xfrm>
          <a:prstGeom prst="rect">
            <a:avLst/>
          </a:prstGeom>
          <a:noFill/>
        </p:spPr>
        <p:txBody>
          <a:bodyPr wrap="square">
            <a:spAutoFit/>
          </a:bodyPr>
          <a:lstStyle/>
          <a:p>
            <a:pPr algn="l"/>
            <a:r>
              <a:rPr lang="en-US" sz="1600" dirty="0">
                <a:latin typeface="Garamond" panose="02020404030301010803" pitchFamily="18" charset="0"/>
                <a:cs typeface="Calibri" panose="020F0502020204030204" pitchFamily="34" charset="0"/>
              </a:rPr>
              <a:t>Award winning angus beef stock located in neighboring county from index population, vaccines are not yet available within the state, questions remain on indemnity, and there is limited disposable capacity. </a:t>
            </a:r>
          </a:p>
          <a:p>
            <a:pPr algn="l"/>
            <a:r>
              <a:rPr lang="en-US" sz="1600" b="1" dirty="0">
                <a:solidFill>
                  <a:srgbClr val="FF0000"/>
                </a:solidFill>
                <a:latin typeface="Garamond" panose="02020404030301010803" pitchFamily="18" charset="0"/>
                <a:cs typeface="Calibri" panose="020F0502020204030204" pitchFamily="34" charset="0"/>
              </a:rPr>
              <a:t>Answer: </a:t>
            </a:r>
            <a:r>
              <a:rPr lang="en-US" sz="1400" b="1" dirty="0">
                <a:solidFill>
                  <a:srgbClr val="FF0000"/>
                </a:solidFill>
                <a:latin typeface="Garamond" panose="02020404030301010803" pitchFamily="18" charset="0"/>
                <a:cs typeface="Calibri" panose="020F0502020204030204" pitchFamily="34" charset="0"/>
              </a:rPr>
              <a:t>Depopulate</a:t>
            </a:r>
          </a:p>
        </p:txBody>
      </p:sp>
      <p:pic>
        <p:nvPicPr>
          <p:cNvPr id="8" name="Picture 7">
            <a:extLst>
              <a:ext uri="{FF2B5EF4-FFF2-40B4-BE49-F238E27FC236}">
                <a16:creationId xmlns:a16="http://schemas.microsoft.com/office/drawing/2014/main" id="{2DE2D4BB-5415-F6F5-2021-88FD271D2A37}"/>
              </a:ext>
            </a:extLst>
          </p:cNvPr>
          <p:cNvPicPr>
            <a:picLocks noChangeAspect="1"/>
          </p:cNvPicPr>
          <p:nvPr/>
        </p:nvPicPr>
        <p:blipFill>
          <a:blip r:embed="rId2"/>
          <a:stretch>
            <a:fillRect/>
          </a:stretch>
        </p:blipFill>
        <p:spPr>
          <a:xfrm>
            <a:off x="5991367" y="590985"/>
            <a:ext cx="3032533" cy="3972191"/>
          </a:xfrm>
          <a:prstGeom prst="rect">
            <a:avLst/>
          </a:prstGeom>
        </p:spPr>
      </p:pic>
      <p:sp>
        <p:nvSpPr>
          <p:cNvPr id="10" name="Content Placeholder 2">
            <a:extLst>
              <a:ext uri="{FF2B5EF4-FFF2-40B4-BE49-F238E27FC236}">
                <a16:creationId xmlns:a16="http://schemas.microsoft.com/office/drawing/2014/main" id="{A0BB6910-7058-E792-946D-D04A279ACCBA}"/>
              </a:ext>
            </a:extLst>
          </p:cNvPr>
          <p:cNvSpPr txBox="1">
            <a:spLocks/>
          </p:cNvSpPr>
          <p:nvPr/>
        </p:nvSpPr>
        <p:spPr bwMode="auto">
          <a:xfrm>
            <a:off x="182880" y="1724644"/>
            <a:ext cx="2572830" cy="2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mj-lt"/>
              <a:buAutoNum type="arabicPeriod"/>
            </a:pPr>
            <a:r>
              <a:rPr lang="en-US" sz="1300" dirty="0">
                <a:latin typeface="Garamond" panose="02020404030301010803" pitchFamily="18" charset="0"/>
              </a:rPr>
              <a:t>Prevenance Concerns?</a:t>
            </a:r>
          </a:p>
          <a:p>
            <a:pPr lvl="1"/>
            <a:r>
              <a:rPr lang="en-US" sz="1300" dirty="0">
                <a:latin typeface="Garamond" panose="02020404030301010803" pitchFamily="18" charset="0"/>
              </a:rPr>
              <a:t> Yes</a:t>
            </a:r>
          </a:p>
          <a:p>
            <a:pPr>
              <a:buFont typeface="+mj-lt"/>
              <a:buAutoNum type="arabicPeriod"/>
            </a:pPr>
            <a:r>
              <a:rPr lang="en-US" sz="1300" dirty="0">
                <a:latin typeface="Garamond" panose="02020404030301010803" pitchFamily="18" charset="0"/>
              </a:rPr>
              <a:t>Proximity Concerns? </a:t>
            </a:r>
          </a:p>
          <a:p>
            <a:pPr lvl="1"/>
            <a:r>
              <a:rPr lang="en-US" sz="1300" dirty="0">
                <a:latin typeface="Garamond" panose="02020404030301010803" pitchFamily="18" charset="0"/>
              </a:rPr>
              <a:t>No</a:t>
            </a:r>
          </a:p>
          <a:p>
            <a:pPr>
              <a:buFont typeface="+mj-lt"/>
              <a:buAutoNum type="arabicPeriod"/>
            </a:pPr>
            <a:r>
              <a:rPr lang="en-US" sz="1300" dirty="0">
                <a:latin typeface="Garamond" panose="02020404030301010803" pitchFamily="18" charset="0"/>
              </a:rPr>
              <a:t>High Comm Prod Value?</a:t>
            </a:r>
          </a:p>
          <a:p>
            <a:pPr lvl="1"/>
            <a:r>
              <a:rPr lang="en-US" sz="1300" dirty="0">
                <a:latin typeface="Garamond" panose="02020404030301010803" pitchFamily="18" charset="0"/>
              </a:rPr>
              <a:t>Yes </a:t>
            </a:r>
          </a:p>
          <a:p>
            <a:pPr>
              <a:buFont typeface="+mj-lt"/>
              <a:buAutoNum type="arabicPeriod"/>
            </a:pPr>
            <a:r>
              <a:rPr lang="en-US" sz="1300" dirty="0">
                <a:latin typeface="Garamond" panose="02020404030301010803" pitchFamily="18" charset="0"/>
              </a:rPr>
              <a:t>Genetic significance?</a:t>
            </a:r>
          </a:p>
          <a:p>
            <a:pPr lvl="1"/>
            <a:r>
              <a:rPr lang="en-US" sz="1300" dirty="0">
                <a:latin typeface="Garamond" panose="02020404030301010803" pitchFamily="18" charset="0"/>
              </a:rPr>
              <a:t>Yes </a:t>
            </a:r>
          </a:p>
          <a:p>
            <a:pPr>
              <a:buFont typeface="+mj-lt"/>
              <a:buAutoNum type="arabicPeriod"/>
            </a:pPr>
            <a:r>
              <a:rPr lang="en-US" sz="1300" dirty="0">
                <a:latin typeface="Garamond" panose="02020404030301010803" pitchFamily="18" charset="0"/>
              </a:rPr>
              <a:t>Vaccine Availability? </a:t>
            </a:r>
          </a:p>
          <a:p>
            <a:pPr lvl="1"/>
            <a:r>
              <a:rPr lang="en-US" sz="1300" dirty="0">
                <a:latin typeface="Garamond" panose="02020404030301010803" pitchFamily="18" charset="0"/>
              </a:rPr>
              <a:t>No  </a:t>
            </a:r>
          </a:p>
        </p:txBody>
      </p:sp>
      <p:sp>
        <p:nvSpPr>
          <p:cNvPr id="19" name="Line Callout 2 (Accent Bar) 18">
            <a:extLst>
              <a:ext uri="{FF2B5EF4-FFF2-40B4-BE49-F238E27FC236}">
                <a16:creationId xmlns:a16="http://schemas.microsoft.com/office/drawing/2014/main" id="{09C37DFB-3613-F864-4D23-EF59AB4B52C3}"/>
              </a:ext>
            </a:extLst>
          </p:cNvPr>
          <p:cNvSpPr/>
          <p:nvPr/>
        </p:nvSpPr>
        <p:spPr>
          <a:xfrm flipH="1">
            <a:off x="3972233" y="2034128"/>
            <a:ext cx="1534092" cy="925382"/>
          </a:xfrm>
          <a:prstGeom prst="accentCallout2">
            <a:avLst>
              <a:gd name="adj1" fmla="val 18750"/>
              <a:gd name="adj2" fmla="val -8333"/>
              <a:gd name="adj3" fmla="val 18750"/>
              <a:gd name="adj4" fmla="val -16667"/>
              <a:gd name="adj5" fmla="val 189734"/>
              <a:gd name="adj6" fmla="val -175440"/>
            </a:avLst>
          </a:prstGeom>
          <a:solidFill>
            <a:srgbClr val="7030A0"/>
          </a:solidFill>
          <a:ln w="317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F3D31F3F-18CC-FCCF-C536-17F71E36BB14}"/>
              </a:ext>
            </a:extLst>
          </p:cNvPr>
          <p:cNvPicPr>
            <a:picLocks noChangeAspect="1"/>
          </p:cNvPicPr>
          <p:nvPr/>
        </p:nvPicPr>
        <p:blipFill>
          <a:blip r:embed="rId3"/>
          <a:stretch>
            <a:fillRect/>
          </a:stretch>
        </p:blipFill>
        <p:spPr>
          <a:xfrm>
            <a:off x="2371204" y="1891803"/>
            <a:ext cx="3202058" cy="1820117"/>
          </a:xfrm>
          <a:prstGeom prst="rect">
            <a:avLst/>
          </a:prstGeom>
          <a:ln w="12700">
            <a:solidFill>
              <a:srgbClr val="7030A0"/>
            </a:solidFill>
          </a:ln>
        </p:spPr>
      </p:pic>
    </p:spTree>
    <p:extLst>
      <p:ext uri="{BB962C8B-B14F-4D97-AF65-F5344CB8AC3E}">
        <p14:creationId xmlns:p14="http://schemas.microsoft.com/office/powerpoint/2010/main" val="47647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4984A25-3274-80AB-D814-86B1630C4073}"/>
              </a:ext>
            </a:extLst>
          </p:cNvPr>
          <p:cNvSpPr>
            <a:spLocks noGrp="1"/>
          </p:cNvSpPr>
          <p:nvPr>
            <p:ph type="body" idx="1"/>
          </p:nvPr>
        </p:nvSpPr>
        <p:spPr>
          <a:xfrm>
            <a:off x="182879" y="731520"/>
            <a:ext cx="4041774" cy="479822"/>
          </a:xfrm>
        </p:spPr>
        <p:txBody>
          <a:bodyPr/>
          <a:lstStyle/>
          <a:p>
            <a:r>
              <a:rPr lang="en-US" sz="1500" dirty="0">
                <a:latin typeface="Times New Roman" panose="02020603050405020304" pitchFamily="18" charset="0"/>
                <a:cs typeface="Times New Roman" panose="02020603050405020304" pitchFamily="18" charset="0"/>
              </a:rPr>
              <a:t>Beyond the Showcase: Strengthening Biosecurity at Livestock Exhibitions </a:t>
            </a:r>
          </a:p>
        </p:txBody>
      </p:sp>
      <p:pic>
        <p:nvPicPr>
          <p:cNvPr id="7" name="Content Placeholder 6">
            <a:extLst>
              <a:ext uri="{FF2B5EF4-FFF2-40B4-BE49-F238E27FC236}">
                <a16:creationId xmlns:a16="http://schemas.microsoft.com/office/drawing/2014/main" id="{FCB79D91-8DBD-A0C8-B726-BE5E33EECEFE}"/>
              </a:ext>
            </a:extLst>
          </p:cNvPr>
          <p:cNvPicPr>
            <a:picLocks noGrp="1" noChangeAspect="1"/>
          </p:cNvPicPr>
          <p:nvPr>
            <p:ph sz="half" idx="2"/>
          </p:nvPr>
        </p:nvPicPr>
        <p:blipFill>
          <a:blip r:embed="rId2"/>
          <a:stretch>
            <a:fillRect/>
          </a:stretch>
        </p:blipFill>
        <p:spPr>
          <a:xfrm>
            <a:off x="250826" y="1255712"/>
            <a:ext cx="3905880" cy="3156267"/>
          </a:xfrm>
          <a:prstGeom prst="rect">
            <a:avLst/>
          </a:prstGeom>
        </p:spPr>
      </p:pic>
      <p:sp>
        <p:nvSpPr>
          <p:cNvPr id="4" name="Text Placeholder 3">
            <a:extLst>
              <a:ext uri="{FF2B5EF4-FFF2-40B4-BE49-F238E27FC236}">
                <a16:creationId xmlns:a16="http://schemas.microsoft.com/office/drawing/2014/main" id="{30F32506-53C5-A453-5AD8-283BDF251DE6}"/>
              </a:ext>
            </a:extLst>
          </p:cNvPr>
          <p:cNvSpPr>
            <a:spLocks noGrp="1"/>
          </p:cNvSpPr>
          <p:nvPr>
            <p:ph type="body" sz="quarter" idx="3"/>
          </p:nvPr>
        </p:nvSpPr>
        <p:spPr/>
        <p:txBody>
          <a:bodyPr/>
          <a:lstStyle/>
          <a:p>
            <a:r>
              <a:rPr lang="en-US" sz="1500" dirty="0">
                <a:latin typeface="Times New Roman" panose="02020603050405020304" pitchFamily="18" charset="0"/>
                <a:cs typeface="Times New Roman" panose="02020603050405020304" pitchFamily="18" charset="0"/>
              </a:rPr>
              <a:t>Agriculture Security: Systems-Based Preparedness </a:t>
            </a:r>
          </a:p>
        </p:txBody>
      </p:sp>
      <p:pic>
        <p:nvPicPr>
          <p:cNvPr id="8" name="Content Placeholder 7">
            <a:extLst>
              <a:ext uri="{FF2B5EF4-FFF2-40B4-BE49-F238E27FC236}">
                <a16:creationId xmlns:a16="http://schemas.microsoft.com/office/drawing/2014/main" id="{CC1D9003-F1ED-7644-D937-74506C7C98A8}"/>
              </a:ext>
            </a:extLst>
          </p:cNvPr>
          <p:cNvPicPr>
            <a:picLocks noGrp="1" noChangeAspect="1"/>
          </p:cNvPicPr>
          <p:nvPr>
            <p:ph sz="quarter" idx="4"/>
          </p:nvPr>
        </p:nvPicPr>
        <p:blipFill>
          <a:blip r:embed="rId3"/>
          <a:stretch>
            <a:fillRect/>
          </a:stretch>
        </p:blipFill>
        <p:spPr>
          <a:xfrm>
            <a:off x="4726750" y="1257606"/>
            <a:ext cx="3905879" cy="3156266"/>
          </a:xfrm>
          <a:prstGeom prst="rect">
            <a:avLst/>
          </a:prstGeom>
        </p:spPr>
      </p:pic>
      <p:sp>
        <p:nvSpPr>
          <p:cNvPr id="6" name="Title 5">
            <a:extLst>
              <a:ext uri="{FF2B5EF4-FFF2-40B4-BE49-F238E27FC236}">
                <a16:creationId xmlns:a16="http://schemas.microsoft.com/office/drawing/2014/main" id="{EC26CEBE-9F97-0E47-0426-8D939915419D}"/>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Domestic Preparedness Journal</a:t>
            </a:r>
          </a:p>
        </p:txBody>
      </p:sp>
    </p:spTree>
    <p:extLst>
      <p:ext uri="{BB962C8B-B14F-4D97-AF65-F5344CB8AC3E}">
        <p14:creationId xmlns:p14="http://schemas.microsoft.com/office/powerpoint/2010/main" val="3972545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CF29D-75AC-9E5C-63E2-77C41186BF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21DB76-2BBE-FB75-2116-1CF6B0EEA73B}"/>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Beyond the Showcase…</a:t>
            </a:r>
          </a:p>
        </p:txBody>
      </p:sp>
      <p:sp>
        <p:nvSpPr>
          <p:cNvPr id="3" name="Content Placeholder 2">
            <a:extLst>
              <a:ext uri="{FF2B5EF4-FFF2-40B4-BE49-F238E27FC236}">
                <a16:creationId xmlns:a16="http://schemas.microsoft.com/office/drawing/2014/main" id="{22BFE3A1-C7EB-2C7B-91C2-ADA8A0044EE8}"/>
              </a:ext>
            </a:extLst>
          </p:cNvPr>
          <p:cNvSpPr>
            <a:spLocks noGrp="1"/>
          </p:cNvSpPr>
          <p:nvPr>
            <p:ph idx="1"/>
          </p:nvPr>
        </p:nvSpPr>
        <p:spPr>
          <a:xfrm>
            <a:off x="182880" y="731520"/>
            <a:ext cx="4601771" cy="3394075"/>
          </a:xfrm>
        </p:spPr>
        <p:txBody>
          <a:bodyPr/>
          <a:lstStyle/>
          <a:p>
            <a:r>
              <a:rPr lang="en-US" sz="1230" b="1" dirty="0">
                <a:solidFill>
                  <a:srgbClr val="7030A0"/>
                </a:solidFill>
                <a:latin typeface="Times New Roman" panose="02020603050405020304" pitchFamily="18" charset="0"/>
                <a:cs typeface="Times New Roman" panose="02020603050405020304" pitchFamily="18" charset="0"/>
              </a:rPr>
              <a:t>High-Risk Settings</a:t>
            </a:r>
            <a:r>
              <a:rPr lang="en-US" sz="1230" b="1" dirty="0">
                <a:latin typeface="Times New Roman" panose="02020603050405020304" pitchFamily="18" charset="0"/>
                <a:cs typeface="Times New Roman" panose="02020603050405020304" pitchFamily="18" charset="0"/>
              </a:rPr>
              <a:t>:</a:t>
            </a:r>
            <a:r>
              <a:rPr lang="en-US" sz="1230" dirty="0">
                <a:latin typeface="Times New Roman" panose="02020603050405020304" pitchFamily="18" charset="0"/>
                <a:cs typeface="Times New Roman" panose="02020603050405020304" pitchFamily="18" charset="0"/>
              </a:rPr>
              <a:t> Fairs, rodeos, and shows bring thousands of animals together—raising disease risks that threaten agriculture, trade, and public health.</a:t>
            </a:r>
          </a:p>
          <a:p>
            <a:r>
              <a:rPr lang="en-US" sz="1230" b="1" dirty="0">
                <a:solidFill>
                  <a:srgbClr val="7030A0"/>
                </a:solidFill>
                <a:latin typeface="Times New Roman" panose="02020603050405020304" pitchFamily="18" charset="0"/>
                <a:cs typeface="Times New Roman" panose="02020603050405020304" pitchFamily="18" charset="0"/>
              </a:rPr>
              <a:t>Animal Movement:</a:t>
            </a:r>
            <a:r>
              <a:rPr lang="en-US" sz="1230" dirty="0">
                <a:solidFill>
                  <a:srgbClr val="7030A0"/>
                </a:solidFill>
                <a:latin typeface="Times New Roman" panose="02020603050405020304" pitchFamily="18" charset="0"/>
                <a:cs typeface="Times New Roman" panose="02020603050405020304" pitchFamily="18" charset="0"/>
              </a:rPr>
              <a:t> </a:t>
            </a:r>
            <a:r>
              <a:rPr lang="en-US" sz="1230" dirty="0">
                <a:latin typeface="Times New Roman" panose="02020603050405020304" pitchFamily="18" charset="0"/>
                <a:cs typeface="Times New Roman" panose="02020603050405020304" pitchFamily="18" charset="0"/>
              </a:rPr>
              <a:t>Transporting livestock across states increases spread risk. Health checks (CVIs) help but can miss issues like incubation periods and subclinical infections.</a:t>
            </a:r>
          </a:p>
          <a:p>
            <a:r>
              <a:rPr lang="en-US" sz="1230" b="1" dirty="0">
                <a:solidFill>
                  <a:srgbClr val="7030A0"/>
                </a:solidFill>
                <a:latin typeface="Times New Roman" panose="02020603050405020304" pitchFamily="18" charset="0"/>
                <a:cs typeface="Times New Roman" panose="02020603050405020304" pitchFamily="18" charset="0"/>
              </a:rPr>
              <a:t>Outbreak Impact:</a:t>
            </a:r>
            <a:r>
              <a:rPr lang="en-US" sz="1230" dirty="0">
                <a:solidFill>
                  <a:srgbClr val="7030A0"/>
                </a:solidFill>
                <a:latin typeface="Times New Roman" panose="02020603050405020304" pitchFamily="18" charset="0"/>
                <a:cs typeface="Times New Roman" panose="02020603050405020304" pitchFamily="18" charset="0"/>
              </a:rPr>
              <a:t> </a:t>
            </a:r>
            <a:r>
              <a:rPr lang="en-US" sz="1230" dirty="0">
                <a:latin typeface="Times New Roman" panose="02020603050405020304" pitchFamily="18" charset="0"/>
                <a:cs typeface="Times New Roman" panose="02020603050405020304" pitchFamily="18" charset="0"/>
              </a:rPr>
              <a:t>Past outbreaks (HPAI, VSV, RHD) have forced event cancellations, hurting economies, trade, and youth programs.</a:t>
            </a:r>
          </a:p>
          <a:p>
            <a:r>
              <a:rPr lang="en-US" sz="1230" b="1" dirty="0">
                <a:solidFill>
                  <a:srgbClr val="7030A0"/>
                </a:solidFill>
                <a:latin typeface="Times New Roman" panose="02020603050405020304" pitchFamily="18" charset="0"/>
                <a:cs typeface="Times New Roman" panose="02020603050405020304" pitchFamily="18" charset="0"/>
              </a:rPr>
              <a:t>Biosecurity Actions:</a:t>
            </a:r>
            <a:endParaRPr lang="en-US" sz="1230" dirty="0">
              <a:solidFill>
                <a:srgbClr val="7030A0"/>
              </a:solidFill>
              <a:latin typeface="Times New Roman" panose="02020603050405020304" pitchFamily="18" charset="0"/>
              <a:cs typeface="Times New Roman" panose="02020603050405020304" pitchFamily="18" charset="0"/>
            </a:endParaRPr>
          </a:p>
          <a:p>
            <a:pPr lvl="1"/>
            <a:r>
              <a:rPr lang="en-US" sz="1230" b="1" dirty="0">
                <a:latin typeface="Times New Roman" panose="02020603050405020304" pitchFamily="18" charset="0"/>
                <a:cs typeface="Times New Roman" panose="02020603050405020304" pitchFamily="18" charset="0"/>
              </a:rPr>
              <a:t>Before:</a:t>
            </a:r>
            <a:r>
              <a:rPr lang="en-US" sz="1230" dirty="0">
                <a:latin typeface="Times New Roman" panose="02020603050405020304" pitchFamily="18" charset="0"/>
                <a:cs typeface="Times New Roman" panose="02020603050405020304" pitchFamily="18" charset="0"/>
              </a:rPr>
              <a:t> Limit access, require health checks, separate species.</a:t>
            </a:r>
          </a:p>
          <a:p>
            <a:pPr lvl="1"/>
            <a:r>
              <a:rPr lang="en-US" sz="1230" b="1" dirty="0">
                <a:latin typeface="Times New Roman" panose="02020603050405020304" pitchFamily="18" charset="0"/>
                <a:cs typeface="Times New Roman" panose="02020603050405020304" pitchFamily="18" charset="0"/>
              </a:rPr>
              <a:t>During:</a:t>
            </a:r>
            <a:r>
              <a:rPr lang="en-US" sz="1230" dirty="0">
                <a:latin typeface="Times New Roman" panose="02020603050405020304" pitchFamily="18" charset="0"/>
                <a:cs typeface="Times New Roman" panose="02020603050405020304" pitchFamily="18" charset="0"/>
              </a:rPr>
              <a:t> Monitor animals, clean regularly, separate equipment.</a:t>
            </a:r>
          </a:p>
          <a:p>
            <a:pPr lvl="1"/>
            <a:r>
              <a:rPr lang="en-US" sz="1230" b="1" dirty="0">
                <a:latin typeface="Times New Roman" panose="02020603050405020304" pitchFamily="18" charset="0"/>
                <a:cs typeface="Times New Roman" panose="02020603050405020304" pitchFamily="18" charset="0"/>
              </a:rPr>
              <a:t>After:</a:t>
            </a:r>
            <a:r>
              <a:rPr lang="en-US" sz="1230" dirty="0">
                <a:latin typeface="Times New Roman" panose="02020603050405020304" pitchFamily="18" charset="0"/>
                <a:cs typeface="Times New Roman" panose="02020603050405020304" pitchFamily="18" charset="0"/>
              </a:rPr>
              <a:t> Disinfect, monitor health, manage waste properly.</a:t>
            </a:r>
          </a:p>
          <a:p>
            <a:r>
              <a:rPr lang="en-US" sz="1230" b="1" dirty="0">
                <a:solidFill>
                  <a:srgbClr val="7030A0"/>
                </a:solidFill>
                <a:latin typeface="Times New Roman" panose="02020603050405020304" pitchFamily="18" charset="0"/>
                <a:cs typeface="Times New Roman" panose="02020603050405020304" pitchFamily="18" charset="0"/>
              </a:rPr>
              <a:t>Shared Responsibility:</a:t>
            </a:r>
            <a:r>
              <a:rPr lang="en-US" sz="1230" dirty="0">
                <a:solidFill>
                  <a:srgbClr val="7030A0"/>
                </a:solidFill>
                <a:latin typeface="Times New Roman" panose="02020603050405020304" pitchFamily="18" charset="0"/>
                <a:cs typeface="Times New Roman" panose="02020603050405020304" pitchFamily="18" charset="0"/>
              </a:rPr>
              <a:t> </a:t>
            </a:r>
            <a:r>
              <a:rPr lang="en-US" sz="1230" dirty="0">
                <a:latin typeface="Times New Roman" panose="02020603050405020304" pitchFamily="18" charset="0"/>
                <a:cs typeface="Times New Roman" panose="02020603050405020304" pitchFamily="18" charset="0"/>
              </a:rPr>
              <a:t>Producers, vets, regulators, and event planners must work together to protect animals, public health, and the future of events.</a:t>
            </a:r>
          </a:p>
        </p:txBody>
      </p:sp>
      <p:pic>
        <p:nvPicPr>
          <p:cNvPr id="4" name="Content Placeholder 6">
            <a:extLst>
              <a:ext uri="{FF2B5EF4-FFF2-40B4-BE49-F238E27FC236}">
                <a16:creationId xmlns:a16="http://schemas.microsoft.com/office/drawing/2014/main" id="{1560E201-D407-FA4D-09D7-3C04704B0825}"/>
              </a:ext>
            </a:extLst>
          </p:cNvPr>
          <p:cNvPicPr>
            <a:picLocks noChangeAspect="1"/>
          </p:cNvPicPr>
          <p:nvPr/>
        </p:nvPicPr>
        <p:blipFill>
          <a:blip r:embed="rId3"/>
          <a:stretch>
            <a:fillRect/>
          </a:stretch>
        </p:blipFill>
        <p:spPr>
          <a:xfrm>
            <a:off x="4760953" y="874712"/>
            <a:ext cx="4200167" cy="3394075"/>
          </a:xfrm>
          <a:prstGeom prst="rect">
            <a:avLst/>
          </a:prstGeom>
        </p:spPr>
      </p:pic>
    </p:spTree>
    <p:extLst>
      <p:ext uri="{BB962C8B-B14F-4D97-AF65-F5344CB8AC3E}">
        <p14:creationId xmlns:p14="http://schemas.microsoft.com/office/powerpoint/2010/main" val="3027233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777CA-4FE7-851C-0FB3-42C85D5504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799984-D560-29A7-5440-783EE2DEB0B1}"/>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Agriculture Security…</a:t>
            </a:r>
          </a:p>
        </p:txBody>
      </p:sp>
      <p:sp>
        <p:nvSpPr>
          <p:cNvPr id="3" name="Content Placeholder 2">
            <a:extLst>
              <a:ext uri="{FF2B5EF4-FFF2-40B4-BE49-F238E27FC236}">
                <a16:creationId xmlns:a16="http://schemas.microsoft.com/office/drawing/2014/main" id="{65A59916-B755-E542-3259-5006C463DF53}"/>
              </a:ext>
            </a:extLst>
          </p:cNvPr>
          <p:cNvSpPr>
            <a:spLocks noGrp="1"/>
          </p:cNvSpPr>
          <p:nvPr>
            <p:ph idx="1"/>
          </p:nvPr>
        </p:nvSpPr>
        <p:spPr>
          <a:xfrm>
            <a:off x="182880" y="731520"/>
            <a:ext cx="4601771" cy="3537267"/>
          </a:xfrm>
        </p:spPr>
        <p:txBody>
          <a:bodyPr/>
          <a:lstStyle/>
          <a:p>
            <a:r>
              <a:rPr lang="en-US" sz="1230" b="1" dirty="0">
                <a:solidFill>
                  <a:srgbClr val="7030A0"/>
                </a:solidFill>
                <a:latin typeface="Times New Roman" panose="02020603050405020304" pitchFamily="18" charset="0"/>
                <a:cs typeface="Times New Roman" panose="02020603050405020304" pitchFamily="18" charset="0"/>
              </a:rPr>
              <a:t>Rising Demand</a:t>
            </a:r>
            <a:r>
              <a:rPr lang="en-US" sz="1230" b="1" dirty="0">
                <a:latin typeface="Times New Roman" panose="02020603050405020304" pitchFamily="18" charset="0"/>
                <a:cs typeface="Times New Roman" panose="02020603050405020304" pitchFamily="18" charset="0"/>
              </a:rPr>
              <a:t>:</a:t>
            </a:r>
            <a:r>
              <a:rPr lang="en-US" sz="1230" dirty="0">
                <a:latin typeface="Times New Roman" panose="02020603050405020304" pitchFamily="18" charset="0"/>
                <a:cs typeface="Times New Roman" panose="02020603050405020304" pitchFamily="18" charset="0"/>
              </a:rPr>
              <a:t> Nearly 10 billion people by 2050 → ~50% more food needed.</a:t>
            </a:r>
          </a:p>
          <a:p>
            <a:r>
              <a:rPr lang="en-US" sz="1230" b="1" dirty="0">
                <a:solidFill>
                  <a:srgbClr val="7030A0"/>
                </a:solidFill>
                <a:latin typeface="Times New Roman" panose="02020603050405020304" pitchFamily="18" charset="0"/>
                <a:cs typeface="Times New Roman" panose="02020603050405020304" pitchFamily="18" charset="0"/>
              </a:rPr>
              <a:t>Protecting Agriculture:</a:t>
            </a:r>
            <a:r>
              <a:rPr lang="en-US" sz="1230" dirty="0">
                <a:solidFill>
                  <a:srgbClr val="7030A0"/>
                </a:solidFill>
                <a:latin typeface="Times New Roman" panose="02020603050405020304" pitchFamily="18" charset="0"/>
                <a:cs typeface="Times New Roman" panose="02020603050405020304" pitchFamily="18" charset="0"/>
              </a:rPr>
              <a:t> </a:t>
            </a:r>
            <a:r>
              <a:rPr lang="en-US" sz="1230" dirty="0">
                <a:latin typeface="Times New Roman" panose="02020603050405020304" pitchFamily="18" charset="0"/>
                <a:cs typeface="Times New Roman" panose="02020603050405020304" pitchFamily="18" charset="0"/>
              </a:rPr>
              <a:t>Safeguard crops, livestock, fisheries, and inputs from natural, biological, and cyber threats.</a:t>
            </a:r>
          </a:p>
          <a:p>
            <a:r>
              <a:rPr lang="en-US" sz="1230" b="1" dirty="0">
                <a:solidFill>
                  <a:srgbClr val="7030A0"/>
                </a:solidFill>
                <a:latin typeface="Times New Roman" panose="02020603050405020304" pitchFamily="18" charset="0"/>
                <a:cs typeface="Times New Roman" panose="02020603050405020304" pitchFamily="18" charset="0"/>
              </a:rPr>
              <a:t>Key Threats:</a:t>
            </a:r>
            <a:endParaRPr lang="en-US" sz="1230" dirty="0">
              <a:solidFill>
                <a:srgbClr val="7030A0"/>
              </a:solidFill>
              <a:latin typeface="Times New Roman" panose="02020603050405020304" pitchFamily="18" charset="0"/>
              <a:cs typeface="Times New Roman" panose="02020603050405020304" pitchFamily="18" charset="0"/>
            </a:endParaRPr>
          </a:p>
          <a:p>
            <a:pPr lvl="1"/>
            <a:r>
              <a:rPr lang="en-US" sz="1230" dirty="0">
                <a:latin typeface="Times New Roman" panose="02020603050405020304" pitchFamily="18" charset="0"/>
                <a:cs typeface="Times New Roman" panose="02020603050405020304" pitchFamily="18" charset="0"/>
              </a:rPr>
              <a:t>Natural: Extreme weather, droughts, floods, wildfires.</a:t>
            </a:r>
          </a:p>
          <a:p>
            <a:pPr lvl="1"/>
            <a:r>
              <a:rPr lang="en-US" sz="1230" dirty="0">
                <a:latin typeface="Times New Roman" panose="02020603050405020304" pitchFamily="18" charset="0"/>
                <a:cs typeface="Times New Roman" panose="02020603050405020304" pitchFamily="18" charset="0"/>
              </a:rPr>
              <a:t>Biological: Livestock diseases, crop pests, invasive species.</a:t>
            </a:r>
          </a:p>
          <a:p>
            <a:pPr lvl="1"/>
            <a:r>
              <a:rPr lang="en-US" sz="1230" dirty="0">
                <a:latin typeface="Times New Roman" panose="02020603050405020304" pitchFamily="18" charset="0"/>
                <a:cs typeface="Times New Roman" panose="02020603050405020304" pitchFamily="18" charset="0"/>
              </a:rPr>
              <a:t>Technological: Cyberattacks on IoT, AI, supply chains, and data systems.</a:t>
            </a:r>
          </a:p>
          <a:p>
            <a:r>
              <a:rPr lang="en-US" sz="1230" b="1" dirty="0">
                <a:solidFill>
                  <a:srgbClr val="7030A0"/>
                </a:solidFill>
                <a:latin typeface="Times New Roman" panose="02020603050405020304" pitchFamily="18" charset="0"/>
                <a:cs typeface="Times New Roman" panose="02020603050405020304" pitchFamily="18" charset="0"/>
              </a:rPr>
              <a:t>External Pressures:</a:t>
            </a:r>
            <a:r>
              <a:rPr lang="en-US" sz="1230" dirty="0">
                <a:solidFill>
                  <a:srgbClr val="7030A0"/>
                </a:solidFill>
                <a:latin typeface="Times New Roman" panose="02020603050405020304" pitchFamily="18" charset="0"/>
                <a:cs typeface="Times New Roman" panose="02020603050405020304" pitchFamily="18" charset="0"/>
              </a:rPr>
              <a:t> </a:t>
            </a:r>
            <a:r>
              <a:rPr lang="en-US" sz="1230" dirty="0">
                <a:latin typeface="Times New Roman" panose="02020603050405020304" pitchFamily="18" charset="0"/>
                <a:cs typeface="Times New Roman" panose="02020603050405020304" pitchFamily="18" charset="0"/>
              </a:rPr>
              <a:t>Trade disruptions, market volatility, labor shortages, geopolitical instability.</a:t>
            </a:r>
          </a:p>
          <a:p>
            <a:r>
              <a:rPr lang="en-US" sz="1230" b="1" dirty="0">
                <a:solidFill>
                  <a:srgbClr val="7030A0"/>
                </a:solidFill>
                <a:latin typeface="Times New Roman" panose="02020603050405020304" pitchFamily="18" charset="0"/>
                <a:cs typeface="Times New Roman" panose="02020603050405020304" pitchFamily="18" charset="0"/>
              </a:rPr>
              <a:t>Systems-Based Approach:</a:t>
            </a:r>
            <a:endParaRPr lang="en-US" sz="1230" dirty="0">
              <a:solidFill>
                <a:srgbClr val="7030A0"/>
              </a:solidFill>
              <a:latin typeface="Times New Roman" panose="02020603050405020304" pitchFamily="18" charset="0"/>
              <a:cs typeface="Times New Roman" panose="02020603050405020304" pitchFamily="18" charset="0"/>
            </a:endParaRPr>
          </a:p>
          <a:p>
            <a:pPr lvl="1"/>
            <a:r>
              <a:rPr lang="en-US" sz="1230" dirty="0">
                <a:latin typeface="Times New Roman" panose="02020603050405020304" pitchFamily="18" charset="0"/>
                <a:cs typeface="Times New Roman" panose="02020603050405020304" pitchFamily="18" charset="0"/>
              </a:rPr>
              <a:t>Interconnected risks → cascading impacts across food systems and infrastructure.</a:t>
            </a:r>
          </a:p>
          <a:p>
            <a:pPr lvl="1"/>
            <a:r>
              <a:rPr lang="en-US" sz="1230" dirty="0">
                <a:latin typeface="Times New Roman" panose="02020603050405020304" pitchFamily="18" charset="0"/>
                <a:cs typeface="Times New Roman" panose="02020603050405020304" pitchFamily="18" charset="0"/>
              </a:rPr>
              <a:t>Requires integrated biosecurity and cross-sector planning.</a:t>
            </a:r>
          </a:p>
          <a:p>
            <a:pPr lvl="1"/>
            <a:r>
              <a:rPr lang="en-US" sz="1230" dirty="0">
                <a:latin typeface="Times New Roman" panose="02020603050405020304" pitchFamily="18" charset="0"/>
                <a:cs typeface="Times New Roman" panose="02020603050405020304" pitchFamily="18" charset="0"/>
              </a:rPr>
              <a:t>Relies on collaboration across diverse stakeholders.</a:t>
            </a:r>
          </a:p>
          <a:p>
            <a:pPr lvl="1"/>
            <a:endParaRPr lang="en-US" sz="12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B7D57299-896F-33E6-5AE7-05B0F4AFC2E0}"/>
              </a:ext>
            </a:extLst>
          </p:cNvPr>
          <p:cNvPicPr>
            <a:picLocks noChangeAspect="1"/>
          </p:cNvPicPr>
          <p:nvPr/>
        </p:nvPicPr>
        <p:blipFill>
          <a:blip r:embed="rId2"/>
          <a:stretch>
            <a:fillRect/>
          </a:stretch>
        </p:blipFill>
        <p:spPr>
          <a:xfrm>
            <a:off x="4760954" y="874713"/>
            <a:ext cx="4200166" cy="3394074"/>
          </a:xfrm>
          <a:prstGeom prst="rect">
            <a:avLst/>
          </a:prstGeom>
        </p:spPr>
      </p:pic>
    </p:spTree>
    <p:extLst>
      <p:ext uri="{BB962C8B-B14F-4D97-AF65-F5344CB8AC3E}">
        <p14:creationId xmlns:p14="http://schemas.microsoft.com/office/powerpoint/2010/main" val="2074253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3CC109-5014-BB4E-4B0A-FBBB487775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E3370D-8E44-E46D-7E18-BD209C752B40}"/>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Foundational Competency Summary</a:t>
            </a:r>
          </a:p>
        </p:txBody>
      </p:sp>
      <p:graphicFrame>
        <p:nvGraphicFramePr>
          <p:cNvPr id="3" name="Table 2">
            <a:extLst>
              <a:ext uri="{FF2B5EF4-FFF2-40B4-BE49-F238E27FC236}">
                <a16:creationId xmlns:a16="http://schemas.microsoft.com/office/drawing/2014/main" id="{9295B611-EFE7-0156-6163-2014A58FBA7C}"/>
              </a:ext>
            </a:extLst>
          </p:cNvPr>
          <p:cNvGraphicFramePr>
            <a:graphicFrameLocks noGrp="1"/>
          </p:cNvGraphicFramePr>
          <p:nvPr>
            <p:extLst>
              <p:ext uri="{D42A27DB-BD31-4B8C-83A1-F6EECF244321}">
                <p14:modId xmlns:p14="http://schemas.microsoft.com/office/powerpoint/2010/main" val="463645754"/>
              </p:ext>
            </p:extLst>
          </p:nvPr>
        </p:nvGraphicFramePr>
        <p:xfrm>
          <a:off x="457200" y="732791"/>
          <a:ext cx="8229599" cy="3677918"/>
        </p:xfrm>
        <a:graphic>
          <a:graphicData uri="http://schemas.openxmlformats.org/drawingml/2006/table">
            <a:tbl>
              <a:tblPr firstRow="1" bandRow="1">
                <a:tableStyleId>{9D7B26C5-4107-4FEC-AEDC-1716B250A1EF}</a:tableStyleId>
              </a:tblPr>
              <a:tblGrid>
                <a:gridCol w="365358">
                  <a:extLst>
                    <a:ext uri="{9D8B030D-6E8A-4147-A177-3AD203B41FA5}">
                      <a16:colId xmlns:a16="http://schemas.microsoft.com/office/drawing/2014/main" val="4075611698"/>
                    </a:ext>
                  </a:extLst>
                </a:gridCol>
                <a:gridCol w="2520082">
                  <a:extLst>
                    <a:ext uri="{9D8B030D-6E8A-4147-A177-3AD203B41FA5}">
                      <a16:colId xmlns:a16="http://schemas.microsoft.com/office/drawing/2014/main" val="3434984617"/>
                    </a:ext>
                  </a:extLst>
                </a:gridCol>
                <a:gridCol w="5344159">
                  <a:extLst>
                    <a:ext uri="{9D8B030D-6E8A-4147-A177-3AD203B41FA5}">
                      <a16:colId xmlns:a16="http://schemas.microsoft.com/office/drawing/2014/main" val="2184359071"/>
                    </a:ext>
                  </a:extLst>
                </a:gridCol>
              </a:tblGrid>
              <a:tr h="395004">
                <a:tc>
                  <a:txBody>
                    <a:bodyPr/>
                    <a:lstStyle/>
                    <a:p>
                      <a:r>
                        <a:rPr lang="en-US" dirty="0">
                          <a:solidFill>
                            <a:srgbClr val="7030A0"/>
                          </a:solidFill>
                          <a:latin typeface="Times New Roman" panose="02020603050405020304" pitchFamily="18" charset="0"/>
                          <a:cs typeface="Times New Roman" panose="02020603050405020304" pitchFamily="18" charset="0"/>
                        </a:rPr>
                        <a:t>#</a:t>
                      </a:r>
                    </a:p>
                  </a:txBody>
                  <a:tcPr anchor="ctr"/>
                </a:tc>
                <a:tc>
                  <a:txBody>
                    <a:bodyPr/>
                    <a:lstStyle/>
                    <a:p>
                      <a:r>
                        <a:rPr lang="en-US" dirty="0">
                          <a:solidFill>
                            <a:srgbClr val="7030A0"/>
                          </a:solidFill>
                          <a:latin typeface="Times New Roman" panose="02020603050405020304" pitchFamily="18" charset="0"/>
                          <a:cs typeface="Times New Roman" panose="02020603050405020304" pitchFamily="18" charset="0"/>
                        </a:rPr>
                        <a:t>Competency</a:t>
                      </a:r>
                    </a:p>
                  </a:txBody>
                  <a:tcPr anchor="ctr"/>
                </a:tc>
                <a:tc>
                  <a:txBody>
                    <a:bodyPr/>
                    <a:lstStyle/>
                    <a:p>
                      <a:r>
                        <a:rPr lang="en-US" dirty="0">
                          <a:solidFill>
                            <a:srgbClr val="7030A0"/>
                          </a:solidFill>
                          <a:latin typeface="Times New Roman" panose="02020603050405020304" pitchFamily="18" charset="0"/>
                          <a:cs typeface="Times New Roman" panose="02020603050405020304" pitchFamily="18" charset="0"/>
                        </a:rPr>
                        <a:t>Description</a:t>
                      </a:r>
                    </a:p>
                  </a:txBody>
                  <a:tcPr anchor="ctr"/>
                </a:tc>
                <a:extLst>
                  <a:ext uri="{0D108BD9-81ED-4DB2-BD59-A6C34878D82A}">
                    <a16:rowId xmlns:a16="http://schemas.microsoft.com/office/drawing/2014/main" val="661093288"/>
                  </a:ext>
                </a:extLst>
              </a:tr>
              <a:tr h="691257">
                <a:tc>
                  <a:txBody>
                    <a:bodyPr/>
                    <a:lstStyle/>
                    <a:p>
                      <a:pPr marL="0" marR="0">
                        <a:lnSpc>
                          <a:spcPct val="115000"/>
                        </a:lnSpc>
                        <a:spcBef>
                          <a:spcPts val="600"/>
                        </a:spcBef>
                        <a:spcAft>
                          <a:spcPts val="600"/>
                        </a:spcAft>
                        <a:buNone/>
                      </a:pPr>
                      <a:r>
                        <a:rPr lang="en-US" sz="1200" b="0" dirty="0">
                          <a:latin typeface="Times New Roman" panose="02020603050405020304" pitchFamily="18" charset="0"/>
                          <a:cs typeface="Times New Roman" panose="02020603050405020304" pitchFamily="18" charset="0"/>
                        </a:rPr>
                        <a:t>7</a:t>
                      </a:r>
                    </a:p>
                  </a:txBody>
                  <a:tcPr marL="68580" marR="68580" marT="0" marB="0" anchor="ctr"/>
                </a:tc>
                <a:tc>
                  <a:txBody>
                    <a:bodyPr/>
                    <a:lstStyle/>
                    <a:p>
                      <a:pPr marL="0" marR="0">
                        <a:lnSpc>
                          <a:spcPct val="115000"/>
                        </a:lnSpc>
                        <a:spcBef>
                          <a:spcPts val="600"/>
                        </a:spcBef>
                        <a:spcAft>
                          <a:spcPts val="600"/>
                        </a:spcAft>
                        <a:buNone/>
                      </a:pPr>
                      <a:r>
                        <a:rPr lang="en-US" sz="1300" b="0" dirty="0">
                          <a:latin typeface="Times New Roman" panose="02020603050405020304" pitchFamily="18" charset="0"/>
                          <a:cs typeface="Times New Roman" panose="02020603050405020304" pitchFamily="18" charset="0"/>
                        </a:rPr>
                        <a:t>Assess population needs, assets and capacities that affect community health.</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Evaluated agricultural vulnerabilities in New Mexico, focusing on livestock, trade, and infrastructure to inform FAD and mortality response planning.</a:t>
                      </a:r>
                    </a:p>
                  </a:txBody>
                  <a:tcPr anchor="ctr"/>
                </a:tc>
                <a:extLst>
                  <a:ext uri="{0D108BD9-81ED-4DB2-BD59-A6C34878D82A}">
                    <a16:rowId xmlns:a16="http://schemas.microsoft.com/office/drawing/2014/main" val="1884719728"/>
                  </a:ext>
                </a:extLst>
              </a:tr>
              <a:tr h="691257">
                <a:tc>
                  <a:txBody>
                    <a:bodyPr/>
                    <a:lstStyle/>
                    <a:p>
                      <a:pPr marL="0" marR="0">
                        <a:lnSpc>
                          <a:spcPct val="115000"/>
                        </a:lnSpc>
                        <a:spcBef>
                          <a:spcPts val="600"/>
                        </a:spcBef>
                        <a:spcAft>
                          <a:spcPts val="600"/>
                        </a:spcAft>
                        <a:buNone/>
                      </a:pPr>
                      <a:r>
                        <a:rPr lang="en-US" sz="1200" b="0" dirty="0">
                          <a:latin typeface="Times New Roman" panose="02020603050405020304" pitchFamily="18" charset="0"/>
                          <a:cs typeface="Times New Roman" panose="02020603050405020304" pitchFamily="18" charset="0"/>
                        </a:rPr>
                        <a:t>9</a:t>
                      </a:r>
                    </a:p>
                  </a:txBody>
                  <a:tcPr marL="68580" marR="68580" marT="0" marB="0" anchor="ctr"/>
                </a:tc>
                <a:tc>
                  <a:txBody>
                    <a:bodyPr/>
                    <a:lstStyle/>
                    <a:p>
                      <a:pPr marL="0" marR="0">
                        <a:lnSpc>
                          <a:spcPct val="115000"/>
                        </a:lnSpc>
                        <a:spcBef>
                          <a:spcPts val="600"/>
                        </a:spcBef>
                        <a:spcAft>
                          <a:spcPts val="600"/>
                        </a:spcAft>
                        <a:buNone/>
                      </a:pPr>
                      <a:r>
                        <a:rPr lang="en-US" sz="1300" b="0" dirty="0">
                          <a:latin typeface="Times New Roman" panose="02020603050405020304" pitchFamily="18" charset="0"/>
                          <a:cs typeface="Times New Roman" panose="02020603050405020304" pitchFamily="18" charset="0"/>
                        </a:rPr>
                        <a:t>Design a population-based policy, program, project or intervention. </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Created scalable vaccination and carcass management plans to protect livestock, limit economic loss, and maintain food system stability.</a:t>
                      </a:r>
                    </a:p>
                  </a:txBody>
                  <a:tcPr anchor="ctr"/>
                </a:tc>
                <a:extLst>
                  <a:ext uri="{0D108BD9-81ED-4DB2-BD59-A6C34878D82A}">
                    <a16:rowId xmlns:a16="http://schemas.microsoft.com/office/drawing/2014/main" val="2115605356"/>
                  </a:ext>
                </a:extLst>
              </a:tr>
              <a:tr h="897940">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200" b="0" dirty="0">
                          <a:latin typeface="Times New Roman" panose="02020603050405020304" pitchFamily="18" charset="0"/>
                          <a:cs typeface="Times New Roman" panose="02020603050405020304" pitchFamily="18" charset="0"/>
                        </a:rPr>
                        <a:t>13</a:t>
                      </a:r>
                    </a:p>
                  </a:txBody>
                  <a:tcPr marL="68580" marR="68580" marT="0" marB="0" anchor="ctr"/>
                </a:tc>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300" b="0" dirty="0">
                          <a:latin typeface="Times New Roman" panose="02020603050405020304" pitchFamily="18" charset="0"/>
                          <a:cs typeface="Times New Roman" panose="02020603050405020304" pitchFamily="18" charset="0"/>
                        </a:rPr>
                        <a:t>Propose strategies to identify stakeholders and build coalitions and partnerships for influencing public health outcomes. </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Formed cross-sector partnerships with agencies, industry, tribes, and environmental groups to strengthen coordinated response.</a:t>
                      </a:r>
                    </a:p>
                  </a:txBody>
                  <a:tcPr anchor="ctr"/>
                </a:tc>
                <a:extLst>
                  <a:ext uri="{0D108BD9-81ED-4DB2-BD59-A6C34878D82A}">
                    <a16:rowId xmlns:a16="http://schemas.microsoft.com/office/drawing/2014/main" val="1603554928"/>
                  </a:ext>
                </a:extLst>
              </a:tr>
              <a:tr h="493755">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200" b="0" dirty="0">
                          <a:latin typeface="Times New Roman" panose="02020603050405020304" pitchFamily="18" charset="0"/>
                          <a:cs typeface="Times New Roman" panose="02020603050405020304" pitchFamily="18" charset="0"/>
                        </a:rPr>
                        <a:t>21</a:t>
                      </a:r>
                    </a:p>
                  </a:txBody>
                  <a:tcPr marL="68580" marR="68580" marT="0" marB="0" anchor="ctr"/>
                </a:tc>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300" b="0" dirty="0">
                          <a:latin typeface="Times New Roman" panose="02020603050405020304" pitchFamily="18" charset="0"/>
                          <a:cs typeface="Times New Roman" panose="02020603050405020304" pitchFamily="18" charset="0"/>
                        </a:rPr>
                        <a:t>Perform effectively on interprofessional teams. </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Collaborated with veterinary, public health, and environmental professionals to develop integrated response strategies.</a:t>
                      </a:r>
                    </a:p>
                  </a:txBody>
                  <a:tcPr anchor="ctr"/>
                </a:tc>
                <a:extLst>
                  <a:ext uri="{0D108BD9-81ED-4DB2-BD59-A6C34878D82A}">
                    <a16:rowId xmlns:a16="http://schemas.microsoft.com/office/drawing/2014/main" val="973798378"/>
                  </a:ext>
                </a:extLst>
              </a:tr>
              <a:tr h="508705">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200" b="0" dirty="0">
                          <a:latin typeface="Times New Roman" panose="02020603050405020304" pitchFamily="18" charset="0"/>
                          <a:cs typeface="Times New Roman" panose="02020603050405020304" pitchFamily="18" charset="0"/>
                        </a:rPr>
                        <a:t>22</a:t>
                      </a:r>
                    </a:p>
                  </a:txBody>
                  <a:tcPr marL="68580" marR="68580" marT="0" marB="0" anchor="ctr"/>
                </a:tc>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300" b="0" dirty="0">
                          <a:latin typeface="Times New Roman" panose="02020603050405020304" pitchFamily="18" charset="0"/>
                          <a:cs typeface="Times New Roman" panose="02020603050405020304" pitchFamily="18" charset="0"/>
                        </a:rPr>
                        <a:t>Apply systems thinking tools to a public health issue. </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Connected animal health, waste management, and public health to design holistic, multi-system FAD response approaches.</a:t>
                      </a:r>
                    </a:p>
                  </a:txBody>
                  <a:tcPr anchor="ctr"/>
                </a:tc>
                <a:extLst>
                  <a:ext uri="{0D108BD9-81ED-4DB2-BD59-A6C34878D82A}">
                    <a16:rowId xmlns:a16="http://schemas.microsoft.com/office/drawing/2014/main" val="3388505804"/>
                  </a:ext>
                </a:extLst>
              </a:tr>
            </a:tbl>
          </a:graphicData>
        </a:graphic>
      </p:graphicFrame>
    </p:spTree>
    <p:extLst>
      <p:ext uri="{BB962C8B-B14F-4D97-AF65-F5344CB8AC3E}">
        <p14:creationId xmlns:p14="http://schemas.microsoft.com/office/powerpoint/2010/main" val="1381283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263BD-3C83-97F0-DE74-2505F79A402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Portfolio Products</a:t>
            </a:r>
          </a:p>
        </p:txBody>
      </p:sp>
      <p:graphicFrame>
        <p:nvGraphicFramePr>
          <p:cNvPr id="3" name="Table 2">
            <a:extLst>
              <a:ext uri="{FF2B5EF4-FFF2-40B4-BE49-F238E27FC236}">
                <a16:creationId xmlns:a16="http://schemas.microsoft.com/office/drawing/2014/main" id="{C08EC2B2-269C-E8AE-5C2A-93B1F334C292}"/>
              </a:ext>
            </a:extLst>
          </p:cNvPr>
          <p:cNvGraphicFramePr>
            <a:graphicFrameLocks noGrp="1"/>
          </p:cNvGraphicFramePr>
          <p:nvPr>
            <p:extLst>
              <p:ext uri="{D42A27DB-BD31-4B8C-83A1-F6EECF244321}">
                <p14:modId xmlns:p14="http://schemas.microsoft.com/office/powerpoint/2010/main" val="735607236"/>
              </p:ext>
            </p:extLst>
          </p:nvPr>
        </p:nvGraphicFramePr>
        <p:xfrm>
          <a:off x="386080" y="792480"/>
          <a:ext cx="8229600" cy="3476451"/>
        </p:xfrm>
        <a:graphic>
          <a:graphicData uri="http://schemas.openxmlformats.org/drawingml/2006/table">
            <a:tbl>
              <a:tblPr firstRow="1" bandRow="1">
                <a:tableStyleId>{9D7B26C5-4107-4FEC-AEDC-1716B250A1EF}</a:tableStyleId>
              </a:tblPr>
              <a:tblGrid>
                <a:gridCol w="4114800">
                  <a:extLst>
                    <a:ext uri="{9D8B030D-6E8A-4147-A177-3AD203B41FA5}">
                      <a16:colId xmlns:a16="http://schemas.microsoft.com/office/drawing/2014/main" val="3434984617"/>
                    </a:ext>
                  </a:extLst>
                </a:gridCol>
                <a:gridCol w="4114800">
                  <a:extLst>
                    <a:ext uri="{9D8B030D-6E8A-4147-A177-3AD203B41FA5}">
                      <a16:colId xmlns:a16="http://schemas.microsoft.com/office/drawing/2014/main" val="2184359071"/>
                    </a:ext>
                  </a:extLst>
                </a:gridCol>
              </a:tblGrid>
              <a:tr h="578998">
                <a:tc>
                  <a:txBody>
                    <a:bodyPr/>
                    <a:lstStyle/>
                    <a:p>
                      <a:r>
                        <a:rPr lang="en-US" dirty="0">
                          <a:solidFill>
                            <a:srgbClr val="7030A0"/>
                          </a:solidFill>
                          <a:latin typeface="Times New Roman" panose="02020603050405020304" pitchFamily="18" charset="0"/>
                          <a:cs typeface="Times New Roman" panose="02020603050405020304" pitchFamily="18" charset="0"/>
                        </a:rPr>
                        <a:t>Portfolio Product</a:t>
                      </a:r>
                    </a:p>
                  </a:txBody>
                  <a:tcPr anchor="ctr"/>
                </a:tc>
                <a:tc>
                  <a:txBody>
                    <a:bodyPr/>
                    <a:lstStyle/>
                    <a:p>
                      <a:r>
                        <a:rPr lang="en-US" dirty="0">
                          <a:solidFill>
                            <a:srgbClr val="7030A0"/>
                          </a:solidFill>
                          <a:latin typeface="Times New Roman" panose="02020603050405020304" pitchFamily="18" charset="0"/>
                          <a:cs typeface="Times New Roman" panose="02020603050405020304" pitchFamily="18" charset="0"/>
                        </a:rPr>
                        <a:t>Description</a:t>
                      </a:r>
                    </a:p>
                  </a:txBody>
                  <a:tcPr anchor="ctr"/>
                </a:tc>
                <a:extLst>
                  <a:ext uri="{0D108BD9-81ED-4DB2-BD59-A6C34878D82A}">
                    <a16:rowId xmlns:a16="http://schemas.microsoft.com/office/drawing/2014/main" val="661093288"/>
                  </a:ext>
                </a:extLst>
              </a:tr>
              <a:tr h="1026233">
                <a:tc>
                  <a:txBody>
                    <a:bodyPr/>
                    <a:lstStyle/>
                    <a:p>
                      <a:pPr marL="0" marR="0">
                        <a:lnSpc>
                          <a:spcPct val="115000"/>
                        </a:lnSpc>
                        <a:spcBef>
                          <a:spcPts val="600"/>
                        </a:spcBef>
                        <a:spcAft>
                          <a:spcPts val="600"/>
                        </a:spcAft>
                        <a:buNone/>
                      </a:pPr>
                      <a:r>
                        <a:rPr lang="en-US" sz="1600" b="1" dirty="0">
                          <a:latin typeface="Times New Roman" panose="02020603050405020304" pitchFamily="18" charset="0"/>
                          <a:cs typeface="Times New Roman" panose="02020603050405020304" pitchFamily="18" charset="0"/>
                        </a:rPr>
                        <a:t>New Mexico Planning Support </a:t>
                      </a:r>
                    </a:p>
                  </a:txBody>
                  <a:tcPr marL="68580" marR="68580" marT="0" marB="0" anchor="ctr"/>
                </a:tc>
                <a:tc>
                  <a:txBody>
                    <a:bodyPr/>
                    <a:lstStyle/>
                    <a:p>
                      <a:r>
                        <a:rPr lang="en-US" sz="1400" dirty="0">
                          <a:latin typeface="Times New Roman" panose="02020603050405020304" pitchFamily="18" charset="0"/>
                          <a:cs typeface="Times New Roman" panose="02020603050405020304" pitchFamily="18" charset="0"/>
                        </a:rPr>
                        <a:t>Contributed research, synthesis, and ~20% authored content and guidance for the Large Animal Mass Mortality Carcass Management Plan and Emergency FMD Vaccination Plan.</a:t>
                      </a:r>
                    </a:p>
                  </a:txBody>
                  <a:tcPr anchor="ctr"/>
                </a:tc>
                <a:extLst>
                  <a:ext uri="{0D108BD9-81ED-4DB2-BD59-A6C34878D82A}">
                    <a16:rowId xmlns:a16="http://schemas.microsoft.com/office/drawing/2014/main" val="1884719728"/>
                  </a:ext>
                </a:extLst>
              </a:tr>
              <a:tr h="808798">
                <a:tc>
                  <a:txBody>
                    <a:bodyPr/>
                    <a:lstStyle/>
                    <a:p>
                      <a:pPr marL="0" marR="0">
                        <a:lnSpc>
                          <a:spcPct val="115000"/>
                        </a:lnSpc>
                        <a:spcBef>
                          <a:spcPts val="600"/>
                        </a:spcBef>
                        <a:spcAft>
                          <a:spcPts val="600"/>
                        </a:spcAft>
                        <a:buNone/>
                      </a:pPr>
                      <a:r>
                        <a:rPr lang="en-US" sz="1600" b="1" dirty="0">
                          <a:latin typeface="Times New Roman" panose="02020603050405020304" pitchFamily="18" charset="0"/>
                          <a:cs typeface="Times New Roman" panose="02020603050405020304" pitchFamily="18" charset="0"/>
                        </a:rPr>
                        <a:t>Biosecurity Commentary – </a:t>
                      </a:r>
                      <a:r>
                        <a:rPr lang="en-US" sz="1600" b="1" i="1" dirty="0">
                          <a:latin typeface="Times New Roman" panose="02020603050405020304" pitchFamily="18" charset="0"/>
                          <a:cs typeface="Times New Roman" panose="02020603050405020304" pitchFamily="18" charset="0"/>
                        </a:rPr>
                        <a:t>Domestic Preparedness Journal </a:t>
                      </a:r>
                      <a:r>
                        <a:rPr lang="en-US" sz="1600" b="1" i="0" dirty="0">
                          <a:latin typeface="Times New Roman" panose="02020603050405020304" pitchFamily="18" charset="0"/>
                          <a:cs typeface="Times New Roman" panose="02020603050405020304" pitchFamily="18" charset="0"/>
                        </a:rPr>
                        <a:t>(Practitioner forum)</a:t>
                      </a:r>
                      <a:endParaRPr lang="en-US" sz="1600" b="1" i="1" dirty="0">
                        <a:latin typeface="Times New Roman" panose="02020603050405020304" pitchFamily="18" charset="0"/>
                        <a:cs typeface="Times New Roman" panose="02020603050405020304" pitchFamily="18" charset="0"/>
                      </a:endParaRPr>
                    </a:p>
                  </a:txBody>
                  <a:tcPr marL="68580" marR="68580" marT="0" marB="0" anchor="ctr"/>
                </a:tc>
                <a:tc>
                  <a:txBody>
                    <a:bodyPr/>
                    <a:lstStyle/>
                    <a:p>
                      <a:r>
                        <a:rPr lang="en-US" sz="1400" dirty="0">
                          <a:latin typeface="Times New Roman" panose="02020603050405020304" pitchFamily="18" charset="0"/>
                          <a:cs typeface="Times New Roman" panose="02020603050405020304" pitchFamily="18" charset="0"/>
                        </a:rPr>
                        <a:t>Sole author of article on biosecurity planning for fairs and livestock exhibitions, with a focus on foreign animal disease (FAD) risks.</a:t>
                      </a:r>
                    </a:p>
                  </a:txBody>
                  <a:tcPr anchor="ctr"/>
                </a:tc>
                <a:extLst>
                  <a:ext uri="{0D108BD9-81ED-4DB2-BD59-A6C34878D82A}">
                    <a16:rowId xmlns:a16="http://schemas.microsoft.com/office/drawing/2014/main" val="2115605356"/>
                  </a:ext>
                </a:extLst>
              </a:tr>
              <a:tr h="1062422">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600" b="1" dirty="0">
                          <a:latin typeface="Times New Roman" panose="02020603050405020304" pitchFamily="18" charset="0"/>
                          <a:cs typeface="Times New Roman" panose="02020603050405020304" pitchFamily="18" charset="0"/>
                        </a:rPr>
                        <a:t>Agricultural Security Article – </a:t>
                      </a:r>
                      <a:r>
                        <a:rPr lang="en-US" sz="1600" b="1" i="1" dirty="0">
                          <a:latin typeface="Times New Roman" panose="02020603050405020304" pitchFamily="18" charset="0"/>
                          <a:cs typeface="Times New Roman" panose="02020603050405020304" pitchFamily="18" charset="0"/>
                        </a:rPr>
                        <a:t>Domestic Preparedness Journal </a:t>
                      </a:r>
                      <a:r>
                        <a:rPr lang="en-US" sz="1600" b="1" i="0" dirty="0">
                          <a:latin typeface="Times New Roman" panose="02020603050405020304" pitchFamily="18" charset="0"/>
                          <a:cs typeface="Times New Roman" panose="02020603050405020304" pitchFamily="18" charset="0"/>
                        </a:rPr>
                        <a:t>(Practitioner forum)</a:t>
                      </a:r>
                      <a:endParaRPr lang="en-US" sz="1600" b="1" i="1" dirty="0">
                        <a:latin typeface="Times New Roman" panose="02020603050405020304" pitchFamily="18" charset="0"/>
                        <a:cs typeface="Times New Roman" panose="02020603050405020304" pitchFamily="18" charset="0"/>
                      </a:endParaRPr>
                    </a:p>
                  </a:txBody>
                  <a:tcPr marL="68580" marR="68580" marT="0" marB="0" anchor="ctr"/>
                </a:tc>
                <a:tc>
                  <a:txBody>
                    <a:bodyPr/>
                    <a:lstStyle/>
                    <a:p>
                      <a:r>
                        <a:rPr lang="en-US" sz="1400" b="0" u="none" strike="noStrike" kern="1200" dirty="0">
                          <a:solidFill>
                            <a:schemeClr val="dk1"/>
                          </a:solidFill>
                          <a:effectLst/>
                          <a:latin typeface="Times New Roman" panose="02020603050405020304" pitchFamily="18" charset="0"/>
                          <a:cs typeface="Times New Roman" panose="02020603050405020304" pitchFamily="18" charset="0"/>
                        </a:rPr>
                        <a:t>Co-author of systems-focused commentary on evolving threats to U.S. crop and </a:t>
                      </a:r>
                      <a:r>
                        <a:rPr lang="en-US" sz="1400" b="0" u="none" strike="noStrike" kern="1200">
                          <a:solidFill>
                            <a:schemeClr val="dk1"/>
                          </a:solidFill>
                          <a:effectLst/>
                          <a:latin typeface="Times New Roman" panose="02020603050405020304" pitchFamily="18" charset="0"/>
                          <a:cs typeface="Times New Roman" panose="02020603050405020304" pitchFamily="18" charset="0"/>
                        </a:rPr>
                        <a:t>livestock sectors.</a:t>
                      </a:r>
                      <a:endParaRPr 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603554928"/>
                  </a:ext>
                </a:extLst>
              </a:tr>
            </a:tbl>
          </a:graphicData>
        </a:graphic>
      </p:graphicFrame>
    </p:spTree>
    <p:extLst>
      <p:ext uri="{BB962C8B-B14F-4D97-AF65-F5344CB8AC3E}">
        <p14:creationId xmlns:p14="http://schemas.microsoft.com/office/powerpoint/2010/main" val="41300050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532FE-4850-391F-014C-A701F08876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E36BD5-C208-1502-82A2-D0F2485D5B4F}"/>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Emphasis Competency Summary</a:t>
            </a:r>
          </a:p>
        </p:txBody>
      </p:sp>
      <p:graphicFrame>
        <p:nvGraphicFramePr>
          <p:cNvPr id="3" name="Table 2">
            <a:extLst>
              <a:ext uri="{FF2B5EF4-FFF2-40B4-BE49-F238E27FC236}">
                <a16:creationId xmlns:a16="http://schemas.microsoft.com/office/drawing/2014/main" id="{AE5D7563-6047-4DDE-F073-C4C6526E812F}"/>
              </a:ext>
            </a:extLst>
          </p:cNvPr>
          <p:cNvGraphicFramePr>
            <a:graphicFrameLocks noGrp="1"/>
          </p:cNvGraphicFramePr>
          <p:nvPr>
            <p:extLst>
              <p:ext uri="{D42A27DB-BD31-4B8C-83A1-F6EECF244321}">
                <p14:modId xmlns:p14="http://schemas.microsoft.com/office/powerpoint/2010/main" val="3197508757"/>
              </p:ext>
            </p:extLst>
          </p:nvPr>
        </p:nvGraphicFramePr>
        <p:xfrm>
          <a:off x="457200" y="732790"/>
          <a:ext cx="8229599" cy="3757929"/>
        </p:xfrm>
        <a:graphic>
          <a:graphicData uri="http://schemas.openxmlformats.org/drawingml/2006/table">
            <a:tbl>
              <a:tblPr firstRow="1" bandRow="1">
                <a:tableStyleId>{9D7B26C5-4107-4FEC-AEDC-1716B250A1EF}</a:tableStyleId>
              </a:tblPr>
              <a:tblGrid>
                <a:gridCol w="365358">
                  <a:extLst>
                    <a:ext uri="{9D8B030D-6E8A-4147-A177-3AD203B41FA5}">
                      <a16:colId xmlns:a16="http://schemas.microsoft.com/office/drawing/2014/main" val="4075611698"/>
                    </a:ext>
                  </a:extLst>
                </a:gridCol>
                <a:gridCol w="1697122">
                  <a:extLst>
                    <a:ext uri="{9D8B030D-6E8A-4147-A177-3AD203B41FA5}">
                      <a16:colId xmlns:a16="http://schemas.microsoft.com/office/drawing/2014/main" val="3434984617"/>
                    </a:ext>
                  </a:extLst>
                </a:gridCol>
                <a:gridCol w="6167119">
                  <a:extLst>
                    <a:ext uri="{9D8B030D-6E8A-4147-A177-3AD203B41FA5}">
                      <a16:colId xmlns:a16="http://schemas.microsoft.com/office/drawing/2014/main" val="2184359071"/>
                    </a:ext>
                  </a:extLst>
                </a:gridCol>
              </a:tblGrid>
              <a:tr h="407337">
                <a:tc>
                  <a:txBody>
                    <a:bodyPr/>
                    <a:lstStyle/>
                    <a:p>
                      <a:r>
                        <a:rPr lang="en-US" dirty="0">
                          <a:solidFill>
                            <a:srgbClr val="7030A0"/>
                          </a:solidFill>
                          <a:latin typeface="Times New Roman" panose="02020603050405020304" pitchFamily="18" charset="0"/>
                          <a:cs typeface="Times New Roman" panose="02020603050405020304" pitchFamily="18" charset="0"/>
                        </a:rPr>
                        <a:t>#</a:t>
                      </a:r>
                    </a:p>
                  </a:txBody>
                  <a:tcPr anchor="ctr"/>
                </a:tc>
                <a:tc>
                  <a:txBody>
                    <a:bodyPr/>
                    <a:lstStyle/>
                    <a:p>
                      <a:r>
                        <a:rPr lang="en-US" dirty="0">
                          <a:solidFill>
                            <a:srgbClr val="7030A0"/>
                          </a:solidFill>
                          <a:latin typeface="Times New Roman" panose="02020603050405020304" pitchFamily="18" charset="0"/>
                          <a:cs typeface="Times New Roman" panose="02020603050405020304" pitchFamily="18" charset="0"/>
                        </a:rPr>
                        <a:t>Competency</a:t>
                      </a:r>
                    </a:p>
                  </a:txBody>
                  <a:tcPr anchor="ctr"/>
                </a:tc>
                <a:tc>
                  <a:txBody>
                    <a:bodyPr/>
                    <a:lstStyle/>
                    <a:p>
                      <a:r>
                        <a:rPr lang="en-US" dirty="0">
                          <a:solidFill>
                            <a:srgbClr val="7030A0"/>
                          </a:solidFill>
                          <a:latin typeface="Times New Roman" panose="02020603050405020304" pitchFamily="18" charset="0"/>
                          <a:cs typeface="Times New Roman" panose="02020603050405020304" pitchFamily="18" charset="0"/>
                        </a:rPr>
                        <a:t>Description</a:t>
                      </a:r>
                    </a:p>
                  </a:txBody>
                  <a:tcPr anchor="ctr"/>
                </a:tc>
                <a:extLst>
                  <a:ext uri="{0D108BD9-81ED-4DB2-BD59-A6C34878D82A}">
                    <a16:rowId xmlns:a16="http://schemas.microsoft.com/office/drawing/2014/main" val="661093288"/>
                  </a:ext>
                </a:extLst>
              </a:tr>
              <a:tr h="712839">
                <a:tc>
                  <a:txBody>
                    <a:bodyPr/>
                    <a:lstStyle/>
                    <a:p>
                      <a:pPr marL="0" marR="0">
                        <a:lnSpc>
                          <a:spcPct val="115000"/>
                        </a:lnSpc>
                        <a:spcBef>
                          <a:spcPts val="600"/>
                        </a:spcBef>
                        <a:spcAft>
                          <a:spcPts val="600"/>
                        </a:spcAft>
                        <a:buNone/>
                      </a:pPr>
                      <a:r>
                        <a:rPr lang="en-US" sz="1200" b="0" dirty="0">
                          <a:latin typeface="Times New Roman" panose="02020603050405020304" pitchFamily="18" charset="0"/>
                          <a:cs typeface="Times New Roman" panose="02020603050405020304" pitchFamily="18" charset="0"/>
                        </a:rPr>
                        <a:t>1</a:t>
                      </a:r>
                    </a:p>
                  </a:txBody>
                  <a:tcPr marL="68580" marR="68580" marT="0" marB="0" anchor="ctr"/>
                </a:tc>
                <a:tc>
                  <a:txBody>
                    <a:bodyPr/>
                    <a:lstStyle/>
                    <a:p>
                      <a:pPr marL="0" marR="0">
                        <a:lnSpc>
                          <a:spcPct val="115000"/>
                        </a:lnSpc>
                        <a:spcBef>
                          <a:spcPts val="600"/>
                        </a:spcBef>
                        <a:spcAft>
                          <a:spcPts val="600"/>
                        </a:spcAft>
                        <a:buNone/>
                      </a:pPr>
                      <a:r>
                        <a:rPr lang="en-US" sz="1200" b="0" dirty="0">
                          <a:latin typeface="Times New Roman" panose="02020603050405020304" pitchFamily="18" charset="0"/>
                          <a:cs typeface="Times New Roman" panose="02020603050405020304" pitchFamily="18" charset="0"/>
                        </a:rPr>
                        <a:t>Food Safety and Biosecurity</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Evaluated strategies for carcass disposal and FAD vaccination to strengthen food safety and biosecurity across animal and plant sectors. Emphasized prevention of disease spread and protection of public health.</a:t>
                      </a:r>
                    </a:p>
                  </a:txBody>
                  <a:tcPr anchor="ctr"/>
                </a:tc>
                <a:extLst>
                  <a:ext uri="{0D108BD9-81ED-4DB2-BD59-A6C34878D82A}">
                    <a16:rowId xmlns:a16="http://schemas.microsoft.com/office/drawing/2014/main" val="1884719728"/>
                  </a:ext>
                </a:extLst>
              </a:tr>
              <a:tr h="712839">
                <a:tc>
                  <a:txBody>
                    <a:bodyPr/>
                    <a:lstStyle/>
                    <a:p>
                      <a:pPr marL="0" marR="0">
                        <a:lnSpc>
                          <a:spcPct val="115000"/>
                        </a:lnSpc>
                        <a:spcBef>
                          <a:spcPts val="600"/>
                        </a:spcBef>
                        <a:spcAft>
                          <a:spcPts val="600"/>
                        </a:spcAft>
                        <a:buNone/>
                      </a:pPr>
                      <a:r>
                        <a:rPr lang="en-US" sz="1200" b="0" dirty="0">
                          <a:latin typeface="Times New Roman" panose="02020603050405020304" pitchFamily="18" charset="0"/>
                          <a:cs typeface="Times New Roman" panose="02020603050405020304" pitchFamily="18" charset="0"/>
                        </a:rPr>
                        <a:t>2</a:t>
                      </a:r>
                    </a:p>
                  </a:txBody>
                  <a:tcPr marL="68580" marR="68580" marT="0" marB="0" anchor="ctr"/>
                </a:tc>
                <a:tc>
                  <a:txBody>
                    <a:bodyPr/>
                    <a:lstStyle/>
                    <a:p>
                      <a:pPr marL="0" marR="0">
                        <a:lnSpc>
                          <a:spcPct val="115000"/>
                        </a:lnSpc>
                        <a:spcBef>
                          <a:spcPts val="600"/>
                        </a:spcBef>
                        <a:spcAft>
                          <a:spcPts val="600"/>
                        </a:spcAft>
                        <a:buNone/>
                      </a:pPr>
                      <a:r>
                        <a:rPr lang="en-US" sz="1200" b="0" dirty="0">
                          <a:latin typeface="Times New Roman" panose="02020603050405020304" pitchFamily="18" charset="0"/>
                          <a:cs typeface="Times New Roman" panose="02020603050405020304" pitchFamily="18" charset="0"/>
                        </a:rPr>
                        <a:t>Threats to the food system</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Investigated animal disease threats—particularly FADs and mass mortality—and proposed mitigation strategies including emergency vaccination and disposal planning to reduce public health and economic impacts.</a:t>
                      </a:r>
                    </a:p>
                  </a:txBody>
                  <a:tcPr anchor="ctr"/>
                </a:tc>
                <a:extLst>
                  <a:ext uri="{0D108BD9-81ED-4DB2-BD59-A6C34878D82A}">
                    <a16:rowId xmlns:a16="http://schemas.microsoft.com/office/drawing/2014/main" val="2115605356"/>
                  </a:ext>
                </a:extLst>
              </a:tr>
              <a:tr h="506556">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200" b="0" dirty="0">
                          <a:latin typeface="Times New Roman" panose="02020603050405020304" pitchFamily="18" charset="0"/>
                          <a:cs typeface="Times New Roman" panose="02020603050405020304" pitchFamily="18" charset="0"/>
                        </a:rPr>
                        <a:t>3</a:t>
                      </a:r>
                    </a:p>
                  </a:txBody>
                  <a:tcPr marL="68580" marR="68580" marT="0" marB="0" anchor="ctr"/>
                </a:tc>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200" b="0" dirty="0">
                          <a:latin typeface="Times New Roman" panose="02020603050405020304" pitchFamily="18" charset="0"/>
                          <a:cs typeface="Times New Roman" panose="02020603050405020304" pitchFamily="18" charset="0"/>
                        </a:rPr>
                        <a:t>Food safety laws and regulations</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Highlighted the roles of USDA, APHIS, and other regulatory bodies in emergency response, vaccine approval, and enforcement of movement restrictions to ensure food system integrity.</a:t>
                      </a:r>
                    </a:p>
                  </a:txBody>
                  <a:tcPr anchor="ctr"/>
                </a:tc>
                <a:extLst>
                  <a:ext uri="{0D108BD9-81ED-4DB2-BD59-A6C34878D82A}">
                    <a16:rowId xmlns:a16="http://schemas.microsoft.com/office/drawing/2014/main" val="1603554928"/>
                  </a:ext>
                </a:extLst>
              </a:tr>
              <a:tr h="709179">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200" b="0" dirty="0">
                          <a:latin typeface="Times New Roman" panose="02020603050405020304" pitchFamily="18" charset="0"/>
                          <a:cs typeface="Times New Roman" panose="02020603050405020304" pitchFamily="18" charset="0"/>
                        </a:rPr>
                        <a:t>4</a:t>
                      </a:r>
                    </a:p>
                  </a:txBody>
                  <a:tcPr marL="68580" marR="68580" marT="0" marB="0" anchor="ctr"/>
                </a:tc>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200" b="0" dirty="0">
                          <a:latin typeface="Times New Roman" panose="02020603050405020304" pitchFamily="18" charset="0"/>
                          <a:cs typeface="Times New Roman" panose="02020603050405020304" pitchFamily="18" charset="0"/>
                        </a:rPr>
                        <a:t>Food safety policy and the global food system</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Analyzed how U.S. biosecurity and food safety policies intersect with global trade and international standards, particularly in border states like New Mexico, where coordination is critical to disease prevention.</a:t>
                      </a:r>
                    </a:p>
                  </a:txBody>
                  <a:tcPr anchor="ctr"/>
                </a:tc>
                <a:extLst>
                  <a:ext uri="{0D108BD9-81ED-4DB2-BD59-A6C34878D82A}">
                    <a16:rowId xmlns:a16="http://schemas.microsoft.com/office/drawing/2014/main" val="973798378"/>
                  </a:ext>
                </a:extLst>
              </a:tr>
              <a:tr h="709179">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200" b="0" dirty="0">
                          <a:latin typeface="Times New Roman" panose="02020603050405020304" pitchFamily="18" charset="0"/>
                          <a:cs typeface="Times New Roman" panose="02020603050405020304" pitchFamily="18" charset="0"/>
                        </a:rPr>
                        <a:t>5</a:t>
                      </a:r>
                    </a:p>
                  </a:txBody>
                  <a:tcPr marL="68580" marR="68580" marT="0" marB="0" anchor="ctr"/>
                </a:tc>
                <a:tc>
                  <a:txBody>
                    <a:bodyPr/>
                    <a:lstStyle/>
                    <a:p>
                      <a:pPr marL="0" marR="0" lvl="0" indent="0" algn="l" defTabSz="457200" rtl="0" eaLnBrk="1" fontAlgn="auto" latinLnBrk="0" hangingPunct="1">
                        <a:lnSpc>
                          <a:spcPct val="115000"/>
                        </a:lnSpc>
                        <a:spcBef>
                          <a:spcPts val="600"/>
                        </a:spcBef>
                        <a:spcAft>
                          <a:spcPts val="600"/>
                        </a:spcAft>
                        <a:buClrTx/>
                        <a:buSzTx/>
                        <a:buFontTx/>
                        <a:buNone/>
                        <a:tabLst/>
                        <a:defRPr/>
                      </a:pPr>
                      <a:r>
                        <a:rPr lang="en-US" sz="1200" b="0" dirty="0">
                          <a:latin typeface="Times New Roman" panose="02020603050405020304" pitchFamily="18" charset="0"/>
                          <a:cs typeface="Times New Roman" panose="02020603050405020304" pitchFamily="18" charset="0"/>
                        </a:rPr>
                        <a:t>Multidisciplinary Leadership</a:t>
                      </a:r>
                    </a:p>
                  </a:txBody>
                  <a:tcPr marL="68580" marR="68580" marT="0" marB="0"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Demonstrated the importance of cross-sector collaboration among regulators, veterinarians, producers, and international partners to align technical needs and manage food system risks effectively.</a:t>
                      </a:r>
                    </a:p>
                  </a:txBody>
                  <a:tcPr anchor="ctr"/>
                </a:tc>
                <a:extLst>
                  <a:ext uri="{0D108BD9-81ED-4DB2-BD59-A6C34878D82A}">
                    <a16:rowId xmlns:a16="http://schemas.microsoft.com/office/drawing/2014/main" val="3388505804"/>
                  </a:ext>
                </a:extLst>
              </a:tr>
            </a:tbl>
          </a:graphicData>
        </a:graphic>
      </p:graphicFrame>
    </p:spTree>
    <p:extLst>
      <p:ext uri="{BB962C8B-B14F-4D97-AF65-F5344CB8AC3E}">
        <p14:creationId xmlns:p14="http://schemas.microsoft.com/office/powerpoint/2010/main" val="336327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82C3E-0C1B-51EC-8078-108BD93AA22D}"/>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Noteworthy Courses &amp; Experiences</a:t>
            </a:r>
          </a:p>
        </p:txBody>
      </p:sp>
      <p:sp>
        <p:nvSpPr>
          <p:cNvPr id="3" name="Content Placeholder 2">
            <a:extLst>
              <a:ext uri="{FF2B5EF4-FFF2-40B4-BE49-F238E27FC236}">
                <a16:creationId xmlns:a16="http://schemas.microsoft.com/office/drawing/2014/main" id="{7015D31C-FE89-FB3C-957A-51C884E6192B}"/>
              </a:ext>
            </a:extLst>
          </p:cNvPr>
          <p:cNvSpPr>
            <a:spLocks noGrp="1"/>
          </p:cNvSpPr>
          <p:nvPr>
            <p:ph idx="1"/>
          </p:nvPr>
        </p:nvSpPr>
        <p:spPr>
          <a:xfrm>
            <a:off x="182879" y="731520"/>
            <a:ext cx="8823097" cy="3394075"/>
          </a:xfrm>
        </p:spPr>
        <p:txBody>
          <a:bodyPr/>
          <a:lstStyle/>
          <a:p>
            <a:r>
              <a:rPr lang="en-US" sz="1600" b="1" dirty="0">
                <a:solidFill>
                  <a:srgbClr val="7030A0"/>
                </a:solidFill>
                <a:latin typeface="Times New Roman" panose="02020603050405020304" pitchFamily="18" charset="0"/>
                <a:cs typeface="Times New Roman" panose="02020603050405020304" pitchFamily="18" charset="0"/>
              </a:rPr>
              <a:t>Coursework at K-State </a:t>
            </a:r>
          </a:p>
          <a:p>
            <a:pPr lvl="1"/>
            <a:r>
              <a:rPr lang="en-US" sz="1600" dirty="0">
                <a:latin typeface="Times New Roman" panose="02020603050405020304" pitchFamily="18" charset="0"/>
                <a:cs typeface="Times New Roman" panose="02020603050405020304" pitchFamily="18" charset="0"/>
              </a:rPr>
              <a:t>Food Protection and Defense (FDSCI 731)</a:t>
            </a:r>
          </a:p>
          <a:p>
            <a:pPr lvl="1"/>
            <a:r>
              <a:rPr lang="en-US" sz="1600" dirty="0">
                <a:latin typeface="Times New Roman" panose="02020603050405020304" pitchFamily="18" charset="0"/>
                <a:cs typeface="Times New Roman" panose="02020603050405020304" pitchFamily="18" charset="0"/>
              </a:rPr>
              <a:t>Globalization, Cooperation, and the Food Trade (DMP 888)</a:t>
            </a:r>
          </a:p>
          <a:p>
            <a:pPr lvl="1"/>
            <a:r>
              <a:rPr lang="en-US" sz="1600" dirty="0">
                <a:latin typeface="Times New Roman" panose="02020603050405020304" pitchFamily="18" charset="0"/>
                <a:cs typeface="Times New Roman" panose="02020603050405020304" pitchFamily="18" charset="0"/>
              </a:rPr>
              <a:t>Trade &amp; Agricultural Health (DMP 816)</a:t>
            </a:r>
          </a:p>
          <a:p>
            <a:pPr lvl="2"/>
            <a:r>
              <a:rPr lang="en-US" sz="1600" i="1" dirty="0">
                <a:latin typeface="Times New Roman" panose="02020603050405020304" pitchFamily="18" charset="0"/>
                <a:cs typeface="Times New Roman" panose="02020603050405020304" pitchFamily="18" charset="0"/>
              </a:rPr>
              <a:t>Teaching Assistant and Guest Lecturer (Spring 2025)</a:t>
            </a:r>
          </a:p>
          <a:p>
            <a:r>
              <a:rPr lang="en-US" sz="1600" b="1" dirty="0">
                <a:solidFill>
                  <a:srgbClr val="7030A0"/>
                </a:solidFill>
                <a:latin typeface="Times New Roman" panose="02020603050405020304" pitchFamily="18" charset="0"/>
                <a:cs typeface="Times New Roman" panose="02020603050405020304" pitchFamily="18" charset="0"/>
              </a:rPr>
              <a:t>Conferences &amp; Other Experiences</a:t>
            </a:r>
          </a:p>
          <a:p>
            <a:pPr lvl="1"/>
            <a:r>
              <a:rPr lang="en-US" sz="1600" dirty="0">
                <a:latin typeface="Times New Roman" panose="02020603050405020304" pitchFamily="18" charset="0"/>
                <a:cs typeface="Times New Roman" panose="02020603050405020304" pitchFamily="18" charset="0"/>
              </a:rPr>
              <a:t>National Alliance of State Animal and Agricultural Emergency Programs Annual Meeting 2024</a:t>
            </a:r>
          </a:p>
          <a:p>
            <a:pPr lvl="1"/>
            <a:r>
              <a:rPr lang="en-US" sz="1600" dirty="0">
                <a:latin typeface="Times New Roman" panose="02020603050405020304" pitchFamily="18" charset="0"/>
                <a:cs typeface="Times New Roman" panose="02020603050405020304" pitchFamily="18" charset="0"/>
              </a:rPr>
              <a:t>Extension disaster Education Network Annual Conference 2024</a:t>
            </a:r>
          </a:p>
          <a:p>
            <a:pPr lvl="1"/>
            <a:r>
              <a:rPr lang="en-US" sz="1600" dirty="0">
                <a:latin typeface="Times New Roman" panose="02020603050405020304" pitchFamily="18" charset="0"/>
                <a:cs typeface="Times New Roman" panose="02020603050405020304" pitchFamily="18" charset="0"/>
              </a:rPr>
              <a:t>Cross Border Tabletop Exercise (Washington &amp; British Columbia) 2023</a:t>
            </a:r>
          </a:p>
          <a:p>
            <a:r>
              <a:rPr lang="en-US" sz="1600" b="1" dirty="0">
                <a:solidFill>
                  <a:srgbClr val="7030A0"/>
                </a:solidFill>
                <a:latin typeface="Times New Roman" panose="02020603050405020304" pitchFamily="18" charset="0"/>
                <a:cs typeface="Times New Roman" panose="02020603050405020304" pitchFamily="18" charset="0"/>
              </a:rPr>
              <a:t>Time in Manhattan, KS</a:t>
            </a:r>
          </a:p>
          <a:p>
            <a:pPr lvl="1"/>
            <a:r>
              <a:rPr lang="en-US" sz="1600" dirty="0">
                <a:latin typeface="Times New Roman" panose="02020603050405020304" pitchFamily="18" charset="0"/>
                <a:cs typeface="Times New Roman" panose="02020603050405020304" pitchFamily="18" charset="0"/>
              </a:rPr>
              <a:t>Essential Practices for BSL-3 Research Settings (DMP 690)</a:t>
            </a:r>
          </a:p>
          <a:p>
            <a:pPr lvl="1"/>
            <a:r>
              <a:rPr lang="en-US" sz="1600" dirty="0">
                <a:latin typeface="Times New Roman" panose="02020603050405020304" pitchFamily="18" charset="0"/>
                <a:cs typeface="Times New Roman" panose="02020603050405020304" pitchFamily="18" charset="0"/>
              </a:rPr>
              <a:t>Spent time with Dr. Kastner, discussing the program, next steps for ILE/APE, and general academic and professional future.</a:t>
            </a:r>
          </a:p>
        </p:txBody>
      </p:sp>
    </p:spTree>
    <p:extLst>
      <p:ext uri="{BB962C8B-B14F-4D97-AF65-F5344CB8AC3E}">
        <p14:creationId xmlns:p14="http://schemas.microsoft.com/office/powerpoint/2010/main" val="2552910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4A027-7E9A-4E55-6271-984C3A2E5D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F6DA4F-4488-84C5-973B-FB43845FDE04}"/>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Recognitions</a:t>
            </a:r>
          </a:p>
        </p:txBody>
      </p:sp>
      <p:sp>
        <p:nvSpPr>
          <p:cNvPr id="3" name="Content Placeholder 2">
            <a:extLst>
              <a:ext uri="{FF2B5EF4-FFF2-40B4-BE49-F238E27FC236}">
                <a16:creationId xmlns:a16="http://schemas.microsoft.com/office/drawing/2014/main" id="{1E20ABF3-DE05-4455-5901-562FABDB9D74}"/>
              </a:ext>
            </a:extLst>
          </p:cNvPr>
          <p:cNvSpPr>
            <a:spLocks noGrp="1"/>
          </p:cNvSpPr>
          <p:nvPr>
            <p:ph idx="1"/>
          </p:nvPr>
        </p:nvSpPr>
        <p:spPr>
          <a:xfrm>
            <a:off x="182880" y="910301"/>
            <a:ext cx="6340409" cy="3322895"/>
          </a:xfrm>
        </p:spPr>
        <p:txBody>
          <a:bodyPr/>
          <a:lstStyle/>
          <a:p>
            <a:r>
              <a:rPr lang="en-US" sz="2000" b="1" dirty="0">
                <a:solidFill>
                  <a:srgbClr val="7030A0"/>
                </a:solidFill>
                <a:latin typeface="Times New Roman" panose="02020603050405020304" pitchFamily="18" charset="0"/>
                <a:cs typeface="Times New Roman" panose="02020603050405020304" pitchFamily="18" charset="0"/>
              </a:rPr>
              <a:t>Dr. Ellyn Mulcahy</a:t>
            </a:r>
            <a:r>
              <a:rPr lang="en-US" sz="2000" dirty="0">
                <a:latin typeface="Times New Roman" panose="02020603050405020304" pitchFamily="18" charset="0"/>
                <a:cs typeface="Times New Roman" panose="02020603050405020304" pitchFamily="18" charset="0"/>
              </a:rPr>
              <a:t>, Director of K-State Public Health Program &amp; MPH Committee Member</a:t>
            </a:r>
          </a:p>
          <a:p>
            <a:r>
              <a:rPr lang="en-US" sz="2000" b="1" dirty="0">
                <a:solidFill>
                  <a:srgbClr val="7030A0"/>
                </a:solidFill>
                <a:latin typeface="Times New Roman" panose="02020603050405020304" pitchFamily="18" charset="0"/>
                <a:cs typeface="Times New Roman" panose="02020603050405020304" pitchFamily="18" charset="0"/>
              </a:rPr>
              <a:t>Marshal Wilson</a:t>
            </a:r>
            <a:r>
              <a:rPr lang="en-US" sz="2000" dirty="0">
                <a:latin typeface="Times New Roman" panose="02020603050405020304" pitchFamily="18" charset="0"/>
                <a:cs typeface="Times New Roman" panose="02020603050405020304" pitchFamily="18" charset="0"/>
              </a:rPr>
              <a:t>, Co-Director, Southwest Border Food Protection and Emergency Preparedness Center (NMSU/NMDA)</a:t>
            </a:r>
          </a:p>
          <a:p>
            <a:pPr lvl="1"/>
            <a:r>
              <a:rPr lang="en-US" sz="2000" dirty="0">
                <a:latin typeface="Times New Roman" panose="02020603050405020304" pitchFamily="18" charset="0"/>
                <a:cs typeface="Times New Roman" panose="02020603050405020304" pitchFamily="18" charset="0"/>
              </a:rPr>
              <a:t>ILE/APE Preceptor</a:t>
            </a:r>
          </a:p>
          <a:p>
            <a:r>
              <a:rPr lang="en-US" sz="2000" b="1" dirty="0">
                <a:solidFill>
                  <a:srgbClr val="7030A0"/>
                </a:solidFill>
                <a:latin typeface="Times New Roman" panose="02020603050405020304" pitchFamily="18" charset="0"/>
                <a:cs typeface="Times New Roman" panose="02020603050405020304" pitchFamily="18" charset="0"/>
              </a:rPr>
              <a:t>Dr. Justin Kastner</a:t>
            </a:r>
            <a:r>
              <a:rPr lang="en-US" sz="2000" dirty="0">
                <a:latin typeface="Times New Roman" panose="02020603050405020304" pitchFamily="18" charset="0"/>
                <a:cs typeface="Times New Roman" panose="02020603050405020304" pitchFamily="18" charset="0"/>
              </a:rPr>
              <a:t>, Advisor &amp; Committee Member</a:t>
            </a:r>
          </a:p>
          <a:p>
            <a:r>
              <a:rPr lang="en-US" sz="2000" b="1" dirty="0">
                <a:solidFill>
                  <a:srgbClr val="7030A0"/>
                </a:solidFill>
                <a:latin typeface="Times New Roman" panose="02020603050405020304" pitchFamily="18" charset="0"/>
                <a:cs typeface="Times New Roman" panose="02020603050405020304" pitchFamily="18" charset="0"/>
              </a:rPr>
              <a:t>Dr. Abbey Nutsch</a:t>
            </a:r>
            <a:r>
              <a:rPr lang="en-US" sz="2000" dirty="0">
                <a:latin typeface="Times New Roman" panose="02020603050405020304" pitchFamily="18" charset="0"/>
                <a:cs typeface="Times New Roman" panose="02020603050405020304" pitchFamily="18" charset="0"/>
              </a:rPr>
              <a:t>, Professor &amp; Committee Member</a:t>
            </a:r>
          </a:p>
          <a:p>
            <a:r>
              <a:rPr lang="en-US" sz="2000" b="1" dirty="0">
                <a:solidFill>
                  <a:srgbClr val="7030A0"/>
                </a:solidFill>
                <a:latin typeface="Times New Roman" panose="02020603050405020304" pitchFamily="18" charset="0"/>
                <a:cs typeface="Times New Roman" panose="02020603050405020304" pitchFamily="18" charset="0"/>
              </a:rPr>
              <a:t>Dr. Jason </a:t>
            </a:r>
            <a:r>
              <a:rPr lang="en-US" sz="2000" b="1" dirty="0" err="1">
                <a:solidFill>
                  <a:srgbClr val="7030A0"/>
                </a:solidFill>
                <a:latin typeface="Times New Roman" panose="02020603050405020304" pitchFamily="18" charset="0"/>
                <a:cs typeface="Times New Roman" panose="02020603050405020304" pitchFamily="18" charset="0"/>
              </a:rPr>
              <a:t>Ackleson</a:t>
            </a:r>
            <a:r>
              <a:rPr lang="en-US" sz="2000" dirty="0">
                <a:latin typeface="Times New Roman" panose="02020603050405020304" pitchFamily="18" charset="0"/>
                <a:cs typeface="Times New Roman" panose="02020603050405020304" pitchFamily="18" charset="0"/>
              </a:rPr>
              <a:t>, Adj. Prof. &amp; Committee Member </a:t>
            </a:r>
          </a:p>
          <a:p>
            <a:endParaRPr lang="en-US" sz="2000" dirty="0"/>
          </a:p>
        </p:txBody>
      </p:sp>
      <p:pic>
        <p:nvPicPr>
          <p:cNvPr id="4098" name="Picture 2" descr="Kansas State University - Wikipedia">
            <a:extLst>
              <a:ext uri="{FF2B5EF4-FFF2-40B4-BE49-F238E27FC236}">
                <a16:creationId xmlns:a16="http://schemas.microsoft.com/office/drawing/2014/main" id="{C5F04199-728C-CC2C-B3A5-970DCE0E11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3289" y="1352834"/>
            <a:ext cx="2437831" cy="2437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5005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9" descr="A building with a steeple and trees&#10;&#10;Description automatically generated">
            <a:extLst>
              <a:ext uri="{FF2B5EF4-FFF2-40B4-BE49-F238E27FC236}">
                <a16:creationId xmlns:a16="http://schemas.microsoft.com/office/drawing/2014/main" id="{D28C5E68-0EA8-5028-F78D-B9E83032F7BC}"/>
              </a:ext>
            </a:extLst>
          </p:cNvPr>
          <p:cNvPicPr>
            <a:picLocks noChangeAspect="1"/>
          </p:cNvPicPr>
          <p:nvPr/>
        </p:nvPicPr>
        <p:blipFill rotWithShape="1">
          <a:blip r:embed="rId3"/>
          <a:srcRect t="1164" r="1" b="15174"/>
          <a:stretch/>
        </p:blipFill>
        <p:spPr>
          <a:xfrm>
            <a:off x="0" y="-1"/>
            <a:ext cx="4057627" cy="5143501"/>
          </a:xfrm>
          <a:prstGeom prst="rect">
            <a:avLst/>
          </a:prstGeom>
        </p:spPr>
      </p:pic>
      <p:sp>
        <p:nvSpPr>
          <p:cNvPr id="6" name="Title 1">
            <a:extLst>
              <a:ext uri="{FF2B5EF4-FFF2-40B4-BE49-F238E27FC236}">
                <a16:creationId xmlns:a16="http://schemas.microsoft.com/office/drawing/2014/main" id="{D09FF6AF-C5B1-3210-527D-8EC7DA29E99B}"/>
              </a:ext>
            </a:extLst>
          </p:cNvPr>
          <p:cNvSpPr txBox="1">
            <a:spLocks/>
          </p:cNvSpPr>
          <p:nvPr/>
        </p:nvSpPr>
        <p:spPr>
          <a:xfrm>
            <a:off x="4586487" y="304263"/>
            <a:ext cx="4098726" cy="1169476"/>
          </a:xfrm>
          <a:prstGeom prst="rect">
            <a:avLst/>
          </a:prstGeom>
        </p:spPr>
        <p:txBody>
          <a:bodyPr anchor="ctr">
            <a:noAutofit/>
          </a:bodyPr>
          <a:lstStyle>
            <a:lvl1pPr algn="l" defTabSz="457200" rtl="0" eaLnBrk="1" fontAlgn="base" hangingPunct="1">
              <a:spcBef>
                <a:spcPct val="0"/>
              </a:spcBef>
              <a:spcAft>
                <a:spcPct val="0"/>
              </a:spcAft>
              <a:defRPr sz="3600" kern="1200">
                <a:solidFill>
                  <a:schemeClr val="tx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pPr>
              <a:lnSpc>
                <a:spcPct val="90000"/>
              </a:lnSpc>
            </a:pPr>
            <a:r>
              <a:rPr lang="en-US" sz="4000" dirty="0">
                <a:latin typeface="Garamond" panose="02020404030301010803" pitchFamily="18" charset="0"/>
              </a:rPr>
              <a:t>Thank you!</a:t>
            </a:r>
          </a:p>
        </p:txBody>
      </p:sp>
      <p:sp>
        <p:nvSpPr>
          <p:cNvPr id="7" name="Content Placeholder 13">
            <a:extLst>
              <a:ext uri="{FF2B5EF4-FFF2-40B4-BE49-F238E27FC236}">
                <a16:creationId xmlns:a16="http://schemas.microsoft.com/office/drawing/2014/main" id="{FD838B47-1608-D5C9-1178-ACB1ADD30603}"/>
              </a:ext>
            </a:extLst>
          </p:cNvPr>
          <p:cNvSpPr txBox="1">
            <a:spLocks/>
          </p:cNvSpPr>
          <p:nvPr/>
        </p:nvSpPr>
        <p:spPr>
          <a:xfrm>
            <a:off x="4586487" y="2057400"/>
            <a:ext cx="3935505" cy="2622658"/>
          </a:xfrm>
          <a:prstGeom prst="rect">
            <a:avLst/>
          </a:prstGeom>
        </p:spPr>
        <p:txBody>
          <a:bodyPr anchor="ctr">
            <a:normAutofit/>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j-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j-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j-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j-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4000" b="1" dirty="0">
                <a:solidFill>
                  <a:srgbClr val="7030A0"/>
                </a:solidFill>
                <a:latin typeface="Garamond" panose="02020404030301010803" pitchFamily="18" charset="0"/>
              </a:rPr>
              <a:t>Questions?</a:t>
            </a:r>
            <a:endParaRPr lang="en-US" sz="3600" b="1" dirty="0">
              <a:solidFill>
                <a:srgbClr val="7030A0"/>
              </a:solidFill>
              <a:latin typeface="Garamond" panose="02020404030301010803" pitchFamily="18" charset="0"/>
            </a:endParaRPr>
          </a:p>
          <a:p>
            <a:pPr marL="0" indent="0">
              <a:buFont typeface="Arial" panose="020B0604020202020204" pitchFamily="34" charset="0"/>
              <a:buNone/>
            </a:pPr>
            <a:endParaRPr lang="en-US" sz="1500" dirty="0">
              <a:latin typeface="Garamond" panose="02020404030301010803" pitchFamily="18" charset="0"/>
            </a:endParaRPr>
          </a:p>
          <a:p>
            <a:pPr marL="0" indent="0">
              <a:buFont typeface="Arial" panose="020B0604020202020204" pitchFamily="34" charset="0"/>
              <a:buNone/>
            </a:pPr>
            <a:endParaRPr lang="en-US" sz="1500" dirty="0">
              <a:latin typeface="Garamond" panose="02020404030301010803" pitchFamily="18" charset="0"/>
            </a:endParaRPr>
          </a:p>
          <a:p>
            <a:pPr marL="0" indent="0">
              <a:buFont typeface="Arial" panose="020B0604020202020204" pitchFamily="34" charset="0"/>
              <a:buNone/>
            </a:pPr>
            <a:endParaRPr lang="en-US" sz="1500" dirty="0">
              <a:latin typeface="Garamond" panose="02020404030301010803" pitchFamily="18" charset="0"/>
            </a:endParaRPr>
          </a:p>
          <a:p>
            <a:pPr marL="0" indent="0">
              <a:buFont typeface="Arial" panose="020B0604020202020204" pitchFamily="34" charset="0"/>
              <a:buNone/>
            </a:pPr>
            <a:endParaRPr lang="en-US" sz="1500" dirty="0">
              <a:latin typeface="Garamond" panose="02020404030301010803" pitchFamily="18" charset="0"/>
            </a:endParaRPr>
          </a:p>
          <a:p>
            <a:pPr marL="0" indent="0">
              <a:buFont typeface="Arial" panose="020B0604020202020204" pitchFamily="34" charset="0"/>
              <a:buNone/>
            </a:pPr>
            <a:endParaRPr lang="en-US" sz="1500" dirty="0">
              <a:latin typeface="Garamond" panose="02020404030301010803" pitchFamily="18" charset="0"/>
            </a:endParaRPr>
          </a:p>
          <a:p>
            <a:pPr marL="0" indent="0">
              <a:buFont typeface="Arial" panose="020B0604020202020204" pitchFamily="34" charset="0"/>
              <a:buNone/>
            </a:pPr>
            <a:r>
              <a:rPr lang="en-US" sz="1500" dirty="0">
                <a:latin typeface="Garamond" panose="02020404030301010803" pitchFamily="18" charset="0"/>
              </a:rPr>
              <a:t>Joshua Dise</a:t>
            </a:r>
          </a:p>
          <a:p>
            <a:pPr marL="0" indent="0">
              <a:buFont typeface="Arial" panose="020B0604020202020204" pitchFamily="34" charset="0"/>
              <a:buNone/>
            </a:pPr>
            <a:r>
              <a:rPr lang="en-US" sz="1500" dirty="0" err="1">
                <a:latin typeface="Garamond" panose="02020404030301010803" pitchFamily="18" charset="0"/>
              </a:rPr>
              <a:t>jdise@ksu.edu</a:t>
            </a:r>
            <a:endParaRPr lang="en-US" sz="1500" dirty="0">
              <a:latin typeface="Garamond" panose="02020404030301010803" pitchFamily="18" charset="0"/>
            </a:endParaRPr>
          </a:p>
        </p:txBody>
      </p:sp>
    </p:spTree>
    <p:extLst>
      <p:ext uri="{BB962C8B-B14F-4D97-AF65-F5344CB8AC3E}">
        <p14:creationId xmlns:p14="http://schemas.microsoft.com/office/powerpoint/2010/main" val="3521881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ADF8A-9770-27BB-3A70-74348972BC74}"/>
              </a:ext>
            </a:extLst>
          </p:cNvPr>
          <p:cNvSpPr>
            <a:spLocks noGrp="1"/>
          </p:cNvSpPr>
          <p:nvPr>
            <p:ph type="title"/>
          </p:nvPr>
        </p:nvSpPr>
        <p:spPr/>
        <p:txBody>
          <a:bodyPr/>
          <a:lstStyle/>
          <a:p>
            <a:r>
              <a:rPr lang="en-US" b="1" dirty="0">
                <a:latin typeface="Garamond" panose="02020404030301010803" pitchFamily="18" charset="0"/>
              </a:rPr>
              <a:t>Collaboration &amp; Partnership</a:t>
            </a:r>
          </a:p>
        </p:txBody>
      </p:sp>
      <p:sp>
        <p:nvSpPr>
          <p:cNvPr id="3" name="Content Placeholder 2">
            <a:extLst>
              <a:ext uri="{FF2B5EF4-FFF2-40B4-BE49-F238E27FC236}">
                <a16:creationId xmlns:a16="http://schemas.microsoft.com/office/drawing/2014/main" id="{E5348435-6AD8-DDC1-0B61-866EC24D9176}"/>
              </a:ext>
            </a:extLst>
          </p:cNvPr>
          <p:cNvSpPr>
            <a:spLocks noGrp="1"/>
          </p:cNvSpPr>
          <p:nvPr>
            <p:ph idx="1"/>
          </p:nvPr>
        </p:nvSpPr>
        <p:spPr>
          <a:xfrm>
            <a:off x="182880" y="874712"/>
            <a:ext cx="3713259" cy="3394075"/>
          </a:xfrm>
        </p:spPr>
        <p:txBody>
          <a:bodyPr anchor="ctr"/>
          <a:lstStyle/>
          <a:p>
            <a:pPr marL="0" indent="0" algn="ctr">
              <a:buNone/>
            </a:pPr>
            <a:r>
              <a:rPr lang="en-US" sz="1600" dirty="0">
                <a:latin typeface="Garamond" panose="02020404030301010803" pitchFamily="18" charset="0"/>
              </a:rPr>
              <a:t>2021 National Animal Disease Preparedness and Response Program (NADPRP) </a:t>
            </a:r>
          </a:p>
          <a:p>
            <a:pPr marL="0" indent="0" algn="ctr">
              <a:buNone/>
            </a:pPr>
            <a:endParaRPr lang="en-US" sz="1600" dirty="0">
              <a:latin typeface="Garamond" panose="02020404030301010803" pitchFamily="18" charset="0"/>
            </a:endParaRPr>
          </a:p>
          <a:p>
            <a:pPr marL="0" indent="0" algn="ctr">
              <a:buNone/>
            </a:pPr>
            <a:r>
              <a:rPr lang="en-US" sz="1600" b="1" dirty="0">
                <a:solidFill>
                  <a:srgbClr val="7030A0"/>
                </a:solidFill>
                <a:latin typeface="Garamond" panose="02020404030301010803" pitchFamily="18" charset="0"/>
              </a:rPr>
              <a:t>Protecting the Herd:</a:t>
            </a:r>
          </a:p>
          <a:p>
            <a:pPr marL="0" indent="0" algn="ctr">
              <a:buNone/>
            </a:pPr>
            <a:r>
              <a:rPr lang="en-US" sz="1600" b="1" dirty="0">
                <a:solidFill>
                  <a:srgbClr val="7030A0"/>
                </a:solidFill>
                <a:latin typeface="Garamond" panose="02020404030301010803" pitchFamily="18" charset="0"/>
              </a:rPr>
              <a:t>Enhancing NM’s response to a FAD event through vaccination planning and training</a:t>
            </a:r>
          </a:p>
          <a:p>
            <a:pPr marL="0" indent="0" algn="ctr">
              <a:buNone/>
            </a:pPr>
            <a:endParaRPr lang="en-US" sz="1600" b="1" dirty="0">
              <a:latin typeface="Garamond" panose="02020404030301010803" pitchFamily="18" charset="0"/>
            </a:endParaRPr>
          </a:p>
          <a:p>
            <a:pPr marL="0" indent="0" algn="ctr">
              <a:buNone/>
            </a:pPr>
            <a:r>
              <a:rPr lang="en-US" sz="1600" dirty="0">
                <a:latin typeface="Garamond" panose="02020404030301010803" pitchFamily="18" charset="0"/>
              </a:rPr>
              <a:t>Southwest Border Food Protection and Emergency Preparedness Center </a:t>
            </a:r>
            <a:endParaRPr lang="en-US" sz="2000" dirty="0">
              <a:latin typeface="Garamond" panose="02020404030301010803" pitchFamily="18" charset="0"/>
            </a:endParaRPr>
          </a:p>
        </p:txBody>
      </p:sp>
      <p:pic>
        <p:nvPicPr>
          <p:cNvPr id="1026" name="Picture 2" descr="Regional Farm to Food Bank Program — New Mexico Association of Food Banks">
            <a:extLst>
              <a:ext uri="{FF2B5EF4-FFF2-40B4-BE49-F238E27FC236}">
                <a16:creationId xmlns:a16="http://schemas.microsoft.com/office/drawing/2014/main" id="{CA4C13B6-959E-0473-6A8D-B4C9ED69AC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4406" y="3318390"/>
            <a:ext cx="3429004" cy="10935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EEB79AA-B880-40B7-35B1-C6B640F11F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7863" y="731520"/>
            <a:ext cx="2182091" cy="2454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3057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1EE1D-A7AC-C2B2-3A9F-57CF90F99022}"/>
              </a:ext>
            </a:extLst>
          </p:cNvPr>
          <p:cNvSpPr>
            <a:spLocks noGrp="1"/>
          </p:cNvSpPr>
          <p:nvPr>
            <p:ph type="title"/>
          </p:nvPr>
        </p:nvSpPr>
        <p:spPr/>
        <p:txBody>
          <a:bodyPr/>
          <a:lstStyle/>
          <a:p>
            <a:r>
              <a:rPr lang="en-US" sz="3200" i="0" u="none" strike="noStrike" dirty="0">
                <a:effectLst/>
                <a:latin typeface="Times New Roman" panose="02020603050405020304" pitchFamily="18" charset="0"/>
                <a:cs typeface="Times New Roman" panose="02020603050405020304" pitchFamily="18" charset="0"/>
              </a:rPr>
              <a:t>New Mexico’s Unique Risk Landscape</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91B0485-8F56-718C-DAB0-58E8E7BB428F}"/>
              </a:ext>
            </a:extLst>
          </p:cNvPr>
          <p:cNvSpPr>
            <a:spLocks noGrp="1"/>
          </p:cNvSpPr>
          <p:nvPr>
            <p:ph idx="1"/>
          </p:nvPr>
        </p:nvSpPr>
        <p:spPr>
          <a:xfrm>
            <a:off x="182881" y="731520"/>
            <a:ext cx="3603307" cy="3873137"/>
          </a:xfrm>
        </p:spPr>
        <p:txBody>
          <a:bodyPr/>
          <a:lstStyle/>
          <a:p>
            <a:pPr marL="0" indent="0">
              <a:lnSpc>
                <a:spcPct val="115000"/>
              </a:lnSpc>
              <a:spcBef>
                <a:spcPts val="0"/>
              </a:spcBef>
              <a:spcAft>
                <a:spcPts val="0"/>
              </a:spcAft>
              <a:buNone/>
            </a:pPr>
            <a:r>
              <a:rPr lang="en-US" sz="1300" b="1" kern="100" dirty="0">
                <a:solidFill>
                  <a:srgbClr val="7030A0"/>
                </a:solidFill>
                <a:effectLst/>
                <a:latin typeface="Times New Roman" panose="02020603050405020304" pitchFamily="18" charset="0"/>
                <a:ea typeface="Aptos" panose="020B0004020202020204" pitchFamily="34" charset="0"/>
                <a:cs typeface="Times New Roman" panose="02020603050405020304" pitchFamily="18" charset="0"/>
              </a:rPr>
              <a:t>Major Livestock Entry Point</a:t>
            </a:r>
          </a:p>
          <a:p>
            <a:pPr>
              <a:lnSpc>
                <a:spcPct val="115000"/>
              </a:lnSpc>
              <a:spcBef>
                <a:spcPts val="0"/>
              </a:spcBef>
              <a:spcAft>
                <a:spcPts val="0"/>
              </a:spcAft>
            </a:pPr>
            <a:r>
              <a:rPr lang="en-US" sz="1250" kern="100" dirty="0">
                <a:effectLst/>
                <a:latin typeface="Times New Roman" panose="02020603050405020304" pitchFamily="18" charset="0"/>
                <a:ea typeface="Aptos" panose="020B0004020202020204" pitchFamily="34" charset="0"/>
                <a:cs typeface="Times New Roman" panose="02020603050405020304" pitchFamily="18" charset="0"/>
              </a:rPr>
              <a:t>Santa Teresa: Largest U.S. livestock border crossing</a:t>
            </a:r>
          </a:p>
          <a:p>
            <a:pPr>
              <a:lnSpc>
                <a:spcPct val="115000"/>
              </a:lnSpc>
              <a:spcBef>
                <a:spcPts val="0"/>
              </a:spcBef>
              <a:spcAft>
                <a:spcPts val="0"/>
              </a:spcAft>
            </a:pPr>
            <a:r>
              <a:rPr lang="en-US" sz="1250" kern="100" dirty="0">
                <a:effectLst/>
                <a:latin typeface="Times New Roman" panose="02020603050405020304" pitchFamily="18" charset="0"/>
                <a:ea typeface="Aptos" panose="020B0004020202020204" pitchFamily="34" charset="0"/>
                <a:cs typeface="Times New Roman" panose="02020603050405020304" pitchFamily="18" charset="0"/>
              </a:rPr>
              <a:t>~606,000 cattle and 13,000 horses annually, bound for up to 15 states</a:t>
            </a:r>
          </a:p>
          <a:p>
            <a:pPr marL="0" indent="0">
              <a:lnSpc>
                <a:spcPct val="115000"/>
              </a:lnSpc>
              <a:spcBef>
                <a:spcPts val="0"/>
              </a:spcBef>
              <a:spcAft>
                <a:spcPts val="0"/>
              </a:spcAft>
              <a:buNone/>
            </a:pPr>
            <a:r>
              <a:rPr lang="en-US" sz="1300" b="1" kern="100" dirty="0">
                <a:solidFill>
                  <a:srgbClr val="7030A0"/>
                </a:solidFill>
                <a:effectLst/>
                <a:latin typeface="Times New Roman" panose="02020603050405020304" pitchFamily="18" charset="0"/>
                <a:ea typeface="Aptos" panose="020B0004020202020204" pitchFamily="34" charset="0"/>
                <a:cs typeface="Times New Roman" panose="02020603050405020304" pitchFamily="18" charset="0"/>
              </a:rPr>
              <a:t>Geographic &amp; Jurisdictional Complexity</a:t>
            </a:r>
          </a:p>
          <a:p>
            <a:pPr>
              <a:lnSpc>
                <a:spcPct val="115000"/>
              </a:lnSpc>
              <a:spcBef>
                <a:spcPts val="0"/>
              </a:spcBef>
              <a:spcAft>
                <a:spcPts val="0"/>
              </a:spcAft>
            </a:pPr>
            <a:r>
              <a:rPr lang="en-US" sz="1250" kern="100" dirty="0">
                <a:effectLst/>
                <a:latin typeface="Times New Roman" panose="02020603050405020304" pitchFamily="18" charset="0"/>
                <a:ea typeface="Aptos" panose="020B0004020202020204" pitchFamily="34" charset="0"/>
                <a:cs typeface="Times New Roman" panose="02020603050405020304" pitchFamily="18" charset="0"/>
              </a:rPr>
              <a:t>Borders 5 states and includes 23 tribal nations</a:t>
            </a:r>
          </a:p>
          <a:p>
            <a:pPr>
              <a:lnSpc>
                <a:spcPct val="115000"/>
              </a:lnSpc>
              <a:spcBef>
                <a:spcPts val="0"/>
              </a:spcBef>
              <a:spcAft>
                <a:spcPts val="0"/>
              </a:spcAft>
            </a:pPr>
            <a:r>
              <a:rPr lang="en-US" sz="1250" kern="100" dirty="0">
                <a:effectLst/>
                <a:latin typeface="Times New Roman" panose="02020603050405020304" pitchFamily="18" charset="0"/>
                <a:ea typeface="Aptos" panose="020B0004020202020204" pitchFamily="34" charset="0"/>
                <a:cs typeface="Times New Roman" panose="02020603050405020304" pitchFamily="18" charset="0"/>
              </a:rPr>
              <a:t>~21,000 farms/ranches across ~40 million acres (excluding tribal lands)</a:t>
            </a:r>
          </a:p>
          <a:p>
            <a:pPr marL="0" indent="0">
              <a:lnSpc>
                <a:spcPct val="115000"/>
              </a:lnSpc>
              <a:spcBef>
                <a:spcPts val="0"/>
              </a:spcBef>
              <a:spcAft>
                <a:spcPts val="0"/>
              </a:spcAft>
              <a:buNone/>
            </a:pPr>
            <a:r>
              <a:rPr lang="en-US" sz="1300" b="1" kern="100" dirty="0">
                <a:solidFill>
                  <a:srgbClr val="7030A0"/>
                </a:solidFill>
                <a:effectLst/>
                <a:latin typeface="Times New Roman" panose="02020603050405020304" pitchFamily="18" charset="0"/>
                <a:ea typeface="Aptos" panose="020B0004020202020204" pitchFamily="34" charset="0"/>
                <a:cs typeface="Times New Roman" panose="02020603050405020304" pitchFamily="18" charset="0"/>
              </a:rPr>
              <a:t>Dense Livestock Populations</a:t>
            </a:r>
          </a:p>
          <a:p>
            <a:pPr>
              <a:lnSpc>
                <a:spcPct val="115000"/>
              </a:lnSpc>
              <a:spcBef>
                <a:spcPts val="0"/>
              </a:spcBef>
              <a:spcAft>
                <a:spcPts val="0"/>
              </a:spcAft>
            </a:pPr>
            <a:r>
              <a:rPr lang="en-US" sz="1250" kern="100" dirty="0">
                <a:effectLst/>
                <a:latin typeface="Times New Roman" panose="02020603050405020304" pitchFamily="18" charset="0"/>
                <a:ea typeface="Aptos" panose="020B0004020202020204" pitchFamily="34" charset="0"/>
                <a:cs typeface="Times New Roman" panose="02020603050405020304" pitchFamily="18" charset="0"/>
              </a:rPr>
              <a:t>~1.3 million cattle (incl. calves)</a:t>
            </a:r>
          </a:p>
          <a:p>
            <a:pPr lvl="1">
              <a:lnSpc>
                <a:spcPct val="115000"/>
              </a:lnSpc>
              <a:spcBef>
                <a:spcPts val="0"/>
              </a:spcBef>
              <a:spcAft>
                <a:spcPts val="0"/>
              </a:spcAft>
            </a:pPr>
            <a:r>
              <a:rPr lang="en-US" sz="1250" kern="100" dirty="0">
                <a:effectLst/>
                <a:latin typeface="Times New Roman" panose="02020603050405020304" pitchFamily="18" charset="0"/>
                <a:ea typeface="Aptos" panose="020B0004020202020204" pitchFamily="34" charset="0"/>
                <a:cs typeface="Times New Roman" panose="02020603050405020304" pitchFamily="18" charset="0"/>
              </a:rPr>
              <a:t>~450,000 beef</a:t>
            </a:r>
          </a:p>
          <a:p>
            <a:pPr lvl="1">
              <a:lnSpc>
                <a:spcPct val="115000"/>
              </a:lnSpc>
              <a:spcBef>
                <a:spcPts val="0"/>
              </a:spcBef>
              <a:spcAft>
                <a:spcPts val="0"/>
              </a:spcAft>
            </a:pPr>
            <a:r>
              <a:rPr lang="en-US" sz="1250" kern="100" dirty="0">
                <a:effectLst/>
                <a:latin typeface="Times New Roman" panose="02020603050405020304" pitchFamily="18" charset="0"/>
                <a:ea typeface="Aptos" panose="020B0004020202020204" pitchFamily="34" charset="0"/>
                <a:cs typeface="Times New Roman" panose="02020603050405020304" pitchFamily="18" charset="0"/>
              </a:rPr>
              <a:t>~240,000 dairy</a:t>
            </a:r>
          </a:p>
          <a:p>
            <a:pPr>
              <a:lnSpc>
                <a:spcPct val="115000"/>
              </a:lnSpc>
              <a:spcBef>
                <a:spcPts val="0"/>
              </a:spcBef>
              <a:spcAft>
                <a:spcPts val="0"/>
              </a:spcAft>
            </a:pPr>
            <a:r>
              <a:rPr lang="en-US" sz="1250" kern="100" dirty="0">
                <a:effectLst/>
                <a:latin typeface="Times New Roman" panose="02020603050405020304" pitchFamily="18" charset="0"/>
                <a:ea typeface="Aptos" panose="020B0004020202020204" pitchFamily="34" charset="0"/>
                <a:cs typeface="Times New Roman" panose="02020603050405020304" pitchFamily="18" charset="0"/>
              </a:rPr>
              <a:t>84 dairies with the largest average herd size in the U.S. (~2,700)</a:t>
            </a:r>
          </a:p>
          <a:p>
            <a:pPr>
              <a:lnSpc>
                <a:spcPct val="115000"/>
              </a:lnSpc>
              <a:spcBef>
                <a:spcPts val="0"/>
              </a:spcBef>
              <a:spcAft>
                <a:spcPts val="0"/>
              </a:spcAft>
            </a:pPr>
            <a:r>
              <a:rPr lang="en-US" sz="1250" kern="100" dirty="0">
                <a:effectLst/>
                <a:latin typeface="Times New Roman" panose="02020603050405020304" pitchFamily="18" charset="0"/>
                <a:ea typeface="Aptos" panose="020B0004020202020204" pitchFamily="34" charset="0"/>
                <a:cs typeface="Times New Roman" panose="02020603050405020304" pitchFamily="18" charset="0"/>
              </a:rPr>
              <a:t>~75,000 sheep, ~6,000 goats, and farmed cervids</a:t>
            </a:r>
          </a:p>
        </p:txBody>
      </p:sp>
      <p:pic>
        <p:nvPicPr>
          <p:cNvPr id="9218" name="Picture 2" descr="New Mexico | Flag, Facts, Maps, &amp; Points of Interest | Britannica">
            <a:extLst>
              <a:ext uri="{FF2B5EF4-FFF2-40B4-BE49-F238E27FC236}">
                <a16:creationId xmlns:a16="http://schemas.microsoft.com/office/drawing/2014/main" id="{82528CD2-D7E2-7FDF-8519-1FB18C56CE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6188" y="731520"/>
            <a:ext cx="2490739" cy="356448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nternational Livestock Exports and Imports">
            <a:extLst>
              <a:ext uri="{FF2B5EF4-FFF2-40B4-BE49-F238E27FC236}">
                <a16:creationId xmlns:a16="http://schemas.microsoft.com/office/drawing/2014/main" id="{C92890F2-E424-3759-B7A5-1BADBBD3C3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3001" y="3089564"/>
            <a:ext cx="2747250" cy="137362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a:extLst>
              <a:ext uri="{FF2B5EF4-FFF2-40B4-BE49-F238E27FC236}">
                <a16:creationId xmlns:a16="http://schemas.microsoft.com/office/drawing/2014/main" id="{9278330A-CC41-3E8D-47F6-D444A53F8F50}"/>
              </a:ext>
            </a:extLst>
          </p:cNvPr>
          <p:cNvCxnSpPr>
            <a:cxnSpLocks/>
          </p:cNvCxnSpPr>
          <p:nvPr/>
        </p:nvCxnSpPr>
        <p:spPr>
          <a:xfrm>
            <a:off x="4708543" y="3747486"/>
            <a:ext cx="1828800" cy="37810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6" name="Picture 6" descr="New Mexico Native Nation Lands Map (Sample Map) | Earth Data Analysis Center">
            <a:extLst>
              <a:ext uri="{FF2B5EF4-FFF2-40B4-BE49-F238E27FC236}">
                <a16:creationId xmlns:a16="http://schemas.microsoft.com/office/drawing/2014/main" id="{FD3D19B0-F33B-0EEB-7931-ED47240C76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7758" y="680311"/>
            <a:ext cx="1816172" cy="2349999"/>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Straight Arrow Connector 18">
            <a:extLst>
              <a:ext uri="{FF2B5EF4-FFF2-40B4-BE49-F238E27FC236}">
                <a16:creationId xmlns:a16="http://schemas.microsoft.com/office/drawing/2014/main" id="{737BBB2B-77C6-8191-C8F3-976D79E449A1}"/>
              </a:ext>
            </a:extLst>
          </p:cNvPr>
          <p:cNvCxnSpPr>
            <a:cxnSpLocks/>
          </p:cNvCxnSpPr>
          <p:nvPr/>
        </p:nvCxnSpPr>
        <p:spPr>
          <a:xfrm flipV="1">
            <a:off x="4503419" y="1337536"/>
            <a:ext cx="2294339" cy="51777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71299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E6DC0-62E8-7A4E-1758-2BC5BC9850A9}"/>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Learning Objectives</a:t>
            </a:r>
          </a:p>
        </p:txBody>
      </p:sp>
      <p:sp>
        <p:nvSpPr>
          <p:cNvPr id="3" name="Content Placeholder 2">
            <a:extLst>
              <a:ext uri="{FF2B5EF4-FFF2-40B4-BE49-F238E27FC236}">
                <a16:creationId xmlns:a16="http://schemas.microsoft.com/office/drawing/2014/main" id="{F97CFA94-747B-D713-D148-71270F5DA794}"/>
              </a:ext>
            </a:extLst>
          </p:cNvPr>
          <p:cNvSpPr>
            <a:spLocks noGrp="1"/>
          </p:cNvSpPr>
          <p:nvPr>
            <p:ph idx="1"/>
          </p:nvPr>
        </p:nvSpPr>
        <p:spPr>
          <a:xfrm>
            <a:off x="182880" y="731520"/>
            <a:ext cx="8229600" cy="3738880"/>
          </a:xfrm>
        </p:spPr>
        <p:txBody>
          <a:bodyPr/>
          <a:lstStyle/>
          <a:p>
            <a:pPr algn="l">
              <a:buFont typeface="+mj-lt"/>
              <a:buAutoNum type="arabicPeriod"/>
            </a:pPr>
            <a:r>
              <a:rPr lang="en-US" sz="2000" b="1" i="0" u="none" strike="noStrike" dirty="0">
                <a:solidFill>
                  <a:srgbClr val="7030A0"/>
                </a:solidFill>
                <a:effectLst/>
                <a:latin typeface="Times New Roman" panose="02020603050405020304" pitchFamily="18" charset="0"/>
                <a:cs typeface="Times New Roman" panose="02020603050405020304" pitchFamily="18" charset="0"/>
              </a:rPr>
              <a:t>Assess Agricultural Risk Landscapes</a:t>
            </a:r>
          </a:p>
          <a:p>
            <a:pPr lvl="1">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cs typeface="Times New Roman" panose="02020603050405020304" pitchFamily="18" charset="0"/>
              </a:rPr>
              <a:t>Analyze evolving biological, environmental, and technological threats to livestock and crop systems, with a focus on vulnerabilities unique to New Mexico’s agricultural sector.</a:t>
            </a:r>
          </a:p>
          <a:p>
            <a:pPr algn="l">
              <a:buFont typeface="+mj-lt"/>
              <a:buAutoNum type="arabicPeriod"/>
            </a:pPr>
            <a:r>
              <a:rPr lang="en-US" sz="2000" b="1" i="0" u="none" strike="noStrike" dirty="0">
                <a:solidFill>
                  <a:srgbClr val="7030A0"/>
                </a:solidFill>
                <a:effectLst/>
                <a:latin typeface="Times New Roman" panose="02020603050405020304" pitchFamily="18" charset="0"/>
                <a:cs typeface="Times New Roman" panose="02020603050405020304" pitchFamily="18" charset="0"/>
              </a:rPr>
              <a:t>Advance Strategic Emergency Planning</a:t>
            </a:r>
          </a:p>
          <a:p>
            <a:pPr lvl="1">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cs typeface="Times New Roman" panose="02020603050405020304" pitchFamily="18" charset="0"/>
              </a:rPr>
              <a:t>Design scalable, evidence-based frameworks for large animal mortality and FAD vaccination planning, aligned with New Mexico’s operational, regulatory, and environmental context.</a:t>
            </a:r>
          </a:p>
          <a:p>
            <a:pPr algn="l">
              <a:buFont typeface="+mj-lt"/>
              <a:buAutoNum type="arabicPeriod"/>
            </a:pPr>
            <a:r>
              <a:rPr lang="en-US" sz="2000" b="1" i="0" u="none" strike="noStrike" dirty="0">
                <a:solidFill>
                  <a:srgbClr val="7030A0"/>
                </a:solidFill>
                <a:effectLst/>
                <a:latin typeface="Times New Roman" panose="02020603050405020304" pitchFamily="18" charset="0"/>
                <a:cs typeface="Times New Roman" panose="02020603050405020304" pitchFamily="18" charset="0"/>
              </a:rPr>
              <a:t>Integrate Systems-Based Approaches</a:t>
            </a:r>
          </a:p>
          <a:p>
            <a:pPr lvl="1">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cs typeface="Times New Roman" panose="02020603050405020304" pitchFamily="18" charset="0"/>
              </a:rPr>
              <a:t>Apply systems thinking to connect biosecurity, emergency response, and infrastructure protection across the full agricultural production cycle.</a:t>
            </a:r>
          </a:p>
        </p:txBody>
      </p:sp>
    </p:spTree>
    <p:extLst>
      <p:ext uri="{BB962C8B-B14F-4D97-AF65-F5344CB8AC3E}">
        <p14:creationId xmlns:p14="http://schemas.microsoft.com/office/powerpoint/2010/main" val="3585522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78A32-010E-799F-BE97-9646A98C6C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993807-6680-64EE-9B8A-482635A7C129}"/>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Learning Objectives (Cont.)</a:t>
            </a:r>
          </a:p>
        </p:txBody>
      </p:sp>
      <p:sp>
        <p:nvSpPr>
          <p:cNvPr id="3" name="Content Placeholder 2">
            <a:extLst>
              <a:ext uri="{FF2B5EF4-FFF2-40B4-BE49-F238E27FC236}">
                <a16:creationId xmlns:a16="http://schemas.microsoft.com/office/drawing/2014/main" id="{90D28916-F927-0CD2-F751-B0CA2ACD5D1E}"/>
              </a:ext>
            </a:extLst>
          </p:cNvPr>
          <p:cNvSpPr>
            <a:spLocks noGrp="1"/>
          </p:cNvSpPr>
          <p:nvPr>
            <p:ph idx="1"/>
          </p:nvPr>
        </p:nvSpPr>
        <p:spPr>
          <a:xfrm>
            <a:off x="182880" y="731520"/>
            <a:ext cx="8229600" cy="3738880"/>
          </a:xfrm>
        </p:spPr>
        <p:txBody>
          <a:bodyPr/>
          <a:lstStyle/>
          <a:p>
            <a:pPr algn="l">
              <a:buFont typeface="+mj-lt"/>
              <a:buAutoNum type="arabicPeriod" startAt="4"/>
            </a:pPr>
            <a:r>
              <a:rPr lang="en-US" sz="2000" b="1" i="0" u="none" strike="noStrike" dirty="0">
                <a:solidFill>
                  <a:srgbClr val="7030A0"/>
                </a:solidFill>
                <a:effectLst/>
                <a:latin typeface="Times New Roman" panose="02020603050405020304" pitchFamily="18" charset="0"/>
                <a:cs typeface="Times New Roman" panose="02020603050405020304" pitchFamily="18" charset="0"/>
              </a:rPr>
              <a:t>Enhance Stakeholder Coordination</a:t>
            </a:r>
          </a:p>
          <a:p>
            <a:pPr lvl="1">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cs typeface="Times New Roman" panose="02020603050405020304" pitchFamily="18" charset="0"/>
              </a:rPr>
              <a:t>Build government, industry, and academic partnerships to support cohesive planning, response, and continuity during high-impact animal health events.</a:t>
            </a:r>
          </a:p>
          <a:p>
            <a:pPr algn="l">
              <a:buFont typeface="+mj-lt"/>
              <a:buAutoNum type="arabicPeriod" startAt="4"/>
            </a:pPr>
            <a:r>
              <a:rPr lang="en-US" sz="2000" b="1" i="0" u="none" strike="noStrike" dirty="0">
                <a:solidFill>
                  <a:srgbClr val="7030A0"/>
                </a:solidFill>
                <a:effectLst/>
                <a:latin typeface="Times New Roman" panose="02020603050405020304" pitchFamily="18" charset="0"/>
                <a:cs typeface="Times New Roman" panose="02020603050405020304" pitchFamily="18" charset="0"/>
              </a:rPr>
              <a:t>Inform Practice Through Scholarship</a:t>
            </a:r>
          </a:p>
          <a:p>
            <a:pPr lvl="1">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cs typeface="Times New Roman" panose="02020603050405020304" pitchFamily="18" charset="0"/>
              </a:rPr>
              <a:t>Contribute applied research and commentary on carcass management, livestock exhibition biosecurity, and agricultural risk to advance One Health and emergency preparedness practice.</a:t>
            </a:r>
          </a:p>
          <a:p>
            <a:pPr algn="l">
              <a:buFont typeface="+mj-lt"/>
              <a:buAutoNum type="arabicPeriod" startAt="4"/>
            </a:pPr>
            <a:r>
              <a:rPr lang="en-US" sz="2000" b="1" i="0" u="none" strike="noStrike" dirty="0">
                <a:solidFill>
                  <a:srgbClr val="7030A0"/>
                </a:solidFill>
                <a:effectLst/>
                <a:latin typeface="Times New Roman" panose="02020603050405020304" pitchFamily="18" charset="0"/>
                <a:cs typeface="Times New Roman" panose="02020603050405020304" pitchFamily="18" charset="0"/>
              </a:rPr>
              <a:t>Strengthen Livestock Resilience</a:t>
            </a:r>
          </a:p>
          <a:p>
            <a:pPr lvl="1">
              <a:buFont typeface="Arial" panose="020B0604020202020204" pitchFamily="34" charset="0"/>
              <a:buChar char="•"/>
            </a:pPr>
            <a:r>
              <a:rPr lang="en-US" sz="1800" b="0" i="0" u="none" strike="noStrike" dirty="0">
                <a:solidFill>
                  <a:srgbClr val="000000"/>
                </a:solidFill>
                <a:effectLst/>
                <a:latin typeface="Times New Roman" panose="02020603050405020304" pitchFamily="18" charset="0"/>
                <a:cs typeface="Times New Roman" panose="02020603050405020304" pitchFamily="18" charset="0"/>
              </a:rPr>
              <a:t>Promote proactive planning and adaptive biosecurity to protect livestock systems from transboundary diseases and cascading disruptions.</a:t>
            </a:r>
          </a:p>
        </p:txBody>
      </p:sp>
    </p:spTree>
    <p:extLst>
      <p:ext uri="{BB962C8B-B14F-4D97-AF65-F5344CB8AC3E}">
        <p14:creationId xmlns:p14="http://schemas.microsoft.com/office/powerpoint/2010/main" val="1653416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4" name="Picture 10" descr="New Life in The Badlands">
            <a:extLst>
              <a:ext uri="{FF2B5EF4-FFF2-40B4-BE49-F238E27FC236}">
                <a16:creationId xmlns:a16="http://schemas.microsoft.com/office/drawing/2014/main" id="{C8B83243-4210-FEA4-FEB0-0532C5F4053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1945" b="12112"/>
          <a:stretch/>
        </p:blipFill>
        <p:spPr bwMode="auto">
          <a:xfrm>
            <a:off x="0" y="2832920"/>
            <a:ext cx="9144000" cy="23105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F419063-E9CF-BAB9-997D-2870932BD552}"/>
              </a:ext>
            </a:extLst>
          </p:cNvPr>
          <p:cNvSpPr>
            <a:spLocks noGrp="1"/>
          </p:cNvSpPr>
          <p:nvPr>
            <p:ph type="title"/>
          </p:nvPr>
        </p:nvSpPr>
        <p:spPr/>
        <p:txBody>
          <a:bodyPr/>
          <a:lstStyle/>
          <a:p>
            <a:r>
              <a:rPr lang="en-US" b="1" dirty="0">
                <a:latin typeface="Garamond" panose="02020404030301010803" pitchFamily="18" charset="0"/>
              </a:rPr>
              <a:t>Purpose &amp; Goal</a:t>
            </a:r>
          </a:p>
        </p:txBody>
      </p:sp>
      <p:sp>
        <p:nvSpPr>
          <p:cNvPr id="3" name="Content Placeholder 2">
            <a:extLst>
              <a:ext uri="{FF2B5EF4-FFF2-40B4-BE49-F238E27FC236}">
                <a16:creationId xmlns:a16="http://schemas.microsoft.com/office/drawing/2014/main" id="{9FBE7D6D-2296-62B0-EB91-67DE89A2077E}"/>
              </a:ext>
            </a:extLst>
          </p:cNvPr>
          <p:cNvSpPr>
            <a:spLocks noGrp="1"/>
          </p:cNvSpPr>
          <p:nvPr>
            <p:ph idx="1"/>
          </p:nvPr>
        </p:nvSpPr>
        <p:spPr>
          <a:xfrm>
            <a:off x="182880" y="731520"/>
            <a:ext cx="8341688" cy="3810983"/>
          </a:xfrm>
        </p:spPr>
        <p:txBody>
          <a:bodyPr/>
          <a:lstStyle/>
          <a:p>
            <a:pPr marL="342900" indent="-342900" algn="l">
              <a:spcBef>
                <a:spcPts val="0"/>
              </a:spcBef>
              <a:buFont typeface="Arial" panose="020B0604020202020204" pitchFamily="34" charset="0"/>
              <a:buChar char="•"/>
            </a:pPr>
            <a:r>
              <a:rPr lang="en-US" sz="1750" dirty="0">
                <a:latin typeface="Garamond" panose="02020404030301010803" pitchFamily="18" charset="0"/>
                <a:cs typeface="Calibri" panose="020F0502020204030204" pitchFamily="34" charset="0"/>
              </a:rPr>
              <a:t>Purpose of the Decision Support Tool</a:t>
            </a:r>
          </a:p>
          <a:p>
            <a:pPr marL="800100" lvl="1" indent="-342900" algn="l">
              <a:spcBef>
                <a:spcPts val="0"/>
              </a:spcBef>
              <a:buFont typeface="Arial" panose="020B0604020202020204" pitchFamily="34" charset="0"/>
              <a:buChar char="•"/>
            </a:pPr>
            <a:r>
              <a:rPr lang="en-US" sz="1750" dirty="0">
                <a:latin typeface="Garamond" panose="02020404030301010803" pitchFamily="18" charset="0"/>
                <a:ea typeface="Calibri" panose="020F0502020204030204" pitchFamily="34" charset="0"/>
                <a:cs typeface="Calibri" panose="020F0502020204030204" pitchFamily="34" charset="0"/>
              </a:rPr>
              <a:t>O</a:t>
            </a:r>
            <a:r>
              <a:rPr lang="en-US" sz="1750" dirty="0">
                <a:effectLst/>
                <a:latin typeface="Garamond" panose="02020404030301010803" pitchFamily="18" charset="0"/>
                <a:ea typeface="Calibri" panose="020F0502020204030204" pitchFamily="34" charset="0"/>
                <a:cs typeface="Calibri" panose="020F0502020204030204" pitchFamily="34" charset="0"/>
              </a:rPr>
              <a:t>utlines the state’s </a:t>
            </a:r>
            <a:r>
              <a:rPr lang="en-US" sz="1750" b="1" dirty="0">
                <a:solidFill>
                  <a:srgbClr val="7030A0"/>
                </a:solidFill>
                <a:effectLst/>
                <a:latin typeface="Garamond" panose="02020404030301010803" pitchFamily="18" charset="0"/>
                <a:ea typeface="Calibri" panose="020F0502020204030204" pitchFamily="34" charset="0"/>
                <a:cs typeface="Calibri" panose="020F0502020204030204" pitchFamily="34" charset="0"/>
              </a:rPr>
              <a:t>strategic framework </a:t>
            </a:r>
            <a:r>
              <a:rPr lang="en-US" sz="1750" dirty="0">
                <a:effectLst/>
                <a:latin typeface="Garamond" panose="02020404030301010803" pitchFamily="18" charset="0"/>
                <a:ea typeface="Calibri" panose="020F0502020204030204" pitchFamily="34" charset="0"/>
                <a:cs typeface="Calibri" panose="020F0502020204030204" pitchFamily="34" charset="0"/>
              </a:rPr>
              <a:t>for prioritizing animal vaccinations. </a:t>
            </a:r>
          </a:p>
          <a:p>
            <a:pPr marL="800100" lvl="1" indent="-342900" algn="l">
              <a:spcBef>
                <a:spcPts val="0"/>
              </a:spcBef>
              <a:buFont typeface="Arial" panose="020B0604020202020204" pitchFamily="34" charset="0"/>
              <a:buChar char="•"/>
            </a:pPr>
            <a:r>
              <a:rPr lang="en-US" sz="1750" dirty="0">
                <a:effectLst/>
                <a:latin typeface="Garamond" panose="02020404030301010803" pitchFamily="18" charset="0"/>
                <a:ea typeface="Calibri" panose="020F0502020204030204" pitchFamily="34" charset="0"/>
                <a:cs typeface="Calibri" panose="020F0502020204030204" pitchFamily="34" charset="0"/>
              </a:rPr>
              <a:t>Develop a tool to </a:t>
            </a:r>
            <a:r>
              <a:rPr lang="en-US" sz="1750" b="1" dirty="0">
                <a:solidFill>
                  <a:srgbClr val="7030A0"/>
                </a:solidFill>
                <a:effectLst/>
                <a:latin typeface="Garamond" panose="02020404030301010803" pitchFamily="18" charset="0"/>
                <a:ea typeface="Calibri" panose="020F0502020204030204" pitchFamily="34" charset="0"/>
                <a:cs typeface="Calibri" panose="020F0502020204030204" pitchFamily="34" charset="0"/>
              </a:rPr>
              <a:t>inform and guide decision-making </a:t>
            </a:r>
            <a:r>
              <a:rPr lang="en-US" sz="1750" dirty="0">
                <a:effectLst/>
                <a:latin typeface="Garamond" panose="02020404030301010803" pitchFamily="18" charset="0"/>
                <a:ea typeface="Calibri" panose="020F0502020204030204" pitchFamily="34" charset="0"/>
                <a:cs typeface="Calibri" panose="020F0502020204030204" pitchFamily="34" charset="0"/>
              </a:rPr>
              <a:t>following the initial stamping out of livestock within the 10km (6.2mi) buffer of the State’s index case. </a:t>
            </a:r>
            <a:endParaRPr lang="en-US" sz="1750" dirty="0">
              <a:latin typeface="Garamond" panose="02020404030301010803" pitchFamily="18" charset="0"/>
              <a:cs typeface="Calibri" panose="020F0502020204030204" pitchFamily="34" charset="0"/>
            </a:endParaRPr>
          </a:p>
          <a:p>
            <a:pPr marL="342900" indent="-342900" algn="l">
              <a:spcBef>
                <a:spcPts val="0"/>
              </a:spcBef>
              <a:buFont typeface="Arial" panose="020B0604020202020204" pitchFamily="34" charset="0"/>
              <a:buChar char="•"/>
            </a:pPr>
            <a:r>
              <a:rPr lang="en-US" sz="1750" dirty="0">
                <a:latin typeface="Garamond" panose="02020404030301010803" pitchFamily="18" charset="0"/>
                <a:cs typeface="Calibri" panose="020F0502020204030204" pitchFamily="34" charset="0"/>
              </a:rPr>
              <a:t>Goal of Vaccination Strategy</a:t>
            </a:r>
          </a:p>
          <a:p>
            <a:pPr marL="742950" lvl="1" indent="-285750" algn="l">
              <a:spcBef>
                <a:spcPts val="0"/>
              </a:spcBef>
              <a:buFont typeface="Arial" panose="020B0604020202020204" pitchFamily="34" charset="0"/>
              <a:buChar char="•"/>
            </a:pPr>
            <a:r>
              <a:rPr lang="en-US" sz="1750" dirty="0">
                <a:latin typeface="Garamond" panose="02020404030301010803" pitchFamily="18" charset="0"/>
                <a:ea typeface="Times New Roman" panose="02020603050405020304" pitchFamily="18" charset="0"/>
                <a:cs typeface="Calibri" panose="020F0502020204030204" pitchFamily="34" charset="0"/>
              </a:rPr>
              <a:t>S</a:t>
            </a:r>
            <a:r>
              <a:rPr lang="en-US" sz="1750" dirty="0">
                <a:effectLst/>
                <a:latin typeface="Garamond" panose="02020404030301010803" pitchFamily="18" charset="0"/>
                <a:ea typeface="Times New Roman" panose="02020603050405020304" pitchFamily="18" charset="0"/>
                <a:cs typeface="Calibri" panose="020F0502020204030204" pitchFamily="34" charset="0"/>
              </a:rPr>
              <a:t>uppress virus replication in high-risk, susceptible animals by </a:t>
            </a:r>
            <a:r>
              <a:rPr lang="en-US" sz="1750" b="1" dirty="0">
                <a:solidFill>
                  <a:srgbClr val="7030A0"/>
                </a:solidFill>
                <a:effectLst/>
                <a:latin typeface="Garamond" panose="02020404030301010803" pitchFamily="18" charset="0"/>
                <a:ea typeface="Times New Roman" panose="02020603050405020304" pitchFamily="18" charset="0"/>
                <a:cs typeface="Calibri" panose="020F0502020204030204" pitchFamily="34" charset="0"/>
              </a:rPr>
              <a:t>rapidly vaccinating</a:t>
            </a:r>
            <a:r>
              <a:rPr lang="en-US" sz="1750" dirty="0">
                <a:solidFill>
                  <a:srgbClr val="7030A0"/>
                </a:solidFill>
                <a:effectLst/>
                <a:latin typeface="Garamond" panose="02020404030301010803" pitchFamily="18" charset="0"/>
                <a:ea typeface="Times New Roman" panose="02020603050405020304" pitchFamily="18" charset="0"/>
                <a:cs typeface="Calibri" panose="020F0502020204030204" pitchFamily="34" charset="0"/>
              </a:rPr>
              <a:t> </a:t>
            </a:r>
            <a:r>
              <a:rPr lang="en-US" sz="1750" dirty="0">
                <a:effectLst/>
                <a:latin typeface="Garamond" panose="02020404030301010803" pitchFamily="18" charset="0"/>
                <a:ea typeface="Times New Roman" panose="02020603050405020304" pitchFamily="18" charset="0"/>
                <a:cs typeface="Calibri" panose="020F0502020204030204" pitchFamily="34" charset="0"/>
              </a:rPr>
              <a:t>a high proportion of the at-risk population, thereby arresting the spread of the disease.  </a:t>
            </a:r>
          </a:p>
        </p:txBody>
      </p:sp>
      <p:sp>
        <p:nvSpPr>
          <p:cNvPr id="8" name="TextBox 7">
            <a:extLst>
              <a:ext uri="{FF2B5EF4-FFF2-40B4-BE49-F238E27FC236}">
                <a16:creationId xmlns:a16="http://schemas.microsoft.com/office/drawing/2014/main" id="{92D553D6-F64F-661B-457E-96AF3805E6DA}"/>
              </a:ext>
            </a:extLst>
          </p:cNvPr>
          <p:cNvSpPr txBox="1"/>
          <p:nvPr/>
        </p:nvSpPr>
        <p:spPr>
          <a:xfrm>
            <a:off x="0" y="4961292"/>
            <a:ext cx="1273105" cy="184666"/>
          </a:xfrm>
          <a:prstGeom prst="rect">
            <a:avLst/>
          </a:prstGeom>
          <a:noFill/>
        </p:spPr>
        <p:txBody>
          <a:bodyPr wrap="none" rtlCol="0">
            <a:spAutoFit/>
          </a:bodyPr>
          <a:lstStyle/>
          <a:p>
            <a:r>
              <a:rPr lang="en-US" sz="600" b="1" dirty="0">
                <a:latin typeface="Garamond" panose="02020404030301010803" pitchFamily="18" charset="0"/>
              </a:rPr>
              <a:t>Source: The Nature Conservancy</a:t>
            </a:r>
          </a:p>
        </p:txBody>
      </p:sp>
    </p:spTree>
    <p:extLst>
      <p:ext uri="{BB962C8B-B14F-4D97-AF65-F5344CB8AC3E}">
        <p14:creationId xmlns:p14="http://schemas.microsoft.com/office/powerpoint/2010/main" val="4148620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B005B-75E8-61F5-7EC0-04D1CABC0F4E}"/>
              </a:ext>
            </a:extLst>
          </p:cNvPr>
          <p:cNvSpPr>
            <a:spLocks noGrp="1"/>
          </p:cNvSpPr>
          <p:nvPr>
            <p:ph type="title"/>
          </p:nvPr>
        </p:nvSpPr>
        <p:spPr/>
        <p:txBody>
          <a:bodyPr/>
          <a:lstStyle/>
          <a:p>
            <a:r>
              <a:rPr lang="en-US" b="1" dirty="0">
                <a:latin typeface="Garamond" panose="02020404030301010803" pitchFamily="18" charset="0"/>
              </a:rPr>
              <a:t>Context Setting – Assumptions</a:t>
            </a:r>
          </a:p>
        </p:txBody>
      </p:sp>
      <p:sp>
        <p:nvSpPr>
          <p:cNvPr id="3" name="Content Placeholder 2">
            <a:extLst>
              <a:ext uri="{FF2B5EF4-FFF2-40B4-BE49-F238E27FC236}">
                <a16:creationId xmlns:a16="http://schemas.microsoft.com/office/drawing/2014/main" id="{93054D00-AAAC-AF0D-309F-5861E66A62EB}"/>
              </a:ext>
            </a:extLst>
          </p:cNvPr>
          <p:cNvSpPr>
            <a:spLocks noGrp="1"/>
          </p:cNvSpPr>
          <p:nvPr>
            <p:ph idx="1"/>
          </p:nvPr>
        </p:nvSpPr>
        <p:spPr>
          <a:xfrm>
            <a:off x="182880" y="613458"/>
            <a:ext cx="5025728" cy="3912243"/>
          </a:xfrm>
        </p:spPr>
        <p:txBody>
          <a:bodyPr anchor="ctr"/>
          <a:lstStyle/>
          <a:p>
            <a:pPr>
              <a:spcBef>
                <a:spcPts val="300"/>
              </a:spcBef>
              <a:spcAft>
                <a:spcPts val="300"/>
              </a:spcAft>
            </a:pPr>
            <a:r>
              <a:rPr lang="en-US" sz="1600" b="1" dirty="0">
                <a:solidFill>
                  <a:srgbClr val="7030A0"/>
                </a:solidFill>
                <a:latin typeface="Garamond" panose="02020404030301010803" pitchFamily="18" charset="0"/>
              </a:rPr>
              <a:t>Index Case: </a:t>
            </a:r>
            <a:r>
              <a:rPr lang="en-US" sz="1600" dirty="0">
                <a:latin typeface="Garamond" panose="02020404030301010803" pitchFamily="18" charset="0"/>
              </a:rPr>
              <a:t>New Mexico</a:t>
            </a:r>
          </a:p>
          <a:p>
            <a:pPr>
              <a:spcBef>
                <a:spcPts val="300"/>
              </a:spcBef>
              <a:spcAft>
                <a:spcPts val="300"/>
              </a:spcAft>
            </a:pPr>
            <a:r>
              <a:rPr lang="en-US" sz="1600" b="1" dirty="0">
                <a:solidFill>
                  <a:srgbClr val="7030A0"/>
                </a:solidFill>
                <a:latin typeface="Garamond" panose="02020404030301010803" pitchFamily="18" charset="0"/>
              </a:rPr>
              <a:t>Species Prioritization: </a:t>
            </a:r>
            <a:r>
              <a:rPr lang="en-US" sz="1600" dirty="0">
                <a:latin typeface="Garamond" panose="02020404030301010803" pitchFamily="18" charset="0"/>
              </a:rPr>
              <a:t>Cattle, including calves, dairy, and feedlots (</a:t>
            </a:r>
            <a:r>
              <a:rPr lang="en-US" sz="1600" dirty="0">
                <a:solidFill>
                  <a:srgbClr val="FF0000"/>
                </a:solidFill>
                <a:latin typeface="Garamond" panose="02020404030301010803" pitchFamily="18" charset="0"/>
              </a:rPr>
              <a:t>high-density operations</a:t>
            </a:r>
            <a:r>
              <a:rPr lang="en-US" sz="1600" dirty="0">
                <a:latin typeface="Garamond" panose="02020404030301010803" pitchFamily="18" charset="0"/>
              </a:rPr>
              <a:t>) are prioritized.</a:t>
            </a:r>
          </a:p>
          <a:p>
            <a:pPr>
              <a:spcBef>
                <a:spcPts val="300"/>
              </a:spcBef>
              <a:spcAft>
                <a:spcPts val="300"/>
              </a:spcAft>
            </a:pPr>
            <a:r>
              <a:rPr lang="en-US" sz="1600" b="1" dirty="0">
                <a:solidFill>
                  <a:srgbClr val="7030A0"/>
                </a:solidFill>
                <a:latin typeface="Garamond" panose="02020404030301010803" pitchFamily="18" charset="0"/>
              </a:rPr>
              <a:t>Initial Stamp-Out: </a:t>
            </a:r>
            <a:r>
              <a:rPr lang="en-US" sz="1600" dirty="0">
                <a:latin typeface="Garamond" panose="02020404030301010803" pitchFamily="18" charset="0"/>
              </a:rPr>
              <a:t>Animals </a:t>
            </a:r>
            <a:r>
              <a:rPr lang="en-US" sz="1600" dirty="0">
                <a:solidFill>
                  <a:srgbClr val="FF0000"/>
                </a:solidFill>
                <a:latin typeface="Garamond" panose="02020404030301010803" pitchFamily="18" charset="0"/>
              </a:rPr>
              <a:t>within or near the index case </a:t>
            </a:r>
            <a:r>
              <a:rPr lang="en-US" sz="1600" dirty="0">
                <a:latin typeface="Garamond" panose="02020404030301010803" pitchFamily="18" charset="0"/>
              </a:rPr>
              <a:t>(10km buffer) have been stamped-out. NMDA has shifted to modified response strategies.</a:t>
            </a:r>
          </a:p>
          <a:p>
            <a:pPr>
              <a:spcBef>
                <a:spcPts val="300"/>
              </a:spcBef>
              <a:spcAft>
                <a:spcPts val="300"/>
              </a:spcAft>
            </a:pPr>
            <a:r>
              <a:rPr lang="en-US" sz="1600" b="1" dirty="0">
                <a:solidFill>
                  <a:srgbClr val="7030A0"/>
                </a:solidFill>
                <a:latin typeface="Garamond" panose="02020404030301010803" pitchFamily="18" charset="0"/>
              </a:rPr>
              <a:t>Vaccine Scarcity: </a:t>
            </a:r>
            <a:r>
              <a:rPr lang="en-US" sz="1600" dirty="0">
                <a:latin typeface="Garamond" panose="02020404030301010803" pitchFamily="18" charset="0"/>
              </a:rPr>
              <a:t>Vaccine availability </a:t>
            </a:r>
            <a:r>
              <a:rPr lang="en-US" sz="1600" dirty="0">
                <a:solidFill>
                  <a:srgbClr val="FF0000"/>
                </a:solidFill>
                <a:latin typeface="Garamond" panose="02020404030301010803" pitchFamily="18" charset="0"/>
              </a:rPr>
              <a:t>may be limited </a:t>
            </a:r>
            <a:r>
              <a:rPr lang="en-US" sz="1600" dirty="0">
                <a:latin typeface="Garamond" panose="02020404030301010803" pitchFamily="18" charset="0"/>
              </a:rPr>
              <a:t>depending on the outbreak's scale, potentially affecting at-risk animal populations.</a:t>
            </a:r>
          </a:p>
        </p:txBody>
      </p:sp>
      <p:pic>
        <p:nvPicPr>
          <p:cNvPr id="10244" name="Picture 4" descr="Ranch Diaries: A New Mexico cattle company is born - High Country News">
            <a:extLst>
              <a:ext uri="{FF2B5EF4-FFF2-40B4-BE49-F238E27FC236}">
                <a16:creationId xmlns:a16="http://schemas.microsoft.com/office/drawing/2014/main" id="{BDCAFB67-AF80-843E-1167-CA0ABF77B2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8527" y="1071441"/>
            <a:ext cx="3602593" cy="30006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8B54B7C-F46B-72E7-816E-80B257736278}"/>
              </a:ext>
            </a:extLst>
          </p:cNvPr>
          <p:cNvSpPr txBox="1"/>
          <p:nvPr/>
        </p:nvSpPr>
        <p:spPr>
          <a:xfrm>
            <a:off x="7993572" y="3887392"/>
            <a:ext cx="1037463" cy="184666"/>
          </a:xfrm>
          <a:prstGeom prst="rect">
            <a:avLst/>
          </a:prstGeom>
          <a:noFill/>
        </p:spPr>
        <p:txBody>
          <a:bodyPr wrap="none" rtlCol="0">
            <a:spAutoFit/>
          </a:bodyPr>
          <a:lstStyle/>
          <a:p>
            <a:r>
              <a:rPr lang="en-US" sz="600" dirty="0"/>
              <a:t>Source: High Country News</a:t>
            </a:r>
          </a:p>
        </p:txBody>
      </p:sp>
    </p:spTree>
    <p:extLst>
      <p:ext uri="{BB962C8B-B14F-4D97-AF65-F5344CB8AC3E}">
        <p14:creationId xmlns:p14="http://schemas.microsoft.com/office/powerpoint/2010/main" val="3844417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C1D40-76DD-120C-2034-680AB0A776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0F49F1-E6B6-A693-0845-55384B5A9F5C}"/>
              </a:ext>
            </a:extLst>
          </p:cNvPr>
          <p:cNvSpPr>
            <a:spLocks noGrp="1"/>
          </p:cNvSpPr>
          <p:nvPr>
            <p:ph type="title"/>
          </p:nvPr>
        </p:nvSpPr>
        <p:spPr/>
        <p:txBody>
          <a:bodyPr/>
          <a:lstStyle/>
          <a:p>
            <a:r>
              <a:rPr lang="en-US" b="1" dirty="0">
                <a:latin typeface="Garamond" panose="02020404030301010803" pitchFamily="18" charset="0"/>
              </a:rPr>
              <a:t>Context Setting – Assumptions (Cont.)</a:t>
            </a:r>
          </a:p>
        </p:txBody>
      </p:sp>
      <p:sp>
        <p:nvSpPr>
          <p:cNvPr id="3" name="Content Placeholder 2">
            <a:extLst>
              <a:ext uri="{FF2B5EF4-FFF2-40B4-BE49-F238E27FC236}">
                <a16:creationId xmlns:a16="http://schemas.microsoft.com/office/drawing/2014/main" id="{002CA32A-7959-0F88-0542-F6B2152CC9BA}"/>
              </a:ext>
            </a:extLst>
          </p:cNvPr>
          <p:cNvSpPr>
            <a:spLocks noGrp="1"/>
          </p:cNvSpPr>
          <p:nvPr>
            <p:ph idx="1"/>
          </p:nvPr>
        </p:nvSpPr>
        <p:spPr>
          <a:xfrm>
            <a:off x="182880" y="613458"/>
            <a:ext cx="5025728" cy="3912243"/>
          </a:xfrm>
        </p:spPr>
        <p:txBody>
          <a:bodyPr anchor="ctr"/>
          <a:lstStyle/>
          <a:p>
            <a:pPr>
              <a:spcBef>
                <a:spcPts val="300"/>
              </a:spcBef>
              <a:spcAft>
                <a:spcPts val="300"/>
              </a:spcAft>
            </a:pPr>
            <a:r>
              <a:rPr lang="en-US" sz="1600" b="1" dirty="0">
                <a:solidFill>
                  <a:srgbClr val="7030A0"/>
                </a:solidFill>
                <a:latin typeface="Garamond" panose="02020404030301010803" pitchFamily="18" charset="0"/>
              </a:rPr>
              <a:t>Unified Command: </a:t>
            </a:r>
            <a:r>
              <a:rPr lang="en-US" sz="1600" dirty="0">
                <a:latin typeface="Garamond" panose="02020404030301010803" pitchFamily="18" charset="0"/>
              </a:rPr>
              <a:t>Emergency vaccination decisions are made by the </a:t>
            </a:r>
            <a:r>
              <a:rPr lang="en-US" sz="1600" dirty="0">
                <a:solidFill>
                  <a:srgbClr val="FF0000"/>
                </a:solidFill>
                <a:latin typeface="Garamond" panose="02020404030301010803" pitchFamily="18" charset="0"/>
              </a:rPr>
              <a:t>Unified Command, State Animal Health, and relevant USDA officers </a:t>
            </a:r>
            <a:r>
              <a:rPr lang="en-US" sz="1600" dirty="0">
                <a:latin typeface="Garamond" panose="02020404030301010803" pitchFamily="18" charset="0"/>
              </a:rPr>
              <a:t>(e.g., Regional Emergency Coordinator, Veterinary Services Deputy Administrator).</a:t>
            </a:r>
          </a:p>
          <a:p>
            <a:pPr>
              <a:spcBef>
                <a:spcPts val="300"/>
              </a:spcBef>
              <a:spcAft>
                <a:spcPts val="300"/>
              </a:spcAft>
            </a:pPr>
            <a:r>
              <a:rPr lang="en-US" sz="1600" b="1" dirty="0">
                <a:solidFill>
                  <a:srgbClr val="7030A0"/>
                </a:solidFill>
                <a:latin typeface="Garamond" panose="02020404030301010803" pitchFamily="18" charset="0"/>
              </a:rPr>
              <a:t>Distribution: </a:t>
            </a:r>
            <a:r>
              <a:rPr lang="en-US" sz="1600" dirty="0">
                <a:latin typeface="Garamond" panose="02020404030301010803" pitchFamily="18" charset="0"/>
              </a:rPr>
              <a:t>Agencies are prepared to </a:t>
            </a:r>
            <a:r>
              <a:rPr lang="en-US" sz="1600" dirty="0">
                <a:solidFill>
                  <a:srgbClr val="FF0000"/>
                </a:solidFill>
                <a:latin typeface="Garamond" panose="02020404030301010803" pitchFamily="18" charset="0"/>
              </a:rPr>
              <a:t>efficiently transport and store </a:t>
            </a:r>
            <a:r>
              <a:rPr lang="en-US" sz="1600" dirty="0">
                <a:latin typeface="Garamond" panose="02020404030301010803" pitchFamily="18" charset="0"/>
              </a:rPr>
              <a:t>vaccines, maintaining cold chain integrity.</a:t>
            </a:r>
          </a:p>
          <a:p>
            <a:pPr>
              <a:spcBef>
                <a:spcPts val="300"/>
              </a:spcBef>
              <a:spcAft>
                <a:spcPts val="300"/>
              </a:spcAft>
            </a:pPr>
            <a:r>
              <a:rPr lang="en-US" sz="1600" b="1" dirty="0">
                <a:solidFill>
                  <a:srgbClr val="7030A0"/>
                </a:solidFill>
                <a:latin typeface="Garamond" panose="02020404030301010803" pitchFamily="18" charset="0"/>
              </a:rPr>
              <a:t>Participating Agencies: </a:t>
            </a:r>
            <a:r>
              <a:rPr lang="en-US" sz="1600" dirty="0">
                <a:latin typeface="Garamond" panose="02020404030301010803" pitchFamily="18" charset="0"/>
              </a:rPr>
              <a:t>Roles may change based on outbreak scale; </a:t>
            </a:r>
            <a:r>
              <a:rPr lang="en-US" sz="1600" dirty="0">
                <a:solidFill>
                  <a:srgbClr val="FF0000"/>
                </a:solidFill>
                <a:latin typeface="Garamond" panose="02020404030301010803" pitchFamily="18" charset="0"/>
              </a:rPr>
              <a:t>non-traditional partners </a:t>
            </a:r>
            <a:r>
              <a:rPr lang="en-US" sz="1600" dirty="0">
                <a:latin typeface="Garamond" panose="02020404030301010803" pitchFamily="18" charset="0"/>
              </a:rPr>
              <a:t>may be involved to support resource and operational needs (e.g., transportation, distribution, depopulation).</a:t>
            </a:r>
          </a:p>
        </p:txBody>
      </p:sp>
      <p:pic>
        <p:nvPicPr>
          <p:cNvPr id="2050" name="Picture 2" descr="NM joins three states to begin voluntary testing for bird flu in dairy farm  milk tanks • Source New Mexico">
            <a:extLst>
              <a:ext uri="{FF2B5EF4-FFF2-40B4-BE49-F238E27FC236}">
                <a16:creationId xmlns:a16="http://schemas.microsoft.com/office/drawing/2014/main" id="{0441BE9D-830B-E7CB-025D-3FA189E189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8527" y="1485663"/>
            <a:ext cx="3602593" cy="240172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AEBC6BE-D74B-5600-9E38-F8337F6F03A3}"/>
              </a:ext>
            </a:extLst>
          </p:cNvPr>
          <p:cNvSpPr txBox="1"/>
          <p:nvPr/>
        </p:nvSpPr>
        <p:spPr>
          <a:xfrm>
            <a:off x="5358527" y="3718115"/>
            <a:ext cx="3499676" cy="169277"/>
          </a:xfrm>
          <a:prstGeom prst="rect">
            <a:avLst/>
          </a:prstGeom>
          <a:noFill/>
        </p:spPr>
        <p:txBody>
          <a:bodyPr wrap="none" rtlCol="0">
            <a:spAutoFit/>
          </a:bodyPr>
          <a:lstStyle/>
          <a:p>
            <a:r>
              <a:rPr lang="en-US" sz="500" dirty="0"/>
              <a:t>Source: https://</a:t>
            </a:r>
            <a:r>
              <a:rPr lang="en-US" sz="500" dirty="0" err="1"/>
              <a:t>sourcenm.com</a:t>
            </a:r>
            <a:r>
              <a:rPr lang="en-US" sz="500" dirty="0"/>
              <a:t>/2024/06/25/nm-joins-three-states-begin-voluntary-testing-for-bird-flu-in-dairy-farm-milk-tanks/</a:t>
            </a:r>
          </a:p>
        </p:txBody>
      </p:sp>
    </p:spTree>
    <p:extLst>
      <p:ext uri="{BB962C8B-B14F-4D97-AF65-F5344CB8AC3E}">
        <p14:creationId xmlns:p14="http://schemas.microsoft.com/office/powerpoint/2010/main" val="2226606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iversity_Widescreen_Template_Horiz_July2020.potx" id="{3459171C-7422-D447-8EC6-0D4BD2EA01CB}" vid="{0E0B95AE-4A22-BB4E-AFBE-94B43768EE56}"/>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iversity-Vertical-Branding-Widescreen-July2020.potx" id="{6E30CCC1-CD18-E246-921F-40464F11EDB9}" vid="{B0978761-DC1E-D446-BB31-46A0316FB1E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s>
</ds:datastoreItem>
</file>

<file path=customXml/itemProps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657</TotalTime>
  <Words>2787</Words>
  <Application>Microsoft Macintosh PowerPoint</Application>
  <PresentationFormat>On-screen Show (16:9)</PresentationFormat>
  <Paragraphs>269</Paragraphs>
  <Slides>23</Slides>
  <Notes>11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-webkit-standard</vt:lpstr>
      <vt:lpstr>Aptos</vt:lpstr>
      <vt:lpstr>Arial</vt:lpstr>
      <vt:lpstr>Calibri</vt:lpstr>
      <vt:lpstr>Garamond</vt:lpstr>
      <vt:lpstr>Lucida Sans</vt:lpstr>
      <vt:lpstr>Times New Roman</vt:lpstr>
      <vt:lpstr>Office Theme</vt:lpstr>
      <vt:lpstr>1_Office Theme</vt:lpstr>
      <vt:lpstr>Operationalizing Agricultural Security</vt:lpstr>
      <vt:lpstr>Portfolio Products</vt:lpstr>
      <vt:lpstr>Collaboration &amp; Partnership</vt:lpstr>
      <vt:lpstr>New Mexico’s Unique Risk Landscape</vt:lpstr>
      <vt:lpstr>Learning Objectives</vt:lpstr>
      <vt:lpstr>Learning Objectives (Cont.)</vt:lpstr>
      <vt:lpstr>Purpose &amp; Goal</vt:lpstr>
      <vt:lpstr>Context Setting – Assumptions</vt:lpstr>
      <vt:lpstr>Context Setting – Assumptions (Cont.)</vt:lpstr>
      <vt:lpstr>Vaccination Strategies Available</vt:lpstr>
      <vt:lpstr>Vaccination Strategies Available</vt:lpstr>
      <vt:lpstr>Decision Characteristics/Factors</vt:lpstr>
      <vt:lpstr>Decision Characteristics/Factors (Cont.)</vt:lpstr>
      <vt:lpstr>Scenario Walk Trough </vt:lpstr>
      <vt:lpstr>Scenario Walk Through – Results</vt:lpstr>
      <vt:lpstr>Domestic Preparedness Journal</vt:lpstr>
      <vt:lpstr>Beyond the Showcase…</vt:lpstr>
      <vt:lpstr>Agriculture Security…</vt:lpstr>
      <vt:lpstr>Foundational Competency Summary</vt:lpstr>
      <vt:lpstr>Emphasis Competency Summary</vt:lpstr>
      <vt:lpstr>Noteworthy Courses &amp; Experiences</vt:lpstr>
      <vt:lpstr>Recognitions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Joshua Dise</dc:creator>
  <cp:lastModifiedBy>Joshua Dise</cp:lastModifiedBy>
  <cp:revision>23</cp:revision>
  <dcterms:created xsi:type="dcterms:W3CDTF">2025-05-15T18:02:26Z</dcterms:created>
  <dcterms:modified xsi:type="dcterms:W3CDTF">2025-05-30T14:02:41Z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