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notesMasterIdLst>
    <p:notesMasterId r:id="rId30"/>
  </p:notesMasterIdLst>
  <p:handoutMasterIdLst>
    <p:handoutMasterId r:id="rId31"/>
  </p:handoutMasterIdLst>
  <p:sldIdLst>
    <p:sldId id="304" r:id="rId5"/>
    <p:sldId id="334" r:id="rId6"/>
    <p:sldId id="307" r:id="rId7"/>
    <p:sldId id="302" r:id="rId8"/>
    <p:sldId id="313" r:id="rId9"/>
    <p:sldId id="316" r:id="rId10"/>
    <p:sldId id="326" r:id="rId11"/>
    <p:sldId id="328" r:id="rId12"/>
    <p:sldId id="308" r:id="rId13"/>
    <p:sldId id="336" r:id="rId14"/>
    <p:sldId id="314" r:id="rId15"/>
    <p:sldId id="317" r:id="rId16"/>
    <p:sldId id="318" r:id="rId17"/>
    <p:sldId id="320" r:id="rId18"/>
    <p:sldId id="337" r:id="rId19"/>
    <p:sldId id="310" r:id="rId20"/>
    <p:sldId id="340" r:id="rId21"/>
    <p:sldId id="330" r:id="rId22"/>
    <p:sldId id="329" r:id="rId23"/>
    <p:sldId id="335" r:id="rId24"/>
    <p:sldId id="341" r:id="rId25"/>
    <p:sldId id="342" r:id="rId26"/>
    <p:sldId id="338" r:id="rId27"/>
    <p:sldId id="311" r:id="rId28"/>
    <p:sldId id="325" r:id="rId2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1F2A0C7-0630-2A8D-5D1D-5600AC719CAD}" name="Michelle Turvey-Welch" initials="MT" userId="S::mturvey@ksu.edu::365537a9-099c-4937-b6ee-e84327e7888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DFC"/>
    <a:srgbClr val="F3E9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CAFE32-5884-4342-0F13-95E07278B373}" v="28" dt="2025-05-22T16:49:44.4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798" y="96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3E09A5-021E-4F62-8BB1-98FAE472994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EADCD6-D051-4EB1-ACA2-E60A351E10EE}">
      <dgm:prSet phldrT="[Text]" phldr="0"/>
      <dgm:spPr/>
      <dgm:t>
        <a:bodyPr/>
        <a:lstStyle/>
        <a:p>
          <a:r>
            <a:rPr lang="en-US" dirty="0">
              <a:latin typeface="Book Antiqua"/>
            </a:rPr>
            <a:t>Author</a:t>
          </a:r>
          <a:endParaRPr lang="en-US" dirty="0"/>
        </a:p>
      </dgm:t>
    </dgm:pt>
    <dgm:pt modelId="{692CDAEC-E9A1-4B3E-BCCD-49EE84802980}" type="parTrans" cxnId="{5B7FC7AC-869B-430E-B508-A54C3526F398}">
      <dgm:prSet/>
      <dgm:spPr/>
      <dgm:t>
        <a:bodyPr/>
        <a:lstStyle/>
        <a:p>
          <a:endParaRPr lang="en-US"/>
        </a:p>
      </dgm:t>
    </dgm:pt>
    <dgm:pt modelId="{7E88BFFD-EEE3-4F72-A1DD-7B8DE2D0EE6A}" type="sibTrans" cxnId="{5B7FC7AC-869B-430E-B508-A54C3526F398}">
      <dgm:prSet/>
      <dgm:spPr/>
      <dgm:t>
        <a:bodyPr/>
        <a:lstStyle/>
        <a:p>
          <a:endParaRPr lang="en-US"/>
        </a:p>
      </dgm:t>
    </dgm:pt>
    <dgm:pt modelId="{63EBE7F4-8127-45D2-AF7C-C723C7E5CCF9}">
      <dgm:prSet phldrT="[Text]" phldr="0"/>
      <dgm:spPr/>
      <dgm:t>
        <a:bodyPr/>
        <a:lstStyle/>
        <a:p>
          <a:r>
            <a:rPr lang="en-US" dirty="0">
              <a:latin typeface="Book Antiqua"/>
            </a:rPr>
            <a:t>Journal/Library</a:t>
          </a:r>
          <a:endParaRPr lang="en-US" dirty="0"/>
        </a:p>
      </dgm:t>
    </dgm:pt>
    <dgm:pt modelId="{F2B1F7A1-DDDA-47F4-92B7-C6A8A083341B}" type="parTrans" cxnId="{F1DFB40C-F44E-4E8B-AEF9-9D685C10BD4B}">
      <dgm:prSet/>
      <dgm:spPr/>
      <dgm:t>
        <a:bodyPr/>
        <a:lstStyle/>
        <a:p>
          <a:endParaRPr lang="en-US"/>
        </a:p>
      </dgm:t>
    </dgm:pt>
    <dgm:pt modelId="{B11BF875-9A54-4543-8D17-F1023EB48C57}" type="sibTrans" cxnId="{F1DFB40C-F44E-4E8B-AEF9-9D685C10BD4B}">
      <dgm:prSet/>
      <dgm:spPr/>
      <dgm:t>
        <a:bodyPr/>
        <a:lstStyle/>
        <a:p>
          <a:endParaRPr lang="en-US"/>
        </a:p>
      </dgm:t>
    </dgm:pt>
    <dgm:pt modelId="{34ED35DC-2AA6-4836-BFFD-D0D4F7F8C342}">
      <dgm:prSet phldrT="[Text]" phldr="0"/>
      <dgm:spPr/>
      <dgm:t>
        <a:bodyPr/>
        <a:lstStyle/>
        <a:p>
          <a:pPr rtl="0"/>
          <a:r>
            <a:rPr lang="en-US" dirty="0">
              <a:latin typeface="Book Antiqua"/>
            </a:rPr>
            <a:t>The General Public</a:t>
          </a:r>
          <a:endParaRPr lang="en-US" dirty="0"/>
        </a:p>
      </dgm:t>
    </dgm:pt>
    <dgm:pt modelId="{ADE43C96-B0C3-4673-A938-45AAAF6288B3}" type="parTrans" cxnId="{54E8915B-653F-48DF-8A3A-1B918F9AB994}">
      <dgm:prSet/>
      <dgm:spPr/>
      <dgm:t>
        <a:bodyPr/>
        <a:lstStyle/>
        <a:p>
          <a:endParaRPr lang="en-US"/>
        </a:p>
      </dgm:t>
    </dgm:pt>
    <dgm:pt modelId="{24621FE3-8455-4E9A-9EB0-76FCE89DD161}" type="sibTrans" cxnId="{54E8915B-653F-48DF-8A3A-1B918F9AB994}">
      <dgm:prSet/>
      <dgm:spPr/>
      <dgm:t>
        <a:bodyPr/>
        <a:lstStyle/>
        <a:p>
          <a:endParaRPr lang="en-US"/>
        </a:p>
      </dgm:t>
    </dgm:pt>
    <dgm:pt modelId="{C30D4477-E535-4153-AD90-5755B99A187F}">
      <dgm:prSet phldrT="[Text]" phldr="0"/>
      <dgm:spPr/>
      <dgm:t>
        <a:bodyPr/>
        <a:lstStyle/>
        <a:p>
          <a:pPr rtl="0"/>
          <a:r>
            <a:rPr lang="en-US" dirty="0">
              <a:latin typeface="Book Antiqua"/>
            </a:rPr>
            <a:t>Perpetual Library Access and Use</a:t>
          </a:r>
          <a:endParaRPr lang="en-US" dirty="0"/>
        </a:p>
      </dgm:t>
    </dgm:pt>
    <dgm:pt modelId="{2F39AFCF-8E06-4E32-A160-B0FBD2363122}" type="parTrans" cxnId="{D6C59863-C8DE-40A4-9565-CCFCF46517B9}">
      <dgm:prSet/>
      <dgm:spPr/>
      <dgm:t>
        <a:bodyPr/>
        <a:lstStyle/>
        <a:p>
          <a:endParaRPr lang="en-US"/>
        </a:p>
      </dgm:t>
    </dgm:pt>
    <dgm:pt modelId="{90DBAA68-638D-4EB9-B0BA-CF10C5E0AC48}" type="sibTrans" cxnId="{D6C59863-C8DE-40A4-9565-CCFCF46517B9}">
      <dgm:prSet/>
      <dgm:spPr/>
      <dgm:t>
        <a:bodyPr/>
        <a:lstStyle/>
        <a:p>
          <a:endParaRPr lang="en-US"/>
        </a:p>
      </dgm:t>
    </dgm:pt>
    <dgm:pt modelId="{B80E86E7-85C4-46AC-913F-075B6647B836}" type="pres">
      <dgm:prSet presAssocID="{D93E09A5-021E-4F62-8BB1-98FAE47299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CF20B2A-5188-415A-A7C0-A66A44235E5C}" type="pres">
      <dgm:prSet presAssocID="{40EADCD6-D051-4EB1-ACA2-E60A351E10EE}" presName="hierRoot1" presStyleCnt="0"/>
      <dgm:spPr/>
    </dgm:pt>
    <dgm:pt modelId="{4A86D479-7054-4004-ADCB-814B03920920}" type="pres">
      <dgm:prSet presAssocID="{40EADCD6-D051-4EB1-ACA2-E60A351E10EE}" presName="composite" presStyleCnt="0"/>
      <dgm:spPr/>
    </dgm:pt>
    <dgm:pt modelId="{94E3A53E-7242-46CF-899C-AB4B68881BD5}" type="pres">
      <dgm:prSet presAssocID="{40EADCD6-D051-4EB1-ACA2-E60A351E10EE}" presName="background" presStyleLbl="node0" presStyleIdx="0" presStyleCnt="1"/>
      <dgm:spPr/>
    </dgm:pt>
    <dgm:pt modelId="{B429C877-6ADC-44D7-8B60-43EB988BA6C5}" type="pres">
      <dgm:prSet presAssocID="{40EADCD6-D051-4EB1-ACA2-E60A351E10EE}" presName="text" presStyleLbl="fgAcc0" presStyleIdx="0" presStyleCnt="1">
        <dgm:presLayoutVars>
          <dgm:chPref val="3"/>
        </dgm:presLayoutVars>
      </dgm:prSet>
      <dgm:spPr/>
    </dgm:pt>
    <dgm:pt modelId="{7DB870CB-45F2-4BCA-959F-47E4B6F298B8}" type="pres">
      <dgm:prSet presAssocID="{40EADCD6-D051-4EB1-ACA2-E60A351E10EE}" presName="hierChild2" presStyleCnt="0"/>
      <dgm:spPr/>
    </dgm:pt>
    <dgm:pt modelId="{5657579B-0CD3-4040-A0E0-0353CE1B6B37}" type="pres">
      <dgm:prSet presAssocID="{F2B1F7A1-DDDA-47F4-92B7-C6A8A083341B}" presName="Name10" presStyleLbl="parChTrans1D2" presStyleIdx="0" presStyleCnt="2"/>
      <dgm:spPr/>
    </dgm:pt>
    <dgm:pt modelId="{7D2E47F5-DB11-4F06-A449-ABCA8F3C7D65}" type="pres">
      <dgm:prSet presAssocID="{63EBE7F4-8127-45D2-AF7C-C723C7E5CCF9}" presName="hierRoot2" presStyleCnt="0"/>
      <dgm:spPr/>
    </dgm:pt>
    <dgm:pt modelId="{8F0682D5-5A28-4AED-BE9C-9276EE53FED1}" type="pres">
      <dgm:prSet presAssocID="{63EBE7F4-8127-45D2-AF7C-C723C7E5CCF9}" presName="composite2" presStyleCnt="0"/>
      <dgm:spPr/>
    </dgm:pt>
    <dgm:pt modelId="{0C78186E-257F-4AC4-8A48-F41655A7B956}" type="pres">
      <dgm:prSet presAssocID="{63EBE7F4-8127-45D2-AF7C-C723C7E5CCF9}" presName="background2" presStyleLbl="node2" presStyleIdx="0" presStyleCnt="2"/>
      <dgm:spPr/>
    </dgm:pt>
    <dgm:pt modelId="{03DC64CA-2C3B-4C7B-9879-CC274273DAEF}" type="pres">
      <dgm:prSet presAssocID="{63EBE7F4-8127-45D2-AF7C-C723C7E5CCF9}" presName="text2" presStyleLbl="fgAcc2" presStyleIdx="0" presStyleCnt="2">
        <dgm:presLayoutVars>
          <dgm:chPref val="3"/>
        </dgm:presLayoutVars>
      </dgm:prSet>
      <dgm:spPr/>
    </dgm:pt>
    <dgm:pt modelId="{F45A0CC2-C629-4B4D-8AC2-29BFAE292EE8}" type="pres">
      <dgm:prSet presAssocID="{63EBE7F4-8127-45D2-AF7C-C723C7E5CCF9}" presName="hierChild3" presStyleCnt="0"/>
      <dgm:spPr/>
    </dgm:pt>
    <dgm:pt modelId="{09580057-B62D-4CE0-8189-7E3199095273}" type="pres">
      <dgm:prSet presAssocID="{ADE43C96-B0C3-4673-A938-45AAAF6288B3}" presName="Name10" presStyleLbl="parChTrans1D2" presStyleIdx="1" presStyleCnt="2"/>
      <dgm:spPr/>
    </dgm:pt>
    <dgm:pt modelId="{841835CF-1E17-401F-ACFB-4B5146E2B265}" type="pres">
      <dgm:prSet presAssocID="{34ED35DC-2AA6-4836-BFFD-D0D4F7F8C342}" presName="hierRoot2" presStyleCnt="0"/>
      <dgm:spPr/>
    </dgm:pt>
    <dgm:pt modelId="{55D3A6B5-9EBA-4DBC-90A5-98243031DF94}" type="pres">
      <dgm:prSet presAssocID="{34ED35DC-2AA6-4836-BFFD-D0D4F7F8C342}" presName="composite2" presStyleCnt="0"/>
      <dgm:spPr/>
    </dgm:pt>
    <dgm:pt modelId="{F170567F-BE5A-496F-9146-B912CF389302}" type="pres">
      <dgm:prSet presAssocID="{34ED35DC-2AA6-4836-BFFD-D0D4F7F8C342}" presName="background2" presStyleLbl="node2" presStyleIdx="1" presStyleCnt="2"/>
      <dgm:spPr/>
    </dgm:pt>
    <dgm:pt modelId="{10BD4096-A694-419A-9809-AAD654D87EC4}" type="pres">
      <dgm:prSet presAssocID="{34ED35DC-2AA6-4836-BFFD-D0D4F7F8C342}" presName="text2" presStyleLbl="fgAcc2" presStyleIdx="1" presStyleCnt="2">
        <dgm:presLayoutVars>
          <dgm:chPref val="3"/>
        </dgm:presLayoutVars>
      </dgm:prSet>
      <dgm:spPr/>
    </dgm:pt>
    <dgm:pt modelId="{A19D2E7D-8CB8-439F-A8A1-92BFB9BE8D0B}" type="pres">
      <dgm:prSet presAssocID="{34ED35DC-2AA6-4836-BFFD-D0D4F7F8C342}" presName="hierChild3" presStyleCnt="0"/>
      <dgm:spPr/>
    </dgm:pt>
    <dgm:pt modelId="{FEF717BC-B3F4-40A6-A074-D2073AFBEE75}" type="pres">
      <dgm:prSet presAssocID="{2F39AFCF-8E06-4E32-A160-B0FBD2363122}" presName="Name17" presStyleLbl="parChTrans1D3" presStyleIdx="0" presStyleCnt="1"/>
      <dgm:spPr/>
    </dgm:pt>
    <dgm:pt modelId="{57877BBF-32CD-4A17-9BBF-53E4DDEF9A9F}" type="pres">
      <dgm:prSet presAssocID="{C30D4477-E535-4153-AD90-5755B99A187F}" presName="hierRoot3" presStyleCnt="0"/>
      <dgm:spPr/>
    </dgm:pt>
    <dgm:pt modelId="{BF472E0B-122E-47DF-BAE8-D2ABDD8E698C}" type="pres">
      <dgm:prSet presAssocID="{C30D4477-E535-4153-AD90-5755B99A187F}" presName="composite3" presStyleCnt="0"/>
      <dgm:spPr/>
    </dgm:pt>
    <dgm:pt modelId="{420B927D-EC54-45CA-8F4F-A453BCF59812}" type="pres">
      <dgm:prSet presAssocID="{C30D4477-E535-4153-AD90-5755B99A187F}" presName="background3" presStyleLbl="node3" presStyleIdx="0" presStyleCnt="1"/>
      <dgm:spPr/>
    </dgm:pt>
    <dgm:pt modelId="{8F26A331-1610-488C-AB17-87909945CF57}" type="pres">
      <dgm:prSet presAssocID="{C30D4477-E535-4153-AD90-5755B99A187F}" presName="text3" presStyleLbl="fgAcc3" presStyleIdx="0" presStyleCnt="1">
        <dgm:presLayoutVars>
          <dgm:chPref val="3"/>
        </dgm:presLayoutVars>
      </dgm:prSet>
      <dgm:spPr/>
    </dgm:pt>
    <dgm:pt modelId="{77B8C8A8-E4B5-4AF8-8827-A796202B7285}" type="pres">
      <dgm:prSet presAssocID="{C30D4477-E535-4153-AD90-5755B99A187F}" presName="hierChild4" presStyleCnt="0"/>
      <dgm:spPr/>
    </dgm:pt>
  </dgm:ptLst>
  <dgm:cxnLst>
    <dgm:cxn modelId="{E6659400-3654-4E3C-9FFB-281CF498E261}" type="presOf" srcId="{ADE43C96-B0C3-4673-A938-45AAAF6288B3}" destId="{09580057-B62D-4CE0-8189-7E3199095273}" srcOrd="0" destOrd="0" presId="urn:microsoft.com/office/officeart/2005/8/layout/hierarchy1"/>
    <dgm:cxn modelId="{38E1F305-5918-4D45-BE22-DE0ECA7D2929}" type="presOf" srcId="{34ED35DC-2AA6-4836-BFFD-D0D4F7F8C342}" destId="{10BD4096-A694-419A-9809-AAD654D87EC4}" srcOrd="0" destOrd="0" presId="urn:microsoft.com/office/officeart/2005/8/layout/hierarchy1"/>
    <dgm:cxn modelId="{CDFAA407-3475-4E04-9B8D-4D8EA90DDF58}" type="presOf" srcId="{63EBE7F4-8127-45D2-AF7C-C723C7E5CCF9}" destId="{03DC64CA-2C3B-4C7B-9879-CC274273DAEF}" srcOrd="0" destOrd="0" presId="urn:microsoft.com/office/officeart/2005/8/layout/hierarchy1"/>
    <dgm:cxn modelId="{F1DFB40C-F44E-4E8B-AEF9-9D685C10BD4B}" srcId="{40EADCD6-D051-4EB1-ACA2-E60A351E10EE}" destId="{63EBE7F4-8127-45D2-AF7C-C723C7E5CCF9}" srcOrd="0" destOrd="0" parTransId="{F2B1F7A1-DDDA-47F4-92B7-C6A8A083341B}" sibTransId="{B11BF875-9A54-4543-8D17-F1023EB48C57}"/>
    <dgm:cxn modelId="{CDBC401E-3B0D-4C0A-BEB3-1228EFC3C39A}" type="presOf" srcId="{F2B1F7A1-DDDA-47F4-92B7-C6A8A083341B}" destId="{5657579B-0CD3-4040-A0E0-0353CE1B6B37}" srcOrd="0" destOrd="0" presId="urn:microsoft.com/office/officeart/2005/8/layout/hierarchy1"/>
    <dgm:cxn modelId="{54E8915B-653F-48DF-8A3A-1B918F9AB994}" srcId="{40EADCD6-D051-4EB1-ACA2-E60A351E10EE}" destId="{34ED35DC-2AA6-4836-BFFD-D0D4F7F8C342}" srcOrd="1" destOrd="0" parTransId="{ADE43C96-B0C3-4673-A938-45AAAF6288B3}" sibTransId="{24621FE3-8455-4E9A-9EB0-76FCE89DD161}"/>
    <dgm:cxn modelId="{12D18563-62B2-4207-83FC-5BB9E31EE4AD}" type="presOf" srcId="{40EADCD6-D051-4EB1-ACA2-E60A351E10EE}" destId="{B429C877-6ADC-44D7-8B60-43EB988BA6C5}" srcOrd="0" destOrd="0" presId="urn:microsoft.com/office/officeart/2005/8/layout/hierarchy1"/>
    <dgm:cxn modelId="{D6C59863-C8DE-40A4-9565-CCFCF46517B9}" srcId="{34ED35DC-2AA6-4836-BFFD-D0D4F7F8C342}" destId="{C30D4477-E535-4153-AD90-5755B99A187F}" srcOrd="0" destOrd="0" parTransId="{2F39AFCF-8E06-4E32-A160-B0FBD2363122}" sibTransId="{90DBAA68-638D-4EB9-B0BA-CF10C5E0AC48}"/>
    <dgm:cxn modelId="{48A88C6A-2E6A-49B6-84A5-B76F3E831FA0}" type="presOf" srcId="{C30D4477-E535-4153-AD90-5755B99A187F}" destId="{8F26A331-1610-488C-AB17-87909945CF57}" srcOrd="0" destOrd="0" presId="urn:microsoft.com/office/officeart/2005/8/layout/hierarchy1"/>
    <dgm:cxn modelId="{4BF706A7-BA14-488A-A08B-CED1579A2D07}" type="presOf" srcId="{D93E09A5-021E-4F62-8BB1-98FAE4729949}" destId="{B80E86E7-85C4-46AC-913F-075B6647B836}" srcOrd="0" destOrd="0" presId="urn:microsoft.com/office/officeart/2005/8/layout/hierarchy1"/>
    <dgm:cxn modelId="{B54BFDA7-6293-4893-8189-3B68E37E93D0}" type="presOf" srcId="{2F39AFCF-8E06-4E32-A160-B0FBD2363122}" destId="{FEF717BC-B3F4-40A6-A074-D2073AFBEE75}" srcOrd="0" destOrd="0" presId="urn:microsoft.com/office/officeart/2005/8/layout/hierarchy1"/>
    <dgm:cxn modelId="{5B7FC7AC-869B-430E-B508-A54C3526F398}" srcId="{D93E09A5-021E-4F62-8BB1-98FAE4729949}" destId="{40EADCD6-D051-4EB1-ACA2-E60A351E10EE}" srcOrd="0" destOrd="0" parTransId="{692CDAEC-E9A1-4B3E-BCCD-49EE84802980}" sibTransId="{7E88BFFD-EEE3-4F72-A1DD-7B8DE2D0EE6A}"/>
    <dgm:cxn modelId="{8FA26AB2-B726-433F-B629-282C9F22EA0A}" type="presParOf" srcId="{B80E86E7-85C4-46AC-913F-075B6647B836}" destId="{FCF20B2A-5188-415A-A7C0-A66A44235E5C}" srcOrd="0" destOrd="0" presId="urn:microsoft.com/office/officeart/2005/8/layout/hierarchy1"/>
    <dgm:cxn modelId="{4FBF889A-E725-4C84-B552-4D857F53E54A}" type="presParOf" srcId="{FCF20B2A-5188-415A-A7C0-A66A44235E5C}" destId="{4A86D479-7054-4004-ADCB-814B03920920}" srcOrd="0" destOrd="0" presId="urn:microsoft.com/office/officeart/2005/8/layout/hierarchy1"/>
    <dgm:cxn modelId="{8408E0FF-2243-417A-BA43-B137C66C5325}" type="presParOf" srcId="{4A86D479-7054-4004-ADCB-814B03920920}" destId="{94E3A53E-7242-46CF-899C-AB4B68881BD5}" srcOrd="0" destOrd="0" presId="urn:microsoft.com/office/officeart/2005/8/layout/hierarchy1"/>
    <dgm:cxn modelId="{EDAF2D0D-38CA-4352-B972-E06A29607ADA}" type="presParOf" srcId="{4A86D479-7054-4004-ADCB-814B03920920}" destId="{B429C877-6ADC-44D7-8B60-43EB988BA6C5}" srcOrd="1" destOrd="0" presId="urn:microsoft.com/office/officeart/2005/8/layout/hierarchy1"/>
    <dgm:cxn modelId="{91908D8B-B923-41C2-8FDB-449F311C88CD}" type="presParOf" srcId="{FCF20B2A-5188-415A-A7C0-A66A44235E5C}" destId="{7DB870CB-45F2-4BCA-959F-47E4B6F298B8}" srcOrd="1" destOrd="0" presId="urn:microsoft.com/office/officeart/2005/8/layout/hierarchy1"/>
    <dgm:cxn modelId="{6A43E26C-8603-48C0-8407-EFFD1E8D2A07}" type="presParOf" srcId="{7DB870CB-45F2-4BCA-959F-47E4B6F298B8}" destId="{5657579B-0CD3-4040-A0E0-0353CE1B6B37}" srcOrd="0" destOrd="0" presId="urn:microsoft.com/office/officeart/2005/8/layout/hierarchy1"/>
    <dgm:cxn modelId="{825297FA-9F6F-43BD-8DD0-C4BF824C469F}" type="presParOf" srcId="{7DB870CB-45F2-4BCA-959F-47E4B6F298B8}" destId="{7D2E47F5-DB11-4F06-A449-ABCA8F3C7D65}" srcOrd="1" destOrd="0" presId="urn:microsoft.com/office/officeart/2005/8/layout/hierarchy1"/>
    <dgm:cxn modelId="{684A2BC3-F4A7-4C6B-A660-8B71FFBD5412}" type="presParOf" srcId="{7D2E47F5-DB11-4F06-A449-ABCA8F3C7D65}" destId="{8F0682D5-5A28-4AED-BE9C-9276EE53FED1}" srcOrd="0" destOrd="0" presId="urn:microsoft.com/office/officeart/2005/8/layout/hierarchy1"/>
    <dgm:cxn modelId="{CB259087-6A77-431A-88B4-1760E56DF562}" type="presParOf" srcId="{8F0682D5-5A28-4AED-BE9C-9276EE53FED1}" destId="{0C78186E-257F-4AC4-8A48-F41655A7B956}" srcOrd="0" destOrd="0" presId="urn:microsoft.com/office/officeart/2005/8/layout/hierarchy1"/>
    <dgm:cxn modelId="{C8653159-0653-4E04-83EC-E280328E4579}" type="presParOf" srcId="{8F0682D5-5A28-4AED-BE9C-9276EE53FED1}" destId="{03DC64CA-2C3B-4C7B-9879-CC274273DAEF}" srcOrd="1" destOrd="0" presId="urn:microsoft.com/office/officeart/2005/8/layout/hierarchy1"/>
    <dgm:cxn modelId="{3F1C7D5C-8F75-445D-BD49-42924847D05D}" type="presParOf" srcId="{7D2E47F5-DB11-4F06-A449-ABCA8F3C7D65}" destId="{F45A0CC2-C629-4B4D-8AC2-29BFAE292EE8}" srcOrd="1" destOrd="0" presId="urn:microsoft.com/office/officeart/2005/8/layout/hierarchy1"/>
    <dgm:cxn modelId="{35269661-D6FF-48BB-B5E0-130E74CAD553}" type="presParOf" srcId="{7DB870CB-45F2-4BCA-959F-47E4B6F298B8}" destId="{09580057-B62D-4CE0-8189-7E3199095273}" srcOrd="2" destOrd="0" presId="urn:microsoft.com/office/officeart/2005/8/layout/hierarchy1"/>
    <dgm:cxn modelId="{CC99FCF7-4CEE-4CA0-9F61-8161512B9763}" type="presParOf" srcId="{7DB870CB-45F2-4BCA-959F-47E4B6F298B8}" destId="{841835CF-1E17-401F-ACFB-4B5146E2B265}" srcOrd="3" destOrd="0" presId="urn:microsoft.com/office/officeart/2005/8/layout/hierarchy1"/>
    <dgm:cxn modelId="{632E2D61-4AA1-40CA-B6C5-71C8C4E00842}" type="presParOf" srcId="{841835CF-1E17-401F-ACFB-4B5146E2B265}" destId="{55D3A6B5-9EBA-4DBC-90A5-98243031DF94}" srcOrd="0" destOrd="0" presId="urn:microsoft.com/office/officeart/2005/8/layout/hierarchy1"/>
    <dgm:cxn modelId="{790621B8-61FF-43AE-94B9-CDEA231947FD}" type="presParOf" srcId="{55D3A6B5-9EBA-4DBC-90A5-98243031DF94}" destId="{F170567F-BE5A-496F-9146-B912CF389302}" srcOrd="0" destOrd="0" presId="urn:microsoft.com/office/officeart/2005/8/layout/hierarchy1"/>
    <dgm:cxn modelId="{176F6064-E002-4A6F-AFF7-9CEC1EF2861B}" type="presParOf" srcId="{55D3A6B5-9EBA-4DBC-90A5-98243031DF94}" destId="{10BD4096-A694-419A-9809-AAD654D87EC4}" srcOrd="1" destOrd="0" presId="urn:microsoft.com/office/officeart/2005/8/layout/hierarchy1"/>
    <dgm:cxn modelId="{DBC95D99-AB11-4BCB-8130-254F9D187859}" type="presParOf" srcId="{841835CF-1E17-401F-ACFB-4B5146E2B265}" destId="{A19D2E7D-8CB8-439F-A8A1-92BFB9BE8D0B}" srcOrd="1" destOrd="0" presId="urn:microsoft.com/office/officeart/2005/8/layout/hierarchy1"/>
    <dgm:cxn modelId="{17A2F6EF-DEA3-4499-80D0-2A0122CC3786}" type="presParOf" srcId="{A19D2E7D-8CB8-439F-A8A1-92BFB9BE8D0B}" destId="{FEF717BC-B3F4-40A6-A074-D2073AFBEE75}" srcOrd="0" destOrd="0" presId="urn:microsoft.com/office/officeart/2005/8/layout/hierarchy1"/>
    <dgm:cxn modelId="{CB2962D7-0464-4987-BA97-2353FC929183}" type="presParOf" srcId="{A19D2E7D-8CB8-439F-A8A1-92BFB9BE8D0B}" destId="{57877BBF-32CD-4A17-9BBF-53E4DDEF9A9F}" srcOrd="1" destOrd="0" presId="urn:microsoft.com/office/officeart/2005/8/layout/hierarchy1"/>
    <dgm:cxn modelId="{63D91930-1A2A-4699-BADE-9B5B58AE3C20}" type="presParOf" srcId="{57877BBF-32CD-4A17-9BBF-53E4DDEF9A9F}" destId="{BF472E0B-122E-47DF-BAE8-D2ABDD8E698C}" srcOrd="0" destOrd="0" presId="urn:microsoft.com/office/officeart/2005/8/layout/hierarchy1"/>
    <dgm:cxn modelId="{D9942B02-8C8B-4D1D-AE8B-F447573BFA0C}" type="presParOf" srcId="{BF472E0B-122E-47DF-BAE8-D2ABDD8E698C}" destId="{420B927D-EC54-45CA-8F4F-A453BCF59812}" srcOrd="0" destOrd="0" presId="urn:microsoft.com/office/officeart/2005/8/layout/hierarchy1"/>
    <dgm:cxn modelId="{6CE108A4-393C-4875-9DBC-7CAD49D05077}" type="presParOf" srcId="{BF472E0B-122E-47DF-BAE8-D2ABDD8E698C}" destId="{8F26A331-1610-488C-AB17-87909945CF57}" srcOrd="1" destOrd="0" presId="urn:microsoft.com/office/officeart/2005/8/layout/hierarchy1"/>
    <dgm:cxn modelId="{5EC7971B-5EB2-47F8-A246-A2C5D37C4DB7}" type="presParOf" srcId="{57877BBF-32CD-4A17-9BBF-53E4DDEF9A9F}" destId="{77B8C8A8-E4B5-4AF8-8827-A796202B728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717BC-B3F4-40A6-A074-D2073AFBEE75}">
      <dsp:nvSpPr>
        <dsp:cNvPr id="0" name=""/>
        <dsp:cNvSpPr/>
      </dsp:nvSpPr>
      <dsp:spPr>
        <a:xfrm>
          <a:off x="5688166" y="2417308"/>
          <a:ext cx="91440" cy="4503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03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80057-B62D-4CE0-8189-7E3199095273}">
      <dsp:nvSpPr>
        <dsp:cNvPr id="0" name=""/>
        <dsp:cNvSpPr/>
      </dsp:nvSpPr>
      <dsp:spPr>
        <a:xfrm>
          <a:off x="4787598" y="983682"/>
          <a:ext cx="946287" cy="4503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898"/>
              </a:lnTo>
              <a:lnTo>
                <a:pt x="946287" y="306898"/>
              </a:lnTo>
              <a:lnTo>
                <a:pt x="946287" y="4503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57579B-0CD3-4040-A0E0-0353CE1B6B37}">
      <dsp:nvSpPr>
        <dsp:cNvPr id="0" name=""/>
        <dsp:cNvSpPr/>
      </dsp:nvSpPr>
      <dsp:spPr>
        <a:xfrm>
          <a:off x="3841311" y="983682"/>
          <a:ext cx="946287" cy="450346"/>
        </a:xfrm>
        <a:custGeom>
          <a:avLst/>
          <a:gdLst/>
          <a:ahLst/>
          <a:cxnLst/>
          <a:rect l="0" t="0" r="0" b="0"/>
          <a:pathLst>
            <a:path>
              <a:moveTo>
                <a:pt x="946287" y="0"/>
              </a:moveTo>
              <a:lnTo>
                <a:pt x="946287" y="306898"/>
              </a:lnTo>
              <a:lnTo>
                <a:pt x="0" y="306898"/>
              </a:lnTo>
              <a:lnTo>
                <a:pt x="0" y="4503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3A53E-7242-46CF-899C-AB4B68881BD5}">
      <dsp:nvSpPr>
        <dsp:cNvPr id="0" name=""/>
        <dsp:cNvSpPr/>
      </dsp:nvSpPr>
      <dsp:spPr>
        <a:xfrm>
          <a:off x="4013363" y="403"/>
          <a:ext cx="1548470" cy="9832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29C877-6ADC-44D7-8B60-43EB988BA6C5}">
      <dsp:nvSpPr>
        <dsp:cNvPr id="0" name=""/>
        <dsp:cNvSpPr/>
      </dsp:nvSpPr>
      <dsp:spPr>
        <a:xfrm>
          <a:off x="4185415" y="163853"/>
          <a:ext cx="1548470" cy="9832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/>
            </a:rPr>
            <a:t>Author</a:t>
          </a:r>
          <a:endParaRPr lang="en-US" sz="1500" kern="1200" dirty="0"/>
        </a:p>
      </dsp:txBody>
      <dsp:txXfrm>
        <a:off x="4214214" y="192652"/>
        <a:ext cx="1490872" cy="925680"/>
      </dsp:txXfrm>
    </dsp:sp>
    <dsp:sp modelId="{0C78186E-257F-4AC4-8A48-F41655A7B956}">
      <dsp:nvSpPr>
        <dsp:cNvPr id="0" name=""/>
        <dsp:cNvSpPr/>
      </dsp:nvSpPr>
      <dsp:spPr>
        <a:xfrm>
          <a:off x="3067075" y="1434029"/>
          <a:ext cx="1548470" cy="9832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DC64CA-2C3B-4C7B-9879-CC274273DAEF}">
      <dsp:nvSpPr>
        <dsp:cNvPr id="0" name=""/>
        <dsp:cNvSpPr/>
      </dsp:nvSpPr>
      <dsp:spPr>
        <a:xfrm>
          <a:off x="3239128" y="1597478"/>
          <a:ext cx="1548470" cy="9832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/>
            </a:rPr>
            <a:t>Journal/Library</a:t>
          </a:r>
          <a:endParaRPr lang="en-US" sz="1500" kern="1200" dirty="0"/>
        </a:p>
      </dsp:txBody>
      <dsp:txXfrm>
        <a:off x="3267927" y="1626277"/>
        <a:ext cx="1490872" cy="925680"/>
      </dsp:txXfrm>
    </dsp:sp>
    <dsp:sp modelId="{F170567F-BE5A-496F-9146-B912CF389302}">
      <dsp:nvSpPr>
        <dsp:cNvPr id="0" name=""/>
        <dsp:cNvSpPr/>
      </dsp:nvSpPr>
      <dsp:spPr>
        <a:xfrm>
          <a:off x="4959651" y="1434029"/>
          <a:ext cx="1548470" cy="9832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D4096-A694-419A-9809-AAD654D87EC4}">
      <dsp:nvSpPr>
        <dsp:cNvPr id="0" name=""/>
        <dsp:cNvSpPr/>
      </dsp:nvSpPr>
      <dsp:spPr>
        <a:xfrm>
          <a:off x="5131703" y="1597478"/>
          <a:ext cx="1548470" cy="9832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/>
            </a:rPr>
            <a:t>The General Public</a:t>
          </a:r>
          <a:endParaRPr lang="en-US" sz="1500" kern="1200" dirty="0"/>
        </a:p>
      </dsp:txBody>
      <dsp:txXfrm>
        <a:off x="5160502" y="1626277"/>
        <a:ext cx="1490872" cy="925680"/>
      </dsp:txXfrm>
    </dsp:sp>
    <dsp:sp modelId="{420B927D-EC54-45CA-8F4F-A453BCF59812}">
      <dsp:nvSpPr>
        <dsp:cNvPr id="0" name=""/>
        <dsp:cNvSpPr/>
      </dsp:nvSpPr>
      <dsp:spPr>
        <a:xfrm>
          <a:off x="4959651" y="2867654"/>
          <a:ext cx="1548470" cy="9832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26A331-1610-488C-AB17-87909945CF57}">
      <dsp:nvSpPr>
        <dsp:cNvPr id="0" name=""/>
        <dsp:cNvSpPr/>
      </dsp:nvSpPr>
      <dsp:spPr>
        <a:xfrm>
          <a:off x="5131703" y="3031104"/>
          <a:ext cx="1548470" cy="9832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Book Antiqua"/>
            </a:rPr>
            <a:t>Perpetual Library Access and Use</a:t>
          </a:r>
          <a:endParaRPr lang="en-US" sz="1500" kern="1200" dirty="0"/>
        </a:p>
      </dsp:txBody>
      <dsp:txXfrm>
        <a:off x="5160502" y="3059903"/>
        <a:ext cx="1490872" cy="925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6E22E-288A-414B-A8DE-E4DBD03D5FC0}" type="datetimeFigureOut">
              <a:rPr lang="en-US"/>
              <a:t>5/22/2025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14579-D02A-4B51-B5DF-8EC449F77AC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812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A9AE7E-E0F9-4C51-AD9A-F4C3A6E23BBF}" type="datetimeFigureOut">
              <a:rPr lang="en-US"/>
              <a:t>5/22/2025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74690-7256-4BB9-AC0F-97AEAE8CDEC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42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San_Rafael_Public_Library_-_February_2025_-_Sarah_Stierch_02.jpg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ommons.wikimedia.org/wiki/File:Illustration_of_Reading_Wikipedia_in_the_Classroom_30.png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D6B6C3-2946-4457-6C88-0D92997A4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B2A857-29C6-0179-80FF-61B817086D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9262D6-FF20-DA14-9E0F-02AC824D82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0F80AE-E5A9-1C9C-7202-79B39BB18D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074690-7256-4BB9-AC0F-97AEAE8CDEC2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68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A88FAB-F07A-F3A8-F92D-ABB55E0B1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3AA3DA-21E0-4857-FCF6-BAFA9EAB1F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09C335-8015-181C-5E31-EE8BDEB7C9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3"/>
              </a:rPr>
              <a:t>https://commons.wikimedia.org/wiki/File:San_Rafael_Public_Library_-_February_2025_-_Sarah_Stierch_02.jpg</a:t>
            </a:r>
            <a:endParaRPr lang="en-US"/>
          </a:p>
          <a:p>
            <a:r>
              <a:rPr lang="en-US">
                <a:hlinkClick r:id="rId4"/>
              </a:rPr>
              <a:t>https://commons.wikimedia.org/wiki/File:Illustration_of_Reading_Wikipedia_in_the_Classroom_30.png</a:t>
            </a:r>
            <a:r>
              <a:rPr lang="en-US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D38FA-8838-6FB4-EF46-C4F0AC449B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074690-7256-4BB9-AC0F-97AEAE8CDEC2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45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71704-0FBF-D49A-388F-2F79887CC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939F81-FDB4-CD24-577E-8660CB3E2E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9BC366-4090-0EFA-BF43-7C252E9245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https://commons.wikimedia.org/wiki/File:Falling_books_(33263680834).jpg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0D5A0C-78F7-673F-DDE9-24B8CFED9B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074690-7256-4BB9-AC0F-97AEAE8CDEC2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47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F2AB60-3F8C-B205-0E32-B5E61218EA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88825" cy="6858000"/>
          </a:xfrm>
          <a:custGeom>
            <a:avLst/>
            <a:gdLst>
              <a:gd name="connsiteX0" fmla="*/ 0 w 12188825"/>
              <a:gd name="connsiteY0" fmla="*/ 0 h 6858000"/>
              <a:gd name="connsiteX1" fmla="*/ 6080697 w 12188825"/>
              <a:gd name="connsiteY1" fmla="*/ 0 h 6858000"/>
              <a:gd name="connsiteX2" fmla="*/ 6080697 w 12188825"/>
              <a:gd name="connsiteY2" fmla="*/ 2898648 h 6858000"/>
              <a:gd name="connsiteX3" fmla="*/ 6108129 w 12188825"/>
              <a:gd name="connsiteY3" fmla="*/ 2898648 h 6858000"/>
              <a:gd name="connsiteX4" fmla="*/ 6108129 w 12188825"/>
              <a:gd name="connsiteY4" fmla="*/ 0 h 6858000"/>
              <a:gd name="connsiteX5" fmla="*/ 12188825 w 12188825"/>
              <a:gd name="connsiteY5" fmla="*/ 0 h 6858000"/>
              <a:gd name="connsiteX6" fmla="*/ 12188825 w 12188825"/>
              <a:gd name="connsiteY6" fmla="*/ 6858000 h 6858000"/>
              <a:gd name="connsiteX7" fmla="*/ 0 w 12188825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825" h="6858000">
                <a:moveTo>
                  <a:pt x="0" y="0"/>
                </a:moveTo>
                <a:lnTo>
                  <a:pt x="6080697" y="0"/>
                </a:lnTo>
                <a:lnTo>
                  <a:pt x="6080697" y="2898648"/>
                </a:lnTo>
                <a:lnTo>
                  <a:pt x="6108129" y="2898648"/>
                </a:lnTo>
                <a:lnTo>
                  <a:pt x="6108129" y="0"/>
                </a:lnTo>
                <a:lnTo>
                  <a:pt x="12188825" y="0"/>
                </a:lnTo>
                <a:lnTo>
                  <a:pt x="121888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988" y="2743200"/>
            <a:ext cx="11356848" cy="1627632"/>
          </a:xfrm>
        </p:spPr>
        <p:txBody>
          <a:bodyPr anchor="b">
            <a:noAutofit/>
          </a:bodyPr>
          <a:lstStyle>
            <a:lvl1pPr algn="ctr">
              <a:lnSpc>
                <a:spcPct val="90000"/>
              </a:lnSpc>
              <a:defRPr sz="6600" b="0" cap="none" baseline="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T 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680" y="4901184"/>
            <a:ext cx="9427464" cy="987552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all" baseline="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2E24B88-F571-25BB-4513-3A17217DC2E5}"/>
              </a:ext>
            </a:extLst>
          </p:cNvPr>
          <p:cNvSpPr/>
          <p:nvPr userDrawn="1"/>
        </p:nvSpPr>
        <p:spPr>
          <a:xfrm rot="5400000">
            <a:off x="4645088" y="1435608"/>
            <a:ext cx="2898648" cy="2743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97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8C32FC-332A-A13C-E59A-4E60A15CBF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7409" y="0"/>
            <a:ext cx="4471416" cy="6858000"/>
          </a:xfrm>
          <a:solidFill>
            <a:schemeClr val="accent1"/>
          </a:solidFill>
        </p:spPr>
        <p:txBody>
          <a:bodyPr anchor="t">
            <a:noAutofit/>
          </a:bodyPr>
          <a:lstStyle>
            <a:lvl1pPr marL="0" indent="0" algn="ctr">
              <a:buNone/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F06E6E-67F1-F80F-CD69-3BF1E814A0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>
            <a:noAutofit/>
          </a:bodyPr>
          <a:lstStyle/>
          <a:p>
            <a:r>
              <a:rPr lang="en-US"/>
              <a:t>ENJOYING FIRS SALE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208DE-A7ED-9CAA-3D46-9581676E6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DF5DDB4-0253-D5F5-A233-DC6A9A78728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0080" y="3172968"/>
            <a:ext cx="5102352" cy="202996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4443289-DF01-FBD1-69E2-EFCCAF58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640080"/>
            <a:ext cx="6858000" cy="1700784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0058072-A976-BB1B-E73B-039CA4102FD7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2667000"/>
            <a:ext cx="7722689" cy="0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A65D0A25-C9DB-7306-466C-DFD2401F85D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202168" y="3172968"/>
            <a:ext cx="3255264" cy="2688336"/>
          </a:xfrm>
        </p:spPr>
        <p:txBody>
          <a:bodyPr lIns="91440" tIns="0">
            <a:noAutofit/>
          </a:bodyPr>
          <a:lstStyle>
            <a:lvl1pPr marL="0" indent="0">
              <a:buNone/>
              <a:defRPr sz="2400" cap="all" baseline="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0" indent="0">
              <a:spcBef>
                <a:spcPts val="1800"/>
              </a:spcBef>
              <a:buNone/>
              <a:defRPr sz="1600">
                <a:solidFill>
                  <a:schemeClr val="accent2">
                    <a:lumMod val="20000"/>
                    <a:lumOff val="80000"/>
                  </a:schemeClr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2394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DE998D3-1DC1-ED0C-84CE-D3710A6AE4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  <a:custGeom>
            <a:avLst/>
            <a:gdLst>
              <a:gd name="connsiteX0" fmla="*/ 0 w 12188825"/>
              <a:gd name="connsiteY0" fmla="*/ 0 h 6858000"/>
              <a:gd name="connsiteX1" fmla="*/ 4341813 w 12188825"/>
              <a:gd name="connsiteY1" fmla="*/ 0 h 6858000"/>
              <a:gd name="connsiteX2" fmla="*/ 4341813 w 12188825"/>
              <a:gd name="connsiteY2" fmla="*/ 4745736 h 6858000"/>
              <a:gd name="connsiteX3" fmla="*/ 4369245 w 12188825"/>
              <a:gd name="connsiteY3" fmla="*/ 4745736 h 6858000"/>
              <a:gd name="connsiteX4" fmla="*/ 4369245 w 12188825"/>
              <a:gd name="connsiteY4" fmla="*/ 0 h 6858000"/>
              <a:gd name="connsiteX5" fmla="*/ 12188825 w 12188825"/>
              <a:gd name="connsiteY5" fmla="*/ 0 h 6858000"/>
              <a:gd name="connsiteX6" fmla="*/ 12188825 w 12188825"/>
              <a:gd name="connsiteY6" fmla="*/ 6858000 h 6858000"/>
              <a:gd name="connsiteX7" fmla="*/ 0 w 12188825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825" h="6858000">
                <a:moveTo>
                  <a:pt x="0" y="0"/>
                </a:moveTo>
                <a:lnTo>
                  <a:pt x="4341813" y="0"/>
                </a:lnTo>
                <a:lnTo>
                  <a:pt x="4341813" y="4745736"/>
                </a:lnTo>
                <a:lnTo>
                  <a:pt x="4369245" y="4745736"/>
                </a:lnTo>
                <a:lnTo>
                  <a:pt x="4369245" y="0"/>
                </a:lnTo>
                <a:lnTo>
                  <a:pt x="12188825" y="0"/>
                </a:lnTo>
                <a:lnTo>
                  <a:pt x="121888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640080"/>
            <a:ext cx="3200400" cy="2084832"/>
          </a:xfrm>
        </p:spPr>
        <p:txBody>
          <a:bodyPr anchor="t">
            <a:noAutofit/>
          </a:bodyPr>
          <a:lstStyle>
            <a:lvl1pPr algn="l">
              <a:lnSpc>
                <a:spcPct val="90000"/>
              </a:lnSpc>
              <a:defRPr sz="4800" b="0" cap="none" baseline="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CAA1D0-9CC9-4F01-19B8-029FF0FF1254}"/>
              </a:ext>
            </a:extLst>
          </p:cNvPr>
          <p:cNvSpPr/>
          <p:nvPr userDrawn="1"/>
        </p:nvSpPr>
        <p:spPr>
          <a:xfrm rot="5400000">
            <a:off x="1982661" y="2359152"/>
            <a:ext cx="4745736" cy="2743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5D20188-2858-4017-16C7-8D8B2EB783A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73753" y="850260"/>
            <a:ext cx="2276856" cy="711200"/>
          </a:xfrm>
        </p:spPr>
        <p:txBody>
          <a:bodyPr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 cap="all" baseline="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US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351FF95-77DF-46F6-7673-71454E42D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73753" y="1380612"/>
            <a:ext cx="2276856" cy="131673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1200"/>
              </a:spcBef>
              <a:buClr>
                <a:schemeClr val="accent2">
                  <a:lumMod val="20000"/>
                  <a:lumOff val="80000"/>
                </a:schemeClr>
              </a:buClr>
              <a:defRPr sz="16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lnSpc>
                <a:spcPct val="100000"/>
              </a:lnSpc>
              <a:spcBef>
                <a:spcPts val="400"/>
              </a:spcBef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D585749F-5840-3B72-40A1-A684044308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73753" y="2807076"/>
            <a:ext cx="2276856" cy="711200"/>
          </a:xfrm>
        </p:spPr>
        <p:txBody>
          <a:bodyPr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 cap="all" baseline="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US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AA075B67-81C5-7714-2DF6-B942F8060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73753" y="3291708"/>
            <a:ext cx="2276856" cy="131673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1200"/>
              </a:spcBef>
              <a:buClr>
                <a:schemeClr val="accent2">
                  <a:lumMod val="20000"/>
                  <a:lumOff val="80000"/>
                </a:schemeClr>
              </a:buClr>
              <a:defRPr sz="16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lnSpc>
                <a:spcPct val="100000"/>
              </a:lnSpc>
              <a:spcBef>
                <a:spcPts val="400"/>
              </a:spcBef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4811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ENJOYING FIRS SALE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593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ENJOYING FIRS SALE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28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883" y="1803400"/>
            <a:ext cx="6602281" cy="4267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803400"/>
            <a:ext cx="2844060" cy="4267201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ENJOYING FIRS SALE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86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 algn="l">
              <a:defRPr sz="4800" b="0">
                <a:latin typeface="Book Antiqua" panose="0204060205030503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1218883" y="1803400"/>
            <a:ext cx="660228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338739" y="1925320"/>
            <a:ext cx="6362567" cy="4023360"/>
          </a:xfr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803401"/>
            <a:ext cx="2844060" cy="41656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4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ENJOYING FIRS SALE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505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1B7F4-139A-DA41-9132-A60E66552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969" y="365126"/>
            <a:ext cx="9534874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C2062-290A-0D49-9EB8-AB598C41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15969" y="1825625"/>
            <a:ext cx="42022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CD0F8D-5CBB-2B4A-9DE1-C2794F418B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48580" y="1825625"/>
            <a:ext cx="42022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9033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8C32FC-332A-A13C-E59A-4E60A15CBF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18577" y="0"/>
            <a:ext cx="4270248" cy="6858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F06E6E-67F1-F80F-CD69-3BF1E814A0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 SALE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208DE-A7ED-9CAA-3D46-9581676E6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2AF402F-F8C6-E5B1-65C7-DFC0D8ED0878}"/>
              </a:ext>
            </a:extLst>
          </p:cNvPr>
          <p:cNvCxnSpPr>
            <a:cxnSpLocks/>
          </p:cNvCxnSpPr>
          <p:nvPr userDrawn="1"/>
        </p:nvCxnSpPr>
        <p:spPr>
          <a:xfrm>
            <a:off x="1522413" y="2743200"/>
            <a:ext cx="0" cy="4114800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DF5DDB4-0253-D5F5-A233-DC6A9A78728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828800" y="2743200"/>
            <a:ext cx="5102352" cy="215798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4443289-DF01-FBD1-69E2-EFCCAF58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640080"/>
            <a:ext cx="6858000" cy="170078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5391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F06E6E-67F1-F80F-CD69-3BF1E814A0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/>
              <a:t>ENJOYING FIRS SALE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208DE-A7ED-9CAA-3D46-9581676E6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DF5DDB4-0253-D5F5-A233-DC6A9A78728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220660" y="2386584"/>
            <a:ext cx="9747504" cy="401421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E196DA-ED88-0EDC-A28F-7426416C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660" y="640080"/>
            <a:ext cx="9747504" cy="1625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46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8C32FC-332A-A13C-E59A-4E60A15CBF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355848" cy="6858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F06E6E-67F1-F80F-CD69-3BF1E814A0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 SALE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208DE-A7ED-9CAA-3D46-9581676E6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DF5DDB4-0253-D5F5-A233-DC6A9A78728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178808" y="2862072"/>
            <a:ext cx="7397496" cy="157276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4443289-DF01-FBD1-69E2-EFCCAF58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808" y="640080"/>
            <a:ext cx="7397496" cy="1773936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D5E17843-7672-6C71-1608-D794830CE89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160520" y="4846320"/>
            <a:ext cx="7397496" cy="1170432"/>
          </a:xfrm>
        </p:spPr>
        <p:txBody>
          <a:bodyPr>
            <a:noAutofit/>
          </a:bodyPr>
          <a:lstStyle>
            <a:lvl1pPr>
              <a:spcBef>
                <a:spcPts val="1200"/>
              </a:spcBef>
              <a:defRPr sz="1200"/>
            </a:lvl1pPr>
            <a:lvl2pPr>
              <a:spcBef>
                <a:spcPts val="1200"/>
              </a:spcBef>
              <a:defRPr sz="1200"/>
            </a:lvl2pPr>
            <a:lvl3pPr>
              <a:spcBef>
                <a:spcPts val="1200"/>
              </a:spcBef>
              <a:defRPr sz="1200"/>
            </a:lvl3pPr>
            <a:lvl4pPr>
              <a:spcBef>
                <a:spcPts val="1200"/>
              </a:spcBef>
              <a:defRPr sz="1200"/>
            </a:lvl4pPr>
            <a:lvl5pPr>
              <a:spcBef>
                <a:spcPts val="1200"/>
              </a:spcBef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717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ntent, and pictur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8C32FC-332A-A13C-E59A-4E60A15CBF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15400" y="0"/>
            <a:ext cx="2587752" cy="6858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F06E6E-67F1-F80F-CD69-3BF1E814A0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 SALE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208DE-A7ED-9CAA-3D46-9581676E6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DF5DDB4-0253-D5F5-A233-DC6A9A78728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0080" y="2679192"/>
            <a:ext cx="7242048" cy="1170432"/>
          </a:xfrm>
        </p:spPr>
        <p:txBody>
          <a:bodyPr>
            <a:noAutofit/>
          </a:bodyPr>
          <a:lstStyle>
            <a:lvl1pPr>
              <a:spcBef>
                <a:spcPts val="1200"/>
              </a:spcBef>
              <a:buClr>
                <a:schemeClr val="accent2">
                  <a:lumMod val="20000"/>
                  <a:lumOff val="80000"/>
                </a:schemeClr>
              </a:buClr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>
              <a:spcBef>
                <a:spcPts val="1200"/>
              </a:spcBef>
              <a:buClr>
                <a:schemeClr val="accent2">
                  <a:lumMod val="20000"/>
                  <a:lumOff val="80000"/>
                </a:schemeClr>
              </a:buClr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2pPr>
            <a:lvl3pPr>
              <a:spcBef>
                <a:spcPts val="1200"/>
              </a:spcBef>
              <a:buClr>
                <a:schemeClr val="accent2">
                  <a:lumMod val="20000"/>
                  <a:lumOff val="80000"/>
                </a:schemeClr>
              </a:buClr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3pPr>
            <a:lvl4pPr>
              <a:spcBef>
                <a:spcPts val="1200"/>
              </a:spcBef>
              <a:buClr>
                <a:schemeClr val="accent2">
                  <a:lumMod val="20000"/>
                  <a:lumOff val="80000"/>
                </a:schemeClr>
              </a:buClr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4pPr>
            <a:lvl5pPr>
              <a:spcBef>
                <a:spcPts val="1200"/>
              </a:spcBef>
              <a:buClr>
                <a:schemeClr val="accent2">
                  <a:lumMod val="20000"/>
                  <a:lumOff val="80000"/>
                </a:schemeClr>
              </a:buClr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4443289-DF01-FBD1-69E2-EFCCAF58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640080"/>
            <a:ext cx="6858000" cy="1700784"/>
          </a:xfrm>
        </p:spPr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7856CD97-B46D-FEB2-B35C-2890C62DB54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40080" y="4059936"/>
            <a:ext cx="7242048" cy="2130552"/>
          </a:xfrm>
        </p:spPr>
        <p:txBody>
          <a:bodyPr>
            <a:normAutofit/>
          </a:bodyPr>
          <a:lstStyle>
            <a:lvl1pPr>
              <a:buClr>
                <a:schemeClr val="accent2">
                  <a:lumMod val="20000"/>
                  <a:lumOff val="80000"/>
                </a:schemeClr>
              </a:buClr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>
              <a:buClr>
                <a:schemeClr val="accent2">
                  <a:lumMod val="20000"/>
                  <a:lumOff val="80000"/>
                </a:schemeClr>
              </a:buClr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2pPr>
            <a:lvl3pPr>
              <a:buClr>
                <a:schemeClr val="accent2">
                  <a:lumMod val="20000"/>
                  <a:lumOff val="80000"/>
                </a:schemeClr>
              </a:buClr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3pPr>
            <a:lvl4pPr>
              <a:buClr>
                <a:schemeClr val="accent2">
                  <a:lumMod val="20000"/>
                  <a:lumOff val="80000"/>
                </a:schemeClr>
              </a:buClr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4pPr>
            <a:lvl5pPr>
              <a:buClr>
                <a:schemeClr val="accent2">
                  <a:lumMod val="20000"/>
                  <a:lumOff val="80000"/>
                </a:schemeClr>
              </a:buClr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59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157CF4D-A5B0-F63D-3033-42520894BF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88825" cy="6858000"/>
          </a:xfrm>
          <a:custGeom>
            <a:avLst/>
            <a:gdLst>
              <a:gd name="connsiteX0" fmla="*/ 4759389 w 12188825"/>
              <a:gd name="connsiteY0" fmla="*/ 4787265 h 6858000"/>
              <a:gd name="connsiteX1" fmla="*/ 4759389 w 12188825"/>
              <a:gd name="connsiteY1" fmla="*/ 4814697 h 6858000"/>
              <a:gd name="connsiteX2" fmla="*/ 7429437 w 12188825"/>
              <a:gd name="connsiteY2" fmla="*/ 4814697 h 6858000"/>
              <a:gd name="connsiteX3" fmla="*/ 7429437 w 12188825"/>
              <a:gd name="connsiteY3" fmla="*/ 4787265 h 6858000"/>
              <a:gd name="connsiteX4" fmla="*/ 0 w 12188825"/>
              <a:gd name="connsiteY4" fmla="*/ 0 h 6858000"/>
              <a:gd name="connsiteX5" fmla="*/ 12188825 w 12188825"/>
              <a:gd name="connsiteY5" fmla="*/ 0 h 6858000"/>
              <a:gd name="connsiteX6" fmla="*/ 12188825 w 12188825"/>
              <a:gd name="connsiteY6" fmla="*/ 6858000 h 6858000"/>
              <a:gd name="connsiteX7" fmla="*/ 0 w 12188825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825" h="6858000">
                <a:moveTo>
                  <a:pt x="4759389" y="4787265"/>
                </a:moveTo>
                <a:lnTo>
                  <a:pt x="4759389" y="4814697"/>
                </a:lnTo>
                <a:lnTo>
                  <a:pt x="7429437" y="4814697"/>
                </a:lnTo>
                <a:lnTo>
                  <a:pt x="7429437" y="4787265"/>
                </a:lnTo>
                <a:close/>
                <a:moveTo>
                  <a:pt x="0" y="0"/>
                </a:moveTo>
                <a:lnTo>
                  <a:pt x="12188825" y="0"/>
                </a:lnTo>
                <a:lnTo>
                  <a:pt x="121888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988" y="3657600"/>
            <a:ext cx="11356848" cy="941832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4800" b="0" cap="none" baseline="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680" y="5129784"/>
            <a:ext cx="9427464" cy="987552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all" baseline="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C6E071-6E0A-A6A5-AC43-072450B96555}"/>
              </a:ext>
            </a:extLst>
          </p:cNvPr>
          <p:cNvSpPr/>
          <p:nvPr userDrawn="1"/>
        </p:nvSpPr>
        <p:spPr>
          <a:xfrm>
            <a:off x="4759388" y="4787265"/>
            <a:ext cx="2670048" cy="2743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2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6CCC78F-07A7-7F5C-E67F-2CFC846E0DE1}"/>
              </a:ext>
            </a:extLst>
          </p:cNvPr>
          <p:cNvSpPr/>
          <p:nvPr userDrawn="1"/>
        </p:nvSpPr>
        <p:spPr>
          <a:xfrm>
            <a:off x="3813048" y="612648"/>
            <a:ext cx="7635240" cy="5486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D7FFB3F-B685-7C31-5080-632B0441EA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8906256" cy="6858000"/>
          </a:xfrm>
          <a:custGeom>
            <a:avLst/>
            <a:gdLst>
              <a:gd name="connsiteX0" fmla="*/ 0 w 8906256"/>
              <a:gd name="connsiteY0" fmla="*/ 0 h 6858000"/>
              <a:gd name="connsiteX1" fmla="*/ 8906256 w 8906256"/>
              <a:gd name="connsiteY1" fmla="*/ 0 h 6858000"/>
              <a:gd name="connsiteX2" fmla="*/ 8906256 w 8906256"/>
              <a:gd name="connsiteY2" fmla="*/ 612648 h 6858000"/>
              <a:gd name="connsiteX3" fmla="*/ 4945285 w 8906256"/>
              <a:gd name="connsiteY3" fmla="*/ 612648 h 6858000"/>
              <a:gd name="connsiteX4" fmla="*/ 3813048 w 8906256"/>
              <a:gd name="connsiteY4" fmla="*/ 612648 h 6858000"/>
              <a:gd name="connsiteX5" fmla="*/ 3813048 w 8906256"/>
              <a:gd name="connsiteY5" fmla="*/ 6099048 h 6858000"/>
              <a:gd name="connsiteX6" fmla="*/ 4945285 w 8906256"/>
              <a:gd name="connsiteY6" fmla="*/ 6099048 h 6858000"/>
              <a:gd name="connsiteX7" fmla="*/ 8906256 w 8906256"/>
              <a:gd name="connsiteY7" fmla="*/ 6099048 h 6858000"/>
              <a:gd name="connsiteX8" fmla="*/ 8906256 w 8906256"/>
              <a:gd name="connsiteY8" fmla="*/ 6858000 h 6858000"/>
              <a:gd name="connsiteX9" fmla="*/ 0 w 8906256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906256" h="6858000">
                <a:moveTo>
                  <a:pt x="0" y="0"/>
                </a:moveTo>
                <a:lnTo>
                  <a:pt x="8906256" y="0"/>
                </a:lnTo>
                <a:lnTo>
                  <a:pt x="8906256" y="612648"/>
                </a:lnTo>
                <a:lnTo>
                  <a:pt x="4945285" y="612648"/>
                </a:lnTo>
                <a:lnTo>
                  <a:pt x="3813048" y="612648"/>
                </a:lnTo>
                <a:lnTo>
                  <a:pt x="3813048" y="6099048"/>
                </a:lnTo>
                <a:lnTo>
                  <a:pt x="4945285" y="6099048"/>
                </a:lnTo>
                <a:lnTo>
                  <a:pt x="8906256" y="6099048"/>
                </a:lnTo>
                <a:lnTo>
                  <a:pt x="89062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F06E6E-67F1-F80F-CD69-3BF1E814A0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 SALE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208DE-A7ED-9CAA-3D46-9581676E6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A4DAAA-F386-CC30-C391-320517CB5974}"/>
              </a:ext>
            </a:extLst>
          </p:cNvPr>
          <p:cNvCxnSpPr>
            <a:cxnSpLocks/>
          </p:cNvCxnSpPr>
          <p:nvPr userDrawn="1"/>
        </p:nvCxnSpPr>
        <p:spPr>
          <a:xfrm>
            <a:off x="4570412" y="3886200"/>
            <a:ext cx="6871852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89B1E0A-D5BC-6920-B6F6-E799F22323B0}"/>
              </a:ext>
            </a:extLst>
          </p:cNvPr>
          <p:cNvCxnSpPr>
            <a:cxnSpLocks/>
          </p:cNvCxnSpPr>
          <p:nvPr userDrawn="1"/>
        </p:nvCxnSpPr>
        <p:spPr>
          <a:xfrm>
            <a:off x="11444684" y="3886200"/>
            <a:ext cx="744141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9">
            <a:extLst>
              <a:ext uri="{FF2B5EF4-FFF2-40B4-BE49-F238E27FC236}">
                <a16:creationId xmlns:a16="http://schemas.microsoft.com/office/drawing/2014/main" id="{04443289-DF01-FBD1-69E2-EFCCAF58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4840" y="1389888"/>
            <a:ext cx="6327648" cy="2304288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4A24C6E-B46B-052B-14AF-08C705E55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0368" y="3813048"/>
            <a:ext cx="2112264" cy="711200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6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D803DA3C-F09E-61FF-139B-501447837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30368" y="4617720"/>
            <a:ext cx="1901952" cy="131673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 sz="16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lnSpc>
                <a:spcPct val="100000"/>
              </a:lnSpc>
              <a:spcBef>
                <a:spcPts val="400"/>
              </a:spcBef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8D23143E-34D4-7916-690C-3BE3805886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74152" y="3813048"/>
            <a:ext cx="1901952" cy="7112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6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6FEC2F71-3E9B-0E18-C638-41C2B0C8D5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074152" y="4617720"/>
            <a:ext cx="1901952" cy="131673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 sz="16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lnSpc>
                <a:spcPct val="100000"/>
              </a:lnSpc>
              <a:spcBef>
                <a:spcPts val="400"/>
              </a:spcBef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2654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444752"/>
            <a:ext cx="10360152" cy="4416552"/>
          </a:xfrm>
        </p:spPr>
        <p:txBody>
          <a:bodyPr lIns="91440" rIns="91440" anchor="t">
            <a:noAutofit/>
          </a:bodyPr>
          <a:lstStyle>
            <a:lvl1pPr algn="l">
              <a:lnSpc>
                <a:spcPct val="100000"/>
              </a:lnSpc>
              <a:defRPr sz="4000" b="0" cap="none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0" y="5495544"/>
            <a:ext cx="4494212" cy="484632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2400" cap="all" baseline="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B62AAD-BDB5-5645-A722-E6A8180BB714}"/>
              </a:ext>
            </a:extLst>
          </p:cNvPr>
          <p:cNvCxnSpPr>
            <a:cxnSpLocks/>
          </p:cNvCxnSpPr>
          <p:nvPr userDrawn="1"/>
        </p:nvCxnSpPr>
        <p:spPr>
          <a:xfrm>
            <a:off x="7618412" y="6172200"/>
            <a:ext cx="4570413" cy="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44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D3C4F48-5124-C46E-5828-45F6F65E000F}"/>
              </a:ext>
            </a:extLst>
          </p:cNvPr>
          <p:cNvCxnSpPr>
            <a:cxnSpLocks/>
          </p:cNvCxnSpPr>
          <p:nvPr userDrawn="1"/>
        </p:nvCxnSpPr>
        <p:spPr>
          <a:xfrm>
            <a:off x="0" y="6400800"/>
            <a:ext cx="12188825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8C32FC-332A-A13C-E59A-4E60A15CBF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2587752" cy="6858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4443289-DF01-FBD1-69E2-EFCCAF58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414016"/>
            <a:ext cx="7013448" cy="3374136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317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625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2362200"/>
            <a:ext cx="9751060" cy="3708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11183112" y="5413248"/>
            <a:ext cx="1298448" cy="219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 cap="all" baseline="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ENJOYING FIRS SALE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5572" y="6245352"/>
            <a:ext cx="548640" cy="4572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300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6" r:id="rId2"/>
    <p:sldLayoutId id="2147483767" r:id="rId3"/>
    <p:sldLayoutId id="2147483768" r:id="rId4"/>
    <p:sldLayoutId id="2147483769" r:id="rId5"/>
    <p:sldLayoutId id="2147483759" r:id="rId6"/>
    <p:sldLayoutId id="2147483770" r:id="rId7"/>
    <p:sldLayoutId id="2147483771" r:id="rId8"/>
    <p:sldLayoutId id="2147483772" r:id="rId9"/>
    <p:sldLayoutId id="2147483774" r:id="rId10"/>
    <p:sldLayoutId id="2147483775" r:id="rId11"/>
    <p:sldLayoutId id="2147483762" r:id="rId12"/>
    <p:sldLayoutId id="2147483763" r:id="rId13"/>
    <p:sldLayoutId id="2147483764" r:id="rId14"/>
    <p:sldLayoutId id="2147483765" r:id="rId15"/>
    <p:sldLayoutId id="214748377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sz="4800" kern="1200" cap="all" spc="100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50000"/>
          </a:schemeClr>
        </a:buClr>
        <a:buFont typeface="Arial" pitchFamily="34" charset="0"/>
        <a:buChar char="•"/>
        <a:defRPr sz="2400" b="0" i="0" kern="1200">
          <a:solidFill>
            <a:schemeClr val="tx1">
              <a:lumMod val="50000"/>
            </a:schemeClr>
          </a:solidFill>
          <a:latin typeface="+mn-lt"/>
          <a:ea typeface="+mn-ea"/>
          <a:cs typeface="Gill Sans Light" panose="020B0302020104020203" pitchFamily="34" charset="-79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>
            <a:lumMod val="50000"/>
          </a:schemeClr>
        </a:buClr>
        <a:buFont typeface="Arial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+mn-lt"/>
          <a:ea typeface="+mn-ea"/>
          <a:cs typeface="Gill Sans Light" panose="020B0302020104020203" pitchFamily="34" charset="-79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>
            <a:lumMod val="50000"/>
          </a:schemeClr>
        </a:buClr>
        <a:buFont typeface="Arial" pitchFamily="34" charset="0"/>
        <a:buChar char="•"/>
        <a:defRPr sz="1800" b="0" i="0" kern="1200">
          <a:solidFill>
            <a:schemeClr val="tx1">
              <a:lumMod val="50000"/>
            </a:schemeClr>
          </a:solidFill>
          <a:latin typeface="+mn-lt"/>
          <a:ea typeface="+mn-ea"/>
          <a:cs typeface="Gill Sans Light" panose="020B0302020104020203" pitchFamily="34" charset="-79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>
            <a:lumMod val="50000"/>
          </a:schemeClr>
        </a:buClr>
        <a:buFont typeface="Arial" pitchFamily="34" charset="0"/>
        <a:buChar char="•"/>
        <a:defRPr sz="1600" b="0" i="0" kern="1200">
          <a:solidFill>
            <a:schemeClr val="tx1">
              <a:lumMod val="50000"/>
            </a:schemeClr>
          </a:solidFill>
          <a:latin typeface="+mn-lt"/>
          <a:ea typeface="+mn-ea"/>
          <a:cs typeface="Gill Sans Light" panose="020B0302020104020203" pitchFamily="34" charset="-79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>
            <a:lumMod val="50000"/>
          </a:schemeClr>
        </a:buClr>
        <a:buFont typeface="Arial" pitchFamily="34" charset="0"/>
        <a:buChar char="•"/>
        <a:defRPr sz="1600" b="0" i="0" kern="1200">
          <a:solidFill>
            <a:schemeClr val="tx1">
              <a:lumMod val="50000"/>
            </a:schemeClr>
          </a:solidFill>
          <a:latin typeface="+mn-lt"/>
          <a:ea typeface="+mn-ea"/>
          <a:cs typeface="Gill Sans Light" panose="020B0302020104020203" pitchFamily="34" charset="-79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5" descr="Wooden library">
            <a:extLst>
              <a:ext uri="{FF2B5EF4-FFF2-40B4-BE49-F238E27FC236}">
                <a16:creationId xmlns:a16="http://schemas.microsoft.com/office/drawing/2014/main" id="{B2CFDBFB-F04E-9E7A-5F81-0667FBC1433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40000"/>
                    </a14:imgEffect>
                    <a14:imgEffect>
                      <a14:brightnessContrast bright="-60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4A635A2-CC0C-270C-AC8A-59116BD6A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Enjoying "First Sale"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E430ABE-5769-388C-63FF-B1EA6AB453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D14B"/>
                </a:solidFill>
                <a:latin typeface="Gill Sans MT"/>
                <a:cs typeface="Gill Sans Light"/>
              </a:rPr>
              <a:t>An Appreciation of Lending from Then to Now</a:t>
            </a:r>
            <a:endParaRPr lang="en-US"/>
          </a:p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65756E-CD74-EA9E-F848-2EFE4E9F073B}"/>
              </a:ext>
            </a:extLst>
          </p:cNvPr>
          <p:cNvSpPr txBox="1"/>
          <p:nvPr/>
        </p:nvSpPr>
        <p:spPr>
          <a:xfrm>
            <a:off x="652384" y="5563281"/>
            <a:ext cx="543234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EFDFC"/>
                </a:solidFill>
              </a:rPr>
              <a:t>Michelle Turvey-Welch,  Head of Content Development</a:t>
            </a:r>
          </a:p>
          <a:p>
            <a:r>
              <a:rPr lang="en-US" dirty="0">
                <a:solidFill>
                  <a:srgbClr val="FEFDFC"/>
                </a:solidFill>
              </a:rPr>
              <a:t>Elizabeth Berney, Content Development Librarian</a:t>
            </a:r>
          </a:p>
          <a:p>
            <a:r>
              <a:rPr lang="en-US" dirty="0">
                <a:solidFill>
                  <a:srgbClr val="FEFDFC"/>
                </a:solidFill>
              </a:rPr>
              <a:t>Scott Kickbusch, Inter-Library Loan Coordinator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29703A-72BB-A723-8E9E-ECEF96CB09AC}"/>
              </a:ext>
            </a:extLst>
          </p:cNvPr>
          <p:cNvSpPr txBox="1"/>
          <p:nvPr/>
        </p:nvSpPr>
        <p:spPr>
          <a:xfrm>
            <a:off x="6342478" y="5563281"/>
            <a:ext cx="543234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EFDFC"/>
                </a:solidFill>
              </a:rPr>
              <a:t>Gwendolyn Sibley, Copyright Librarian</a:t>
            </a:r>
          </a:p>
          <a:p>
            <a:r>
              <a:rPr lang="en-US" dirty="0">
                <a:solidFill>
                  <a:srgbClr val="FEFDFC"/>
                </a:solidFill>
              </a:rPr>
              <a:t>Ryan Otto, Digital Scholarship Librarian</a:t>
            </a:r>
          </a:p>
          <a:p>
            <a:r>
              <a:rPr lang="en-US" dirty="0">
                <a:solidFill>
                  <a:srgbClr val="FEFDFC"/>
                </a:solidFill>
              </a:rPr>
              <a:t>Carolyn Jackson, Open Educational Resources Librarian</a:t>
            </a:r>
          </a:p>
        </p:txBody>
      </p:sp>
    </p:spTree>
    <p:extLst>
      <p:ext uri="{BB962C8B-B14F-4D97-AF65-F5344CB8AC3E}">
        <p14:creationId xmlns:p14="http://schemas.microsoft.com/office/powerpoint/2010/main" val="379645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C4872-0877-EA63-BFBD-F7D2B9C5D1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CBB10-9D58-2EDD-99F3-EFD550A3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F128A80-9232-151D-6299-7ED3A09322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34490" y="1817955"/>
            <a:ext cx="4831080" cy="387588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46380" indent="-246380"/>
            <a:r>
              <a:rPr lang="en-US" sz="2800" dirty="0">
                <a:cs typeface="Gill Sans Light"/>
              </a:rPr>
              <a:t>With First Sale</a:t>
            </a:r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 dirty="0">
                <a:cs typeface="Gill Sans Light"/>
              </a:rPr>
              <a:t>Lending the whole book</a:t>
            </a:r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 dirty="0">
                <a:cs typeface="Gill Sans Light"/>
              </a:rPr>
              <a:t>Less restrictions</a:t>
            </a:r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 dirty="0">
                <a:cs typeface="Gill Sans Light"/>
              </a:rPr>
              <a:t>Wider access</a:t>
            </a:r>
            <a:endParaRPr lang="en-US" sz="2400"/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 dirty="0">
                <a:cs typeface="Gill Sans Light"/>
              </a:rPr>
              <a:t>Simpler to obtain</a:t>
            </a:r>
            <a:endParaRPr lang="en-US" sz="2400" dirty="0"/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endParaRPr lang="en-US" sz="2000"/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endParaRPr lang="en-US" sz="200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431993-7D28-72AC-8500-D99596054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15" y="438061"/>
            <a:ext cx="10357235" cy="871445"/>
          </a:xfrm>
        </p:spPr>
        <p:txBody>
          <a:bodyPr/>
          <a:lstStyle/>
          <a:p>
            <a:r>
              <a:rPr lang="en-US"/>
              <a:t>Inter Library Loan Trend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F664B7-A210-03F3-5A90-72F763D7903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774157" y="1816466"/>
            <a:ext cx="5788018" cy="388175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46380" indent="-246380"/>
            <a:r>
              <a:rPr lang="en-US" sz="2800" dirty="0">
                <a:cs typeface="Gill Sans Light"/>
              </a:rPr>
              <a:t>Without First Sale</a:t>
            </a:r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 dirty="0">
                <a:cs typeface="Gill Sans Light"/>
              </a:rPr>
              <a:t>May not be able to lend at all</a:t>
            </a:r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 dirty="0">
                <a:cs typeface="Gill Sans Light"/>
              </a:rPr>
              <a:t>May or may not be able to lend the whole book</a:t>
            </a:r>
            <a:endParaRPr lang="en-US" sz="2400"/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 dirty="0">
                <a:cs typeface="Gill Sans Light"/>
              </a:rPr>
              <a:t>May only be able to lend chapters if a book</a:t>
            </a:r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 dirty="0">
                <a:cs typeface="Gill Sans Light"/>
              </a:rPr>
              <a:t>Potentially creates haves vs. have nots</a:t>
            </a:r>
            <a:endParaRPr lang="en-US" sz="2400"/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 dirty="0">
                <a:cs typeface="Gill Sans Light"/>
              </a:rPr>
              <a:t>More complex interlibrary loan process</a:t>
            </a:r>
            <a:endParaRPr lang="en-US" sz="2400" dirty="0"/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67841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EC9A26-4771-4F41-7DD4-3D75F5D0E8B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F354B6-8EB3-FB51-C9D5-DC3B9C1C0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E940C2-C40D-78C6-14B3-B0175E17355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Firm ordering</a:t>
            </a:r>
            <a:endParaRPr lang="en-US" sz="2400"/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Approvals plans </a:t>
            </a:r>
            <a:endParaRPr lang="en-US" sz="2400"/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Standing orders</a:t>
            </a:r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Gifts</a:t>
            </a:r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Deposits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0B5EE7-26D0-3B0D-E300-A3B0673C1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Print book</a:t>
            </a:r>
            <a:br>
              <a:rPr lang="en-US"/>
            </a:br>
            <a:r>
              <a:rPr lang="en-US"/>
              <a:t>acquisition models</a:t>
            </a:r>
          </a:p>
        </p:txBody>
      </p:sp>
    </p:spTree>
    <p:extLst>
      <p:ext uri="{BB962C8B-B14F-4D97-AF65-F5344CB8AC3E}">
        <p14:creationId xmlns:p14="http://schemas.microsoft.com/office/powerpoint/2010/main" val="319923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7822EC-2206-CA67-7526-FF191BEF1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5623E6E-88C0-F838-E357-C7E62E5D3C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6D079C-3923-C72D-0BD0-4B7C94247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C427F9-4C3F-561A-C69B-065A054EDFD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Firm ordering</a:t>
            </a:r>
            <a:endParaRPr lang="en-US"/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Electronic approvals</a:t>
            </a:r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Subscription models</a:t>
            </a:r>
            <a:endParaRPr lang="en-US" sz="2400"/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Patron-driven acquisitions or Demand-driven acquisitions (DDA)</a:t>
            </a:r>
            <a:endParaRPr lang="en-US"/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r>
              <a:rPr lang="en-US" sz="2400">
                <a:cs typeface="Gill Sans Light"/>
              </a:rPr>
              <a:t>Deposit model with user driven selections</a:t>
            </a:r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Evidence-based acquisitions (EBA)</a:t>
            </a:r>
            <a:endParaRPr lang="en-US" sz="2400"/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r>
              <a:rPr lang="en-US" sz="2400">
                <a:cs typeface="Gill Sans Light"/>
              </a:rPr>
              <a:t>Deposit model with librarian driven selections informed by usage</a:t>
            </a:r>
            <a:endParaRPr lang="en-US" sz="24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5187F6-9F64-149E-6CF5-E6FE2D81D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Digital book </a:t>
            </a:r>
            <a:br>
              <a:rPr lang="en-US"/>
            </a:br>
            <a:r>
              <a:rPr lang="en-US"/>
              <a:t>acquisition models</a:t>
            </a:r>
          </a:p>
        </p:txBody>
      </p:sp>
    </p:spTree>
    <p:extLst>
      <p:ext uri="{BB962C8B-B14F-4D97-AF65-F5344CB8AC3E}">
        <p14:creationId xmlns:p14="http://schemas.microsoft.com/office/powerpoint/2010/main" val="328335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F7D52-11B2-097C-76AE-67955C4A3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BC4D6C-0466-98F5-3DFB-41E3074F57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D7D4D9-D339-A345-5984-5212D1A56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85FFCA-A0B8-5799-CF42-A9A41454DAF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Direct to open (funding goal met, content becomes open)</a:t>
            </a:r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Freemium (free to download and read content, print on demand for fee)</a:t>
            </a:r>
            <a:endParaRPr lang="en-US" sz="2400"/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r>
              <a:rPr lang="en-US" sz="2400">
                <a:cs typeface="Gill Sans Light"/>
              </a:rPr>
              <a:t>National Academies Press (some exceptions but majority freemium)</a:t>
            </a:r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Membership support for open access books</a:t>
            </a:r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r>
              <a:rPr lang="en-US" sz="2400">
                <a:cs typeface="Gill Sans Light"/>
              </a:rPr>
              <a:t>DOAB</a:t>
            </a:r>
          </a:p>
          <a:p>
            <a:pPr marL="246380" indent="-246380">
              <a:buClr>
                <a:srgbClr val="000000"/>
              </a:buClr>
            </a:pPr>
            <a:r>
              <a:rPr lang="en-US" sz="2400">
                <a:cs typeface="Gill Sans Light"/>
              </a:rPr>
              <a:t>Pure open access with no acquisitions model involved</a:t>
            </a:r>
            <a:endParaRPr lang="en-US" sz="24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E390FB-763B-B058-BBF0-FE19D97CC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76" y="308618"/>
            <a:ext cx="12129961" cy="2265406"/>
          </a:xfrm>
        </p:spPr>
        <p:txBody>
          <a:bodyPr/>
          <a:lstStyle/>
          <a:p>
            <a:r>
              <a:rPr lang="en-US"/>
              <a:t>Select digital book Open Access</a:t>
            </a:r>
            <a:br>
              <a:rPr lang="en-US"/>
            </a:br>
            <a:r>
              <a:rPr lang="en-US"/>
              <a:t>acquisition models</a:t>
            </a:r>
          </a:p>
        </p:txBody>
      </p:sp>
    </p:spTree>
    <p:extLst>
      <p:ext uri="{BB962C8B-B14F-4D97-AF65-F5344CB8AC3E}">
        <p14:creationId xmlns:p14="http://schemas.microsoft.com/office/powerpoint/2010/main" val="335325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19C91A2-0FA4-9344-0348-BF7369F003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484C87-D8A3-9022-BBE8-28EE18D5B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95DF12-1E05-20F7-8C13-11C195DF3DE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220660" y="3728822"/>
            <a:ext cx="9747504" cy="27348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>
                <a:cs typeface="Gill Sans Light"/>
              </a:rPr>
              <a:t>Licensing!</a:t>
            </a:r>
          </a:p>
          <a:p>
            <a:pPr marL="0" indent="0">
              <a:buNone/>
            </a:pPr>
            <a:r>
              <a:rPr lang="en-US" sz="2400">
                <a:cs typeface="Gill Sans Light"/>
              </a:rPr>
              <a:t>The license (contract) determines how the content can be used, whether there is interlibrary loan, how many folks can use the content at a time, etc.</a:t>
            </a:r>
            <a:endParaRPr lang="en-US" sz="24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111F18E-BA5D-C98E-B96F-1F1FE7A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660" y="640080"/>
            <a:ext cx="9747504" cy="2474985"/>
          </a:xfrm>
        </p:spPr>
        <p:txBody>
          <a:bodyPr/>
          <a:lstStyle/>
          <a:p>
            <a:r>
              <a:rPr lang="en-US"/>
              <a:t>How do current print models differ from digital?</a:t>
            </a:r>
          </a:p>
        </p:txBody>
      </p:sp>
    </p:spTree>
    <p:extLst>
      <p:ext uri="{BB962C8B-B14F-4D97-AF65-F5344CB8AC3E}">
        <p14:creationId xmlns:p14="http://schemas.microsoft.com/office/powerpoint/2010/main" val="229832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E8A3340-6975-4CE2-8382-3D374C587A42}"/>
              </a:ext>
            </a:extLst>
          </p:cNvPr>
          <p:cNvSpPr txBox="1">
            <a:spLocks/>
          </p:cNvSpPr>
          <p:nvPr/>
        </p:nvSpPr>
        <p:spPr>
          <a:xfrm>
            <a:off x="1815969" y="365923"/>
            <a:ext cx="9534874" cy="1325218"/>
          </a:xfrm>
          <a:prstGeom prst="rect">
            <a:avLst/>
          </a:prstGeom>
        </p:spPr>
        <p:txBody>
          <a:bodyPr vert="horz" lIns="91416" tIns="45708" rIns="91416" bIns="45708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35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Let's Talk </a:t>
            </a:r>
            <a:r>
              <a:rPr lang="en-US" sz="4350">
                <a:solidFill>
                  <a:schemeClr val="tx1"/>
                </a:solidFill>
              </a:rPr>
              <a:t>Licenses</a:t>
            </a:r>
            <a:endParaRPr lang="en-US" sz="4350" kern="120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10" descr="Icon&#10;&#10;Description automatically generated">
            <a:extLst>
              <a:ext uri="{FF2B5EF4-FFF2-40B4-BE49-F238E27FC236}">
                <a16:creationId xmlns:a16="http://schemas.microsoft.com/office/drawing/2014/main" id="{B29C8BBC-DEAC-4148-BB9A-7BDB1881D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969" y="1900013"/>
            <a:ext cx="4202263" cy="4202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57A76E-E3BC-4B42-9E55-7CC29D3A8383}"/>
              </a:ext>
            </a:extLst>
          </p:cNvPr>
          <p:cNvSpPr txBox="1"/>
          <p:nvPr/>
        </p:nvSpPr>
        <p:spPr>
          <a:xfrm>
            <a:off x="6649325" y="1826042"/>
            <a:ext cx="4701518" cy="4350205"/>
          </a:xfrm>
          <a:prstGeom prst="rect">
            <a:avLst/>
          </a:prstGeom>
        </p:spPr>
        <p:txBody>
          <a:bodyPr rot="0" spcFirstLastPara="0" vertOverflow="overflow" horzOverflow="overflow" vert="horz" lIns="91416" tIns="45708" rIns="91416" bIns="45708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Aft>
                <a:spcPts val="1500"/>
              </a:spcAft>
            </a:pPr>
            <a:r>
              <a:rPr lang="en-US" sz="2800" dirty="0"/>
              <a:t>Contracts/agreements that permits authority to own, do, or use something.</a:t>
            </a:r>
          </a:p>
          <a:p>
            <a:pPr marL="213360" indent="-227965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+mn-lt"/>
                <a:cs typeface="+mn-lt"/>
              </a:rPr>
              <a:t>©</a:t>
            </a:r>
            <a:r>
              <a:rPr lang="en-US" sz="2400" dirty="0">
                <a:cs typeface="Calibri"/>
              </a:rPr>
              <a:t> is a </a:t>
            </a:r>
            <a:r>
              <a:rPr lang="en-US" sz="2400" u="sng" dirty="0">
                <a:cs typeface="Calibri"/>
              </a:rPr>
              <a:t>bundle of rights</a:t>
            </a:r>
            <a:endParaRPr lang="en-US" sz="2400" u="sng" dirty="0"/>
          </a:p>
          <a:p>
            <a:pPr marL="213360" indent="-227965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Rights holders can transfer or license </a:t>
            </a:r>
            <a:r>
              <a:rPr lang="en-US" sz="2400" u="sng" dirty="0"/>
              <a:t>any</a:t>
            </a:r>
            <a:r>
              <a:rPr lang="en-US" sz="2400" dirty="0"/>
              <a:t> of their exclusive rights, including </a:t>
            </a:r>
            <a:r>
              <a:rPr lang="en-US" sz="2400" u="sng" dirty="0"/>
              <a:t>portions</a:t>
            </a:r>
            <a:r>
              <a:rPr lang="en-US" sz="2400" dirty="0"/>
              <a:t> of those rights.</a:t>
            </a: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6059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503CF-ADE6-44D0-7018-34040A6F8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BE6718-1CD1-6B4B-79FC-37C479931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Library Publishing</a:t>
            </a:r>
          </a:p>
        </p:txBody>
      </p:sp>
      <p:pic>
        <p:nvPicPr>
          <p:cNvPr id="4" name="Picture Placeholder 3" descr="Stamps with alphabet letters">
            <a:extLst>
              <a:ext uri="{FF2B5EF4-FFF2-40B4-BE49-F238E27FC236}">
                <a16:creationId xmlns:a16="http://schemas.microsoft.com/office/drawing/2014/main" id="{C30A4A45-4D03-006C-5C3F-625A71D7298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5CE518-F86E-01B5-A8F4-86DF1152C0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 SALE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3BE40A-78EC-C5C7-A099-F29E4A6A5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E49FE183-00A1-1311-C90D-32C92223F35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-6016" y="3814"/>
            <a:ext cx="12184336" cy="6857028"/>
          </a:xfr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1DF9E6F5-2341-4D6A-565E-DA639A0FF9C1}"/>
              </a:ext>
            </a:extLst>
          </p:cNvPr>
          <p:cNvSpPr txBox="1"/>
          <p:nvPr/>
        </p:nvSpPr>
        <p:spPr>
          <a:xfrm>
            <a:off x="0" y="6563537"/>
            <a:ext cx="5504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Alejandro Posada, George Chen. Inequality in Knowledge Production: The Integration of Academic Infrastructure by Big Publishers. Leslie Chan; Pierre </a:t>
            </a:r>
            <a:r>
              <a:rPr kumimoji="0" lang="en-US" sz="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Mounier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ELPUB 2018, Jun 2018, Toronto, Canada. 〈10.4000/proceedings.elpub.2018.30</a:t>
            </a:r>
          </a:p>
        </p:txBody>
      </p:sp>
    </p:spTree>
    <p:extLst>
      <p:ext uri="{BB962C8B-B14F-4D97-AF65-F5344CB8AC3E}">
        <p14:creationId xmlns:p14="http://schemas.microsoft.com/office/powerpoint/2010/main" val="293391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C59773-7C0C-B790-73D3-4597AD91FE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19CA1-E4F4-9FAA-39C6-74F836B78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29017A4-FE5C-A7DE-CC5C-80056469ECEC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439655005"/>
              </p:ext>
            </p:extLst>
          </p:nvPr>
        </p:nvGraphicFramePr>
        <p:xfrm>
          <a:off x="1220788" y="2386013"/>
          <a:ext cx="9747250" cy="417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73625">
                  <a:extLst>
                    <a:ext uri="{9D8B030D-6E8A-4147-A177-3AD203B41FA5}">
                      <a16:colId xmlns:a16="http://schemas.microsoft.com/office/drawing/2014/main" val="1112640903"/>
                    </a:ext>
                  </a:extLst>
                </a:gridCol>
                <a:gridCol w="4873625">
                  <a:extLst>
                    <a:ext uri="{9D8B030D-6E8A-4147-A177-3AD203B41FA5}">
                      <a16:colId xmlns:a16="http://schemas.microsoft.com/office/drawing/2014/main" val="11871685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Adelphi University</a:t>
                      </a:r>
                      <a:endParaRPr lang="en-US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Columbia University</a:t>
                      </a:r>
                      <a:endParaRPr lang="en-US"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874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Atla</a:t>
                      </a:r>
                      <a:endParaRPr lang="en-US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Dartmouth College</a:t>
                      </a:r>
                      <a:endParaRPr lang="en-US"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461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Atlanta University Center</a:t>
                      </a:r>
                      <a:endParaRPr lang="en-US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Dublin Business School</a:t>
                      </a:r>
                      <a:endParaRPr lang="en-US"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993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Boston College</a:t>
                      </a:r>
                      <a:endParaRPr lang="en-US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Emory University</a:t>
                      </a:r>
                      <a:endParaRPr lang="en-US"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9620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Brown University</a:t>
                      </a:r>
                      <a:endParaRPr lang="en-US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Florida State University</a:t>
                      </a:r>
                      <a:endParaRPr lang="en-US"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382903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California Digital Library</a:t>
                      </a:r>
                      <a:endParaRPr lang="en-US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George Mason University</a:t>
                      </a:r>
                      <a:endParaRPr lang="en-US"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199168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Carnegie Mellon University</a:t>
                      </a:r>
                      <a:endParaRPr lang="en-US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Grand Valley State University</a:t>
                      </a:r>
                      <a:endParaRPr lang="en-US"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681241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City University of New York (CUNY)</a:t>
                      </a:r>
                      <a:endParaRPr lang="en-US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Indiana University</a:t>
                      </a:r>
                      <a:endParaRPr lang="en-US"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904635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u="none" strike="noStrike" noProof="0" dirty="0"/>
                        <a:t>Claremont Colleges Library</a:t>
                      </a:r>
                      <a:endParaRPr lang="en-US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b="1" u="none" strike="noStrike" noProof="0" dirty="0"/>
                        <a:t>Many of our own KBOR I</a:t>
                      </a:r>
                      <a:r>
                        <a:rPr lang="en-US" sz="2200" b="1" i="0" u="none" strike="noStrike" noProof="0" dirty="0">
                          <a:latin typeface="Gill Sans MT"/>
                        </a:rPr>
                        <a:t>nstitutions</a:t>
                      </a:r>
                      <a:endParaRPr lang="en-US" sz="2200" b="1" u="none" strike="noStrik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3330672"/>
                  </a:ext>
                </a:extLst>
              </a:tr>
            </a:tbl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5F8D4AF7-B1E3-CE41-7410-1AB058E86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Libraries as </a:t>
            </a:r>
            <a:br>
              <a:rPr lang="en-US"/>
            </a:br>
            <a:r>
              <a:rPr lang="en-US"/>
              <a:t>Publishers</a:t>
            </a:r>
          </a:p>
        </p:txBody>
      </p:sp>
      <p:pic>
        <p:nvPicPr>
          <p:cNvPr id="8" name="Picture 7" descr="A close-up of a logo&#10;&#10;AI-generated content may be incorrect.">
            <a:extLst>
              <a:ext uri="{FF2B5EF4-FFF2-40B4-BE49-F238E27FC236}">
                <a16:creationId xmlns:a16="http://schemas.microsoft.com/office/drawing/2014/main" id="{B61A406E-5162-DECB-F3FF-33A9C182D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2429" y="640952"/>
            <a:ext cx="2911244" cy="16201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05335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CCA6B58-5C65-3222-93CF-AA5E53150EA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8866" r="18866"/>
          <a:stretch/>
        </p:blipFill>
        <p:spPr/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B31DD3-F667-EBD1-3519-4B119B3B336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828800" y="1808019"/>
            <a:ext cx="5517154" cy="396503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46380" indent="-246380"/>
            <a:r>
              <a:rPr lang="en-US" sz="2800" dirty="0">
                <a:cs typeface="Gill Sans Light"/>
              </a:rPr>
              <a:t>Nonrevocable, open licenses like Creative Commons, though not first sale, helps solve the permanence of access and use issue with digital objects.</a:t>
            </a:r>
          </a:p>
          <a:p>
            <a:pPr marL="246380" indent="-246380">
              <a:buClr>
                <a:srgbClr val="000000"/>
              </a:buClr>
            </a:pPr>
            <a:r>
              <a:rPr lang="en-US" sz="2800" dirty="0">
                <a:cs typeface="Gill Sans Light"/>
              </a:rPr>
              <a:t>Still higher overhead than first sale</a:t>
            </a:r>
            <a:endParaRPr lang="en-US" sz="2800"/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r>
              <a:rPr lang="en-US" sz="2800" dirty="0">
                <a:cs typeface="Gill Sans Light"/>
              </a:rPr>
              <a:t>Expertise to aid creation, use, access, and storage</a:t>
            </a:r>
            <a:endParaRPr lang="en-US" sz="2800" dirty="0"/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endParaRPr lang="en-US" sz="2800" dirty="0"/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endParaRPr lang="en-US" sz="2800" dirty="0"/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endParaRPr lang="en-US" sz="2800" dirty="0"/>
          </a:p>
          <a:p>
            <a:pPr marL="246380" indent="-246380">
              <a:buClr>
                <a:srgbClr val="000000"/>
              </a:buClr>
            </a:pPr>
            <a:endParaRPr lang="en-US"/>
          </a:p>
          <a:p>
            <a:pPr marL="246380" indent="-246380">
              <a:buClr>
                <a:srgbClr val="000000"/>
              </a:buClr>
            </a:pP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169521-B786-C862-02BF-45EF649B2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Open Licenses</a:t>
            </a:r>
          </a:p>
        </p:txBody>
      </p:sp>
    </p:spTree>
    <p:extLst>
      <p:ext uri="{BB962C8B-B14F-4D97-AF65-F5344CB8AC3E}">
        <p14:creationId xmlns:p14="http://schemas.microsoft.com/office/powerpoint/2010/main" val="156709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E6127-E5E9-3110-5F58-F03940114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AE997B5-2831-32C8-169F-ACA592AC37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593903-103D-B29F-D0A6-C58AC0982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B7AB68-7177-16DB-6E68-B950604A67C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90945" y="2982007"/>
            <a:ext cx="9927907" cy="1611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603885" lvl="2" indent="0" algn="ctr">
              <a:buNone/>
            </a:pPr>
            <a:r>
              <a:rPr lang="en-US" sz="4800">
                <a:cs typeface="Gill Sans Light"/>
              </a:rPr>
              <a:t>What does the library world look like without first sale?</a:t>
            </a:r>
            <a:endParaRPr lang="en-US" sz="4800"/>
          </a:p>
          <a:p>
            <a:pPr marL="246380" indent="-246380">
              <a:buClr>
                <a:srgbClr val="000000"/>
              </a:buClr>
            </a:pP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B7329B-581B-C1A0-810A-66B759C7C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660" y="1097280"/>
            <a:ext cx="9747504" cy="1625600"/>
          </a:xfrm>
        </p:spPr>
        <p:txBody>
          <a:bodyPr/>
          <a:lstStyle/>
          <a:p>
            <a:r>
              <a:rPr lang="en-US"/>
              <a:t>A primer Hypothetical</a:t>
            </a:r>
          </a:p>
        </p:txBody>
      </p:sp>
    </p:spTree>
    <p:extLst>
      <p:ext uri="{BB962C8B-B14F-4D97-AF65-F5344CB8AC3E}">
        <p14:creationId xmlns:p14="http://schemas.microsoft.com/office/powerpoint/2010/main" val="59636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1EC4E64-FC08-DA51-3AE4-FB170CFE9F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E41EB9-6119-196C-8A00-A858D6C1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E60C0FA-4BE1-C366-6BA6-7E4E6C0B7C87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659122829"/>
              </p:ext>
            </p:extLst>
          </p:nvPr>
        </p:nvGraphicFramePr>
        <p:xfrm>
          <a:off x="1220788" y="2386013"/>
          <a:ext cx="9747250" cy="4014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7D7328A3-641D-05E0-2242-F11780673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Open Access Licensing</a:t>
            </a:r>
          </a:p>
        </p:txBody>
      </p:sp>
      <p:pic>
        <p:nvPicPr>
          <p:cNvPr id="815" name="Picture 814">
            <a:extLst>
              <a:ext uri="{FF2B5EF4-FFF2-40B4-BE49-F238E27FC236}">
                <a16:creationId xmlns:a16="http://schemas.microsoft.com/office/drawing/2014/main" id="{ED577ECD-4891-8608-3043-2BBDE37461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52323" y="4207837"/>
            <a:ext cx="923504" cy="852846"/>
          </a:xfrm>
          <a:prstGeom prst="rect">
            <a:avLst/>
          </a:prstGeom>
        </p:spPr>
      </p:pic>
      <p:sp>
        <p:nvSpPr>
          <p:cNvPr id="818" name="TextBox 817">
            <a:extLst>
              <a:ext uri="{FF2B5EF4-FFF2-40B4-BE49-F238E27FC236}">
                <a16:creationId xmlns:a16="http://schemas.microsoft.com/office/drawing/2014/main" id="{3F30213C-8656-28CA-95A2-87C9DD92C3BE}"/>
              </a:ext>
            </a:extLst>
          </p:cNvPr>
          <p:cNvSpPr txBox="1"/>
          <p:nvPr/>
        </p:nvSpPr>
        <p:spPr>
          <a:xfrm>
            <a:off x="8292573" y="3384182"/>
            <a:ext cx="2045286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Creative Commons License</a:t>
            </a:r>
          </a:p>
        </p:txBody>
      </p:sp>
      <p:sp>
        <p:nvSpPr>
          <p:cNvPr id="819" name="TextBox 818">
            <a:extLst>
              <a:ext uri="{FF2B5EF4-FFF2-40B4-BE49-F238E27FC236}">
                <a16:creationId xmlns:a16="http://schemas.microsoft.com/office/drawing/2014/main" id="{B875ABB2-72C0-00BD-77ED-2B8F23D24F29}"/>
              </a:ext>
            </a:extLst>
          </p:cNvPr>
          <p:cNvSpPr txBox="1"/>
          <p:nvPr/>
        </p:nvSpPr>
        <p:spPr>
          <a:xfrm>
            <a:off x="1262214" y="3525147"/>
            <a:ext cx="1953640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License to Publish</a:t>
            </a:r>
          </a:p>
        </p:txBody>
      </p:sp>
      <p:cxnSp>
        <p:nvCxnSpPr>
          <p:cNvPr id="820" name="Straight Arrow Connector 819">
            <a:extLst>
              <a:ext uri="{FF2B5EF4-FFF2-40B4-BE49-F238E27FC236}">
                <a16:creationId xmlns:a16="http://schemas.microsoft.com/office/drawing/2014/main" id="{31D60D9C-C6F3-D36A-B1D5-7ECF2B5923AB}"/>
              </a:ext>
            </a:extLst>
          </p:cNvPr>
          <p:cNvCxnSpPr/>
          <p:nvPr/>
        </p:nvCxnSpPr>
        <p:spPr>
          <a:xfrm flipV="1">
            <a:off x="3215402" y="3689862"/>
            <a:ext cx="1774438" cy="15922"/>
          </a:xfrm>
          <a:prstGeom prst="straightConnector1">
            <a:avLst/>
          </a:prstGeom>
          <a:ln w="285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1" name="Straight Arrow Connector 820">
            <a:extLst>
              <a:ext uri="{FF2B5EF4-FFF2-40B4-BE49-F238E27FC236}">
                <a16:creationId xmlns:a16="http://schemas.microsoft.com/office/drawing/2014/main" id="{92A8D51C-AF0A-4CF7-F64E-0FB6FBC3056D}"/>
              </a:ext>
            </a:extLst>
          </p:cNvPr>
          <p:cNvCxnSpPr>
            <a:cxnSpLocks/>
          </p:cNvCxnSpPr>
          <p:nvPr/>
        </p:nvCxnSpPr>
        <p:spPr>
          <a:xfrm>
            <a:off x="7021570" y="3698734"/>
            <a:ext cx="1266864" cy="12272"/>
          </a:xfrm>
          <a:prstGeom prst="straightConnector1">
            <a:avLst/>
          </a:prstGeom>
          <a:ln w="285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28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AB3C6E2-CB81-0688-476C-61E9823AF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buChar char="•"/>
            </a:pPr>
            <a:r>
              <a:rPr lang="en-US" dirty="0">
                <a:cs typeface="Gill Sans Light"/>
              </a:rPr>
              <a:t>Around one million downloads a year</a:t>
            </a:r>
          </a:p>
          <a:p>
            <a:pPr marL="342900" indent="-342900">
              <a:buClr>
                <a:srgbClr val="000000"/>
              </a:buClr>
              <a:buChar char="•"/>
            </a:pPr>
            <a:r>
              <a:rPr lang="en-US" dirty="0">
                <a:cs typeface="Gill Sans Light"/>
              </a:rPr>
              <a:t>7 Million downloads since 2013</a:t>
            </a:r>
          </a:p>
          <a:p>
            <a:pPr marL="342900" indent="-342900">
              <a:buClr>
                <a:srgbClr val="000000"/>
              </a:buClr>
              <a:buChar char="•"/>
            </a:pPr>
            <a:r>
              <a:rPr lang="en-US" dirty="0">
                <a:cs typeface="Gill Sans Light"/>
              </a:rPr>
              <a:t>18,700 Items</a:t>
            </a:r>
          </a:p>
          <a:p>
            <a:pPr marL="342900" indent="-342900">
              <a:buClr>
                <a:srgbClr val="000000"/>
              </a:buClr>
              <a:buChar char="•"/>
            </a:pPr>
            <a:r>
              <a:rPr lang="en-US" dirty="0">
                <a:cs typeface="Gill Sans Light"/>
              </a:rPr>
              <a:t>49 Monographs</a:t>
            </a:r>
          </a:p>
          <a:p>
            <a:pPr marL="342900" indent="-342900">
              <a:buClr>
                <a:srgbClr val="000000"/>
              </a:buClr>
              <a:buChar char="•"/>
            </a:pPr>
            <a:r>
              <a:rPr lang="en-US" dirty="0">
                <a:cs typeface="Gill Sans Light"/>
              </a:rPr>
              <a:t>19 Active or in process journals</a:t>
            </a:r>
            <a:endParaRPr lang="en-US"/>
          </a:p>
          <a:p>
            <a:pPr marL="342900" indent="-342900">
              <a:buClr>
                <a:srgbClr val="000000"/>
              </a:buClr>
              <a:buChar char="•"/>
            </a:pPr>
            <a:r>
              <a:rPr lang="en-US" dirty="0">
                <a:cs typeface="Gill Sans Light"/>
              </a:rPr>
              <a:t>7 Inactive or archived journals</a:t>
            </a:r>
            <a:endParaRPr lang="en-US" dirty="0"/>
          </a:p>
          <a:p>
            <a:pPr marL="342900" indent="-342900">
              <a:buClr>
                <a:srgbClr val="000000"/>
              </a:buClr>
              <a:buChar char="•"/>
            </a:pPr>
            <a:endParaRPr lang="en-US" dirty="0"/>
          </a:p>
          <a:p>
            <a:pPr marL="342900" indent="-342900">
              <a:buClr>
                <a:srgbClr val="000000"/>
              </a:buClr>
              <a:buChar char="•"/>
            </a:pPr>
            <a:endParaRPr lang="en-US" dirty="0"/>
          </a:p>
          <a:p>
            <a:pPr marL="342900" indent="-342900">
              <a:buClr>
                <a:srgbClr val="000000"/>
              </a:buClr>
              <a:buChar char="•"/>
            </a:pP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50B12F-B49B-50EB-205D-1C91B9C2F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ENJOYING FIRS SALE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154F35-ADD0-623D-8C4B-27147D859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3" name="Content Placeholder 12" descr="A collage of a book&#10;&#10;AI-generated content may be incorrect.">
            <a:extLst>
              <a:ext uri="{FF2B5EF4-FFF2-40B4-BE49-F238E27FC236}">
                <a16:creationId xmlns:a16="http://schemas.microsoft.com/office/drawing/2014/main" id="{C47E9A0A-7054-A6EA-DF05-044A073893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0578" y="1803400"/>
            <a:ext cx="5218891" cy="4267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New Prairie Press (NPP) at Kansas State University (K-State)">
            <a:extLst>
              <a:ext uri="{FF2B5EF4-FFF2-40B4-BE49-F238E27FC236}">
                <a16:creationId xmlns:a16="http://schemas.microsoft.com/office/drawing/2014/main" id="{21F2C540-7D82-992C-13F1-7657FCD1A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016" y="429337"/>
            <a:ext cx="2649537" cy="1204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36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27A38-0F9B-8692-90AD-E98E4E57A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&amp;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D3512-BB08-BB39-C25E-8CADD8896D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endParaRPr lang="en-US" b="1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b="1" dirty="0">
                <a:ea typeface="+mn-lt"/>
                <a:cs typeface="+mn-lt"/>
              </a:rPr>
              <a:t>Considerations</a:t>
            </a:r>
            <a:endParaRPr lang="en-US" dirty="0"/>
          </a:p>
          <a:p>
            <a:pPr marL="246380" indent="-246380"/>
            <a:r>
              <a:rPr lang="en-US" dirty="0">
                <a:cs typeface="Gill Sans Light"/>
              </a:rPr>
              <a:t>Limited services means heavy reliance on monograph authors and journal editorial teams.</a:t>
            </a:r>
          </a:p>
          <a:p>
            <a:pPr marL="246380" indent="-246380">
              <a:buClr>
                <a:srgbClr val="000000"/>
              </a:buClr>
            </a:pPr>
            <a:r>
              <a:rPr lang="en-US" dirty="0">
                <a:cs typeface="Gill Sans Light"/>
              </a:rPr>
              <a:t>Is library publishing sustainable long-term? "Maybe"</a:t>
            </a:r>
          </a:p>
          <a:p>
            <a:pPr marL="246380" indent="-246380">
              <a:buClr>
                <a:srgbClr val="000000"/>
              </a:buClr>
            </a:pPr>
            <a:r>
              <a:rPr lang="en-US" dirty="0">
                <a:cs typeface="Gill Sans Light"/>
              </a:rPr>
              <a:t>Is a distributed publishing environment a pro or a con? "Yes"</a:t>
            </a:r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r>
              <a:rPr lang="en-US" dirty="0">
                <a:cs typeface="Gill Sans Light"/>
              </a:rPr>
              <a:t>Copyright enforcement</a:t>
            </a:r>
            <a:endParaRPr lang="en-US" dirty="0"/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r>
              <a:rPr lang="en-US" dirty="0">
                <a:cs typeface="Gill Sans Light"/>
              </a:rPr>
              <a:t>Can pick up where someone left off</a:t>
            </a:r>
            <a:endParaRPr lang="en-US" dirty="0"/>
          </a:p>
          <a:p>
            <a:pPr lvl="1" indent="-246380">
              <a:buClr>
                <a:srgbClr val="000000"/>
              </a:buClr>
              <a:buFont typeface="Courier New" pitchFamily="34" charset="0"/>
              <a:buChar char="o"/>
            </a:pPr>
            <a:endParaRPr lang="en-US" dirty="0"/>
          </a:p>
          <a:p>
            <a:pPr marL="246380" indent="-246380">
              <a:buClr>
                <a:srgbClr val="000000"/>
              </a:buClr>
            </a:pP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A492F48-4FE1-DDDF-4169-DD79111A24D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US" sz="2200" b="1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2200" b="1" dirty="0">
                <a:ea typeface="+mn-lt"/>
                <a:cs typeface="+mn-lt"/>
              </a:rPr>
              <a:t>Opportunities</a:t>
            </a:r>
            <a:endParaRPr lang="en-US" dirty="0"/>
          </a:p>
          <a:p>
            <a:pPr marL="246380" indent="-246380"/>
            <a:r>
              <a:rPr lang="en-US" sz="2200" dirty="0">
                <a:cs typeface="Gill Sans Light"/>
              </a:rPr>
              <a:t>Cooperation among institutions/Efficiencies of Scale</a:t>
            </a:r>
            <a:endParaRPr lang="en-US" sz="2200" dirty="0"/>
          </a:p>
          <a:p>
            <a:pPr marL="246380" indent="-246380">
              <a:buClr>
                <a:srgbClr val="000000"/>
              </a:buClr>
            </a:pPr>
            <a:r>
              <a:rPr lang="en-US" sz="2200" dirty="0">
                <a:cs typeface="Gill Sans Light"/>
              </a:rPr>
              <a:t>Improving platforms</a:t>
            </a:r>
            <a:endParaRPr lang="en-US" sz="2200" dirty="0"/>
          </a:p>
          <a:p>
            <a:pPr marL="246380" indent="-246380">
              <a:buClr>
                <a:srgbClr val="000000"/>
              </a:buClr>
            </a:pPr>
            <a:r>
              <a:rPr lang="en-US" sz="2200" dirty="0">
                <a:cs typeface="Gill Sans Light"/>
              </a:rPr>
              <a:t>A growing and strengthening community</a:t>
            </a:r>
            <a:endParaRPr lang="en-US" sz="2200" dirty="0"/>
          </a:p>
          <a:p>
            <a:pPr marL="246380" indent="-246380"/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D0372-8574-A740-3153-9C6CEF2F9A1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 rot="5400000">
            <a:off x="10890250" y="5413375"/>
            <a:ext cx="1298575" cy="219075"/>
          </a:xfrm>
        </p:spPr>
        <p:txBody>
          <a:bodyPr/>
          <a:lstStyle/>
          <a:p>
            <a:r>
              <a:rPr lang="en-US"/>
              <a:t>ENJOYING FIRS SALE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66212-5DA8-4C83-D7D8-302A943996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9550" y="6245225"/>
            <a:ext cx="549275" cy="457200"/>
          </a:xfrm>
        </p:spPr>
        <p:txBody>
          <a:bodyPr/>
          <a:lstStyle/>
          <a:p>
            <a:fld id="{DF28FB93-0A08-4E7D-8E63-9EFA29F1E093}" type="slidenum">
              <a:rPr lang="en-US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0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AFFE99-3141-FF84-4153-2E018DD34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 descr="Statues along the top of a building">
            <a:extLst>
              <a:ext uri="{FF2B5EF4-FFF2-40B4-BE49-F238E27FC236}">
                <a16:creationId xmlns:a16="http://schemas.microsoft.com/office/drawing/2014/main" id="{B807F5D9-5B21-B845-CD68-79003E58ED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ED14045-4AE3-1C3D-5847-7C6C932DE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67" y="2405085"/>
            <a:ext cx="3883246" cy="2050713"/>
          </a:xfrm>
        </p:spPr>
        <p:txBody>
          <a:bodyPr/>
          <a:lstStyle/>
          <a:p>
            <a:pPr algn="ctr"/>
            <a:r>
              <a:rPr lang="en-US" dirty="0"/>
              <a:t>What are your thoughts?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0A0CA-BE4B-E8E1-1904-E16F7DBEA09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09552" y="2255821"/>
            <a:ext cx="7279069" cy="2571897"/>
          </a:xfrm>
        </p:spPr>
        <p:txBody>
          <a:bodyPr/>
          <a:lstStyle/>
          <a:p>
            <a:r>
              <a:rPr lang="en-US" sz="4000" dirty="0">
                <a:solidFill>
                  <a:srgbClr val="FFD14B"/>
                </a:solidFill>
                <a:cs typeface="Gill Sans Light"/>
              </a:rPr>
              <a:t>Do you think ENJOYING FIRST SALE has an important place in today’s education system?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147208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52BFB-8835-DCA9-BB9C-92676B574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A0A02EA-774C-5B57-F894-62B50CA29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 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56393-1EEF-7D28-87E3-69A1B66B5A4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0080" y="2784978"/>
            <a:ext cx="6864591" cy="391748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46380" indent="-246380"/>
            <a:r>
              <a:rPr lang="en-US" sz="1800" dirty="0">
                <a:cs typeface="Gill Sans Light"/>
              </a:rPr>
              <a:t>What does a shift away from first sale mean for the future of academic libraries? </a:t>
            </a:r>
          </a:p>
          <a:p>
            <a:pPr marL="246380" indent="-246380">
              <a:buClr>
                <a:srgbClr val="000000"/>
              </a:buClr>
            </a:pPr>
            <a:r>
              <a:rPr lang="en-US" sz="1800" dirty="0">
                <a:cs typeface="Gill Sans Light"/>
              </a:rPr>
              <a:t>What are the implications for independent scholars outside of the academy?</a:t>
            </a:r>
          </a:p>
          <a:p>
            <a:pPr marL="246380" indent="-246380">
              <a:buClr>
                <a:srgbClr val="000000"/>
              </a:buClr>
            </a:pPr>
            <a:r>
              <a:rPr lang="en-US" sz="1800" dirty="0">
                <a:cs typeface="Gill Sans Light"/>
              </a:rPr>
              <a:t>Are there any implications for future scholarly works?</a:t>
            </a:r>
          </a:p>
          <a:p>
            <a:pPr marL="246380" indent="-246380">
              <a:buClr>
                <a:srgbClr val="000000"/>
              </a:buClr>
            </a:pPr>
            <a:r>
              <a:rPr lang="en-US" sz="1800" dirty="0">
                <a:cs typeface="Gill Sans Light"/>
              </a:rPr>
              <a:t>How do we work with vendors to make scholarship widely available in the future?</a:t>
            </a:r>
          </a:p>
          <a:p>
            <a:pPr marL="246380" indent="-246380">
              <a:buClr>
                <a:srgbClr val="000000"/>
              </a:buClr>
            </a:pPr>
            <a:r>
              <a:rPr lang="en-US" sz="1800">
                <a:cs typeface="Gill Sans Light"/>
              </a:rPr>
              <a:t>What changes in ILL have you seen at your institution?</a:t>
            </a:r>
            <a:endParaRPr lang="en-US" sz="1800"/>
          </a:p>
          <a:p>
            <a:pPr marL="246380" indent="-246380"/>
            <a:r>
              <a:rPr lang="en-US" sz="1800" dirty="0">
                <a:cs typeface="Gill Sans Light"/>
              </a:rPr>
              <a:t>What </a:t>
            </a:r>
            <a:r>
              <a:rPr lang="en-US" sz="1800">
                <a:cs typeface="Gill Sans Light"/>
              </a:rPr>
              <a:t>support does your institution have for Open Education Resources?</a:t>
            </a:r>
            <a:endParaRPr lang="en-US" sz="1800"/>
          </a:p>
          <a:p>
            <a:pPr marL="246380" indent="-246380"/>
            <a:endParaRPr lang="en-US"/>
          </a:p>
        </p:txBody>
      </p:sp>
      <p:pic>
        <p:nvPicPr>
          <p:cNvPr id="15" name="Picture Placeholder 14" descr="Law books section in library">
            <a:extLst>
              <a:ext uri="{FF2B5EF4-FFF2-40B4-BE49-F238E27FC236}">
                <a16:creationId xmlns:a16="http://schemas.microsoft.com/office/drawing/2014/main" id="{8BF70679-4EA7-C1A0-7C8B-BCCC51E1029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E42209-D590-67E5-5C28-73DFDB42EC7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202168" y="3172968"/>
            <a:ext cx="3505641" cy="2688336"/>
          </a:xfrm>
        </p:spPr>
        <p:txBody>
          <a:bodyPr vert="horz" lIns="91440" tIns="0" rIns="91440" bIns="45720" rtlCol="0" anchor="t">
            <a:noAutofit/>
          </a:bodyPr>
          <a:lstStyle/>
          <a:p>
            <a:r>
              <a:rPr lang="en-US" dirty="0">
                <a:cs typeface="Gill Sans Light"/>
              </a:rPr>
              <a:t>WHAT ARE YOUR THOUGHTS?</a:t>
            </a:r>
          </a:p>
          <a:p>
            <a:pPr lvl="1"/>
            <a:r>
              <a:rPr lang="en-US" dirty="0">
                <a:cs typeface="Gill Sans Light"/>
              </a:rPr>
              <a:t>Do you think ENJOYING FIRST SALE </a:t>
            </a:r>
            <a:br>
              <a:rPr lang="en-US" dirty="0"/>
            </a:br>
            <a:r>
              <a:rPr lang="en-US" dirty="0">
                <a:cs typeface="Gill Sans Light"/>
              </a:rPr>
              <a:t>has an important place in today’s education system?</a:t>
            </a:r>
          </a:p>
          <a:p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337B16-0EEB-5614-2300-195383AC4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7722689" y="2667000"/>
            <a:ext cx="3610099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D6C70080-088C-BC66-EF3B-EBAC9CBDF8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561F5FA-E2C7-04B4-4E42-991E04A5C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0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5990A-E24C-82E3-F007-2477307915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ECAA3DF-F13B-3FF8-C0DB-353AD9B0B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 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DDE82-3E95-A866-640D-53571C123ED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0080" y="2784978"/>
            <a:ext cx="6864591" cy="391748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46380" indent="-246380" algn="l" rtl="0" fontAlgn="base">
              <a:lnSpc>
                <a:spcPts val="1564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Gill Sans MT"/>
                <a:cs typeface="Gill Sans Light"/>
              </a:rPr>
              <a:t>How is your monograph collecting split between print monographs vs. electronic monographs? </a:t>
            </a:r>
          </a:p>
          <a:p>
            <a:pPr marL="246380" indent="-246380" algn="l" rtl="0" fontAlgn="base">
              <a:lnSpc>
                <a:spcPts val="1564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Gill Sans MT"/>
                <a:cs typeface="Gill Sans Light"/>
              </a:rPr>
              <a:t>What are your biggest ILL concerns regarding electronic monographs? </a:t>
            </a:r>
          </a:p>
          <a:p>
            <a:pPr marL="246380" indent="-246380" algn="l" rtl="0" fontAlgn="base">
              <a:lnSpc>
                <a:spcPts val="1564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Gill Sans MT"/>
                <a:cs typeface="Gill Sans Light"/>
              </a:rPr>
              <a:t>Are you actively diversifying your buying strategies? </a:t>
            </a:r>
          </a:p>
          <a:p>
            <a:pPr marL="246380" indent="-246380" algn="l" rtl="0" fontAlgn="base">
              <a:lnSpc>
                <a:spcPts val="1564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Gill Sans MT"/>
                <a:cs typeface="Gill Sans Light"/>
              </a:rPr>
              <a:t>What have the changes meant for your ILL services? </a:t>
            </a:r>
          </a:p>
          <a:p>
            <a:pPr marL="246380" indent="-246380" algn="l" rtl="0" fontAlgn="base">
              <a:lnSpc>
                <a:spcPts val="1564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Gill Sans MT"/>
                <a:cs typeface="Gill Sans Light"/>
              </a:rPr>
              <a:t>How are you approaching contracts in light of requests for whole book exports? </a:t>
            </a:r>
          </a:p>
          <a:p>
            <a:pPr marL="246380" indent="-246380" algn="l" rtl="0" fontAlgn="base">
              <a:lnSpc>
                <a:spcPts val="1564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Gill Sans MT"/>
                <a:cs typeface="Gill Sans Light"/>
              </a:rPr>
              <a:t>Are you internally discussing the changes in the landscape in your library? </a:t>
            </a:r>
          </a:p>
          <a:p>
            <a:pPr marL="246380" indent="-246380" algn="l" rtl="0" fontAlgn="base">
              <a:lnSpc>
                <a:spcPts val="1564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Gill Sans MT"/>
                <a:cs typeface="Gill Sans Light"/>
              </a:rPr>
              <a:t>What are your strategies for educating faculty around the evolving monograph publishing landscape? </a:t>
            </a:r>
          </a:p>
          <a:p>
            <a:pPr marL="246380" indent="-246380"/>
            <a:endParaRPr lang="en-US" dirty="0"/>
          </a:p>
        </p:txBody>
      </p:sp>
      <p:pic>
        <p:nvPicPr>
          <p:cNvPr id="15" name="Picture Placeholder 14" descr="Law books section in library">
            <a:extLst>
              <a:ext uri="{FF2B5EF4-FFF2-40B4-BE49-F238E27FC236}">
                <a16:creationId xmlns:a16="http://schemas.microsoft.com/office/drawing/2014/main" id="{33BC47F6-B7DB-688A-2741-DEDBA64A704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508C61F-A051-154F-1E58-A45BD5637BA1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202168" y="3172968"/>
            <a:ext cx="3357691" cy="2688336"/>
          </a:xfrm>
        </p:spPr>
        <p:txBody>
          <a:bodyPr vert="horz" lIns="91440" tIns="0" rIns="91440" bIns="45720" rtlCol="0" anchor="t">
            <a:noAutofit/>
          </a:bodyPr>
          <a:lstStyle/>
          <a:p>
            <a:r>
              <a:rPr lang="en-US" dirty="0">
                <a:cs typeface="Gill Sans Light"/>
              </a:rPr>
              <a:t>WHAT ARE YOUR THOUGHTS?</a:t>
            </a:r>
          </a:p>
          <a:p>
            <a:pPr lvl="1"/>
            <a:r>
              <a:rPr lang="en-US" dirty="0">
                <a:cs typeface="Gill Sans Light"/>
              </a:rPr>
              <a:t>Do you think ENJOYING FIRST SALE has an important place in today’s education system?</a:t>
            </a:r>
          </a:p>
          <a:p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5F576C-8DB4-4B66-9D25-56C6E9B27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7722689" y="2667000"/>
            <a:ext cx="3610099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8BC95354-EBDB-F124-C789-219C0AC6F53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9806D4D-7855-0950-A3AD-F0C99F181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8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 row of books on a shelf&#10;&#10;AI-generated content may be incorrect.">
            <a:extLst>
              <a:ext uri="{FF2B5EF4-FFF2-40B4-BE49-F238E27FC236}">
                <a16:creationId xmlns:a16="http://schemas.microsoft.com/office/drawing/2014/main" id="{392BDC9C-99AC-84BB-A9DE-24EA728558F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43092" r="31720" b="-1"/>
          <a:stretch/>
        </p:blipFill>
        <p:spPr>
          <a:xfrm>
            <a:off x="9144000" y="10"/>
            <a:ext cx="2587752" cy="6857990"/>
          </a:xfr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EBE9C85-6DAE-F534-11F8-50E244128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414016"/>
            <a:ext cx="7013448" cy="3374136"/>
          </a:xfrm>
        </p:spPr>
        <p:txBody>
          <a:bodyPr anchor="t">
            <a:normAutofit/>
          </a:bodyPr>
          <a:lstStyle/>
          <a:p>
            <a:r>
              <a:rPr lang="en-US"/>
              <a:t>In the Beginning: First Sale</a:t>
            </a:r>
          </a:p>
        </p:txBody>
      </p:sp>
    </p:spTree>
    <p:extLst>
      <p:ext uri="{BB962C8B-B14F-4D97-AF65-F5344CB8AC3E}">
        <p14:creationId xmlns:p14="http://schemas.microsoft.com/office/powerpoint/2010/main" val="305034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A7CBB-EDAA-09CE-4A5C-C53A6284C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027" y="1455385"/>
            <a:ext cx="10360152" cy="4416552"/>
          </a:xfrm>
        </p:spPr>
        <p:txBody>
          <a:bodyPr/>
          <a:lstStyle/>
          <a:p>
            <a:r>
              <a:rPr lang="en-US">
                <a:solidFill>
                  <a:srgbClr val="F3E9D4"/>
                </a:solidFill>
                <a:ea typeface="+mj-lt"/>
                <a:cs typeface="+mj-lt"/>
              </a:rPr>
              <a:t>An individual who knowingly purchases a copy of a copyrighted work from the copyright holder receives the right to sell, display or otherwise dispose of that particular copy, notwithstanding the interests of the copyright owner. </a:t>
            </a:r>
            <a:endParaRPr lang="en-US">
              <a:solidFill>
                <a:srgbClr val="F3E9D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423BD8-3ED5-AD20-2802-5FF760F6D0B4}"/>
              </a:ext>
            </a:extLst>
          </p:cNvPr>
          <p:cNvSpPr txBox="1"/>
          <p:nvPr/>
        </p:nvSpPr>
        <p:spPr>
          <a:xfrm>
            <a:off x="-4686" y="1264165"/>
            <a:ext cx="12954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>
                <a:solidFill>
                  <a:schemeClr val="accent1">
                    <a:lumMod val="60000"/>
                    <a:lumOff val="40000"/>
                  </a:schemeClr>
                </a:solidFill>
                <a:latin typeface="Gill Sans Ultra Bold" panose="020B0A02020104020203" pitchFamily="34" charset="77"/>
                <a:cs typeface="Gill Sans" panose="020B0502020104020203" pitchFamily="34" charset="-79"/>
              </a:rPr>
              <a:t>“</a:t>
            </a:r>
            <a:endParaRPr lang="en-US" sz="10000">
              <a:solidFill>
                <a:schemeClr val="accent1">
                  <a:lumMod val="60000"/>
                  <a:lumOff val="40000"/>
                </a:schemeClr>
              </a:solidFill>
              <a:latin typeface="Gill Sans Ultra Bold" panose="020B0A02020104020203" pitchFamily="34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D5136B-8400-9CD8-FF91-462F36E32965}"/>
              </a:ext>
            </a:extLst>
          </p:cNvPr>
          <p:cNvSpPr txBox="1"/>
          <p:nvPr/>
        </p:nvSpPr>
        <p:spPr>
          <a:xfrm>
            <a:off x="8850522" y="4345590"/>
            <a:ext cx="12954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>
                <a:solidFill>
                  <a:schemeClr val="accent1">
                    <a:lumMod val="60000"/>
                    <a:lumOff val="40000"/>
                  </a:schemeClr>
                </a:solidFill>
                <a:latin typeface="Gill Sans Ultra Bold" panose="020B0A02020104020203" pitchFamily="34" charset="77"/>
                <a:cs typeface="Gill Sans" panose="020B0502020104020203" pitchFamily="34" charset="-79"/>
              </a:rPr>
              <a:t>”</a:t>
            </a:r>
            <a:endParaRPr lang="en-US" sz="10000">
              <a:solidFill>
                <a:schemeClr val="accent1">
                  <a:lumMod val="60000"/>
                  <a:lumOff val="40000"/>
                </a:schemeClr>
              </a:solidFill>
              <a:latin typeface="Gill Sans Ultra Bold" panose="020B0A02020104020203" pitchFamily="34" charset="77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BCBCE6-550C-C9CD-4CC8-43B843BAEF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400">
                <a:latin typeface="Gill Sans"/>
                <a:cs typeface="Gill Sans"/>
              </a:rPr>
              <a:t>- </a:t>
            </a:r>
            <a:r>
              <a:rPr lang="en-US">
                <a:latin typeface="Gill Sans"/>
                <a:cs typeface="Gill Sans"/>
              </a:rPr>
              <a:t>17 U.S.C. § 109(a) &amp; (c)</a:t>
            </a:r>
            <a:br>
              <a:rPr lang="en-US">
                <a:latin typeface="Gill Sans"/>
                <a:cs typeface="Gill Sans"/>
              </a:rPr>
            </a:br>
            <a:br>
              <a:rPr lang="en-US">
                <a:latin typeface="Gill Sans"/>
                <a:cs typeface="Gill Sans"/>
              </a:rPr>
            </a:br>
            <a:endParaRPr lang="en-US" sz="2400"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6413A4B-C585-D37E-248B-C8FE77F4D8FE}"/>
              </a:ext>
            </a:extLst>
          </p:cNvPr>
          <p:cNvSpPr txBox="1">
            <a:spLocks/>
          </p:cNvSpPr>
          <p:nvPr/>
        </p:nvSpPr>
        <p:spPr>
          <a:xfrm>
            <a:off x="7696200" y="6316382"/>
            <a:ext cx="4494212" cy="4846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>
                  <a:lumMod val="50000"/>
                </a:schemeClr>
              </a:buClr>
              <a:buFont typeface="Arial" pitchFamily="34" charset="0"/>
              <a:buNone/>
              <a:defRPr sz="2400" b="0" i="0" kern="1200" cap="all" baseline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Gill Sans Light" panose="020B0302020104020203" pitchFamily="34" charset="-79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50000"/>
                </a:schemeClr>
              </a:buClr>
              <a:buFont typeface="Arial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Gill Sans Light" panose="020B0302020104020203" pitchFamily="34" charset="-79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50000"/>
                </a:schemeClr>
              </a:buClr>
              <a:buFont typeface="Arial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Gill Sans Light" panose="020B0302020104020203" pitchFamily="34" charset="-79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50000"/>
                </a:schemeClr>
              </a:buClr>
              <a:buFont typeface="Arial" pitchFamily="34" charset="0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Gill Sans Light" panose="020B0302020104020203" pitchFamily="34" charset="-79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50000"/>
                </a:schemeClr>
              </a:buClr>
              <a:buFont typeface="Arial" pitchFamily="34" charset="0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Gill Sans Light" panose="020B0302020104020203" pitchFamily="34" charset="-79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Gill Sans"/>
                <a:cs typeface="Gill Sans"/>
              </a:rPr>
              <a:t>Aka "First Sale" </a:t>
            </a:r>
            <a:br>
              <a:rPr lang="en-US">
                <a:latin typeface="Gill Sans"/>
                <a:cs typeface="Gill Sans"/>
              </a:rPr>
            </a:br>
            <a:br>
              <a:rPr lang="en-US">
                <a:latin typeface="Gill Sans"/>
                <a:cs typeface="Gill Sans"/>
              </a:rPr>
            </a:br>
            <a:endParaRPr lang="en-US"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0627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84CB7B-0A91-BEF9-1B68-359F8661C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6F70721-15FA-85DF-E2B0-25BAE621A7C1}"/>
              </a:ext>
            </a:extLst>
          </p:cNvPr>
          <p:cNvCxnSpPr>
            <a:cxnSpLocks/>
          </p:cNvCxnSpPr>
          <p:nvPr/>
        </p:nvCxnSpPr>
        <p:spPr>
          <a:xfrm>
            <a:off x="11336658" y="2087720"/>
            <a:ext cx="11562" cy="476849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4606A49-69F5-2034-51ED-F7B3FE26B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22"/>
            <a:ext cx="12188329" cy="208844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995873-5DA3-5AA2-89EE-F80966B1DB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907F5-BA89-2889-193D-EEAB5B582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63E376-4A44-0D22-8DA8-4EB3FCDC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06" y="353607"/>
            <a:ext cx="8090772" cy="763235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First Sale Doctrine: For Readers</a:t>
            </a:r>
          </a:p>
        </p:txBody>
      </p:sp>
      <p:pic>
        <p:nvPicPr>
          <p:cNvPr id="14" name="Picture 13" descr="Example of Publishing logo. Logo is a book surrounded by laurels with The Century Co. New York 1901 underneath. ">
            <a:extLst>
              <a:ext uri="{FF2B5EF4-FFF2-40B4-BE49-F238E27FC236}">
                <a16:creationId xmlns:a16="http://schemas.microsoft.com/office/drawing/2014/main" id="{6C20DF6C-26CF-2778-7562-927C7A417E6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892" r="8921" b="169"/>
          <a:stretch/>
        </p:blipFill>
        <p:spPr>
          <a:xfrm>
            <a:off x="559318" y="3287935"/>
            <a:ext cx="2625011" cy="20270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Content Placeholder 7" descr="Stack of Books">
            <a:extLst>
              <a:ext uri="{FF2B5EF4-FFF2-40B4-BE49-F238E27FC236}">
                <a16:creationId xmlns:a16="http://schemas.microsoft.com/office/drawing/2014/main" id="{9D8928AA-F99B-3E0B-76F0-5D659F85DFE6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5211294" y="3614300"/>
            <a:ext cx="1194362" cy="1169988"/>
          </a:xfr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7A3F7BFF-7BAC-16CB-0478-AF1AAE230B5D}"/>
              </a:ext>
            </a:extLst>
          </p:cNvPr>
          <p:cNvSpPr/>
          <p:nvPr/>
        </p:nvSpPr>
        <p:spPr>
          <a:xfrm>
            <a:off x="3421364" y="4023984"/>
            <a:ext cx="1523541" cy="350928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EA16D4A4-6379-12EA-B2E9-F67827642ADE}"/>
              </a:ext>
            </a:extLst>
          </p:cNvPr>
          <p:cNvSpPr/>
          <p:nvPr/>
        </p:nvSpPr>
        <p:spPr>
          <a:xfrm>
            <a:off x="6624637" y="4023984"/>
            <a:ext cx="1523541" cy="350928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Block Arc 22">
            <a:extLst>
              <a:ext uri="{FF2B5EF4-FFF2-40B4-BE49-F238E27FC236}">
                <a16:creationId xmlns:a16="http://schemas.microsoft.com/office/drawing/2014/main" id="{6336CE02-1D5F-3F76-357A-3916086027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13235" y="2857738"/>
            <a:ext cx="2987167" cy="2016896"/>
          </a:xfrm>
          <a:prstGeom prst="blockArc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6A21EA9B-36DF-4EED-7FD9-CA4C29C0F6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4312985" y="3508813"/>
            <a:ext cx="2987167" cy="2016896"/>
          </a:xfrm>
          <a:prstGeom prst="blockArc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CE28F2-CEC0-84B1-96AC-B93C03A544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4977" y="2951967"/>
            <a:ext cx="2457588" cy="676275"/>
          </a:xfrm>
          <a:prstGeom prst="rect">
            <a:avLst/>
          </a:prstGeom>
        </p:spPr>
      </p:pic>
      <p:pic>
        <p:nvPicPr>
          <p:cNvPr id="5" name="Picture 4" descr="Text surrounding a stack of books stating, Ownership transfer, Rights do not Transfer">
            <a:extLst>
              <a:ext uri="{FF2B5EF4-FFF2-40B4-BE49-F238E27FC236}">
                <a16:creationId xmlns:a16="http://schemas.microsoft.com/office/drawing/2014/main" id="{10BA752F-1168-411A-9979-90571274BB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8194" y="4650913"/>
            <a:ext cx="2533792" cy="73342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B2FA066-93E2-95AF-D379-59B790ECE4D2}"/>
              </a:ext>
            </a:extLst>
          </p:cNvPr>
          <p:cNvCxnSpPr/>
          <p:nvPr/>
        </p:nvCxnSpPr>
        <p:spPr>
          <a:xfrm flipH="1">
            <a:off x="11339499" y="3598"/>
            <a:ext cx="15167" cy="2078740"/>
          </a:xfrm>
          <a:prstGeom prst="straightConnector1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File:Fragonard, The Reader.jpg">
            <a:extLst>
              <a:ext uri="{FF2B5EF4-FFF2-40B4-BE49-F238E27FC236}">
                <a16:creationId xmlns:a16="http://schemas.microsoft.com/office/drawing/2014/main" id="{3BD76CA3-5A35-E246-BCB0-B97521BCB2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4027" y="3173851"/>
            <a:ext cx="2381250" cy="2990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1B9DC0-29D6-F1ED-D8A3-8FDDA1F2E450}"/>
              </a:ext>
            </a:extLst>
          </p:cNvPr>
          <p:cNvSpPr txBox="1"/>
          <p:nvPr/>
        </p:nvSpPr>
        <p:spPr>
          <a:xfrm>
            <a:off x="635112" y="2774820"/>
            <a:ext cx="2473487" cy="369332"/>
          </a:xfrm>
          <a:prstGeom prst="rect">
            <a:avLst/>
          </a:prstGeom>
          <a:solidFill>
            <a:srgbClr val="FEFDFC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cs typeface="Gill Sans"/>
              </a:rPr>
              <a:t>Publishers Sell Books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3EB6E4-8A79-01E9-3B2A-4A937792F575}"/>
              </a:ext>
            </a:extLst>
          </p:cNvPr>
          <p:cNvSpPr txBox="1"/>
          <p:nvPr/>
        </p:nvSpPr>
        <p:spPr>
          <a:xfrm>
            <a:off x="8519600" y="2679304"/>
            <a:ext cx="2378038" cy="369332"/>
          </a:xfrm>
          <a:prstGeom prst="rect">
            <a:avLst/>
          </a:prstGeom>
          <a:solidFill>
            <a:srgbClr val="FEFDFC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cs typeface="Gill Sans"/>
              </a:rPr>
              <a:t>Readers Own Books</a:t>
            </a:r>
          </a:p>
        </p:txBody>
      </p:sp>
    </p:spTree>
    <p:extLst>
      <p:ext uri="{BB962C8B-B14F-4D97-AF65-F5344CB8AC3E}">
        <p14:creationId xmlns:p14="http://schemas.microsoft.com/office/powerpoint/2010/main" val="285321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BA9E1-422C-A539-60DD-036DF482D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3BAFF9C-FD82-31DA-E91D-6C61C7F17D63}"/>
              </a:ext>
            </a:extLst>
          </p:cNvPr>
          <p:cNvCxnSpPr>
            <a:cxnSpLocks/>
          </p:cNvCxnSpPr>
          <p:nvPr/>
        </p:nvCxnSpPr>
        <p:spPr>
          <a:xfrm>
            <a:off x="11336658" y="2087720"/>
            <a:ext cx="11562" cy="476849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D91AD8E-5596-BE1B-C8A2-4EBE60F572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22"/>
            <a:ext cx="12188329" cy="208844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8CD578-845C-8D26-9D1C-AEB8373AC6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DF6134-894A-8975-B0FB-5C4E4B798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0735DD7-9846-F08D-6778-4BF12B4D0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06" y="353607"/>
            <a:ext cx="7474386" cy="763235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First Sale Doctrine: In Libraries</a:t>
            </a:r>
          </a:p>
        </p:txBody>
      </p:sp>
      <p:pic>
        <p:nvPicPr>
          <p:cNvPr id="13" name="Picture 12" descr="Library Front Door">
            <a:extLst>
              <a:ext uri="{FF2B5EF4-FFF2-40B4-BE49-F238E27FC236}">
                <a16:creationId xmlns:a16="http://schemas.microsoft.com/office/drawing/2014/main" id="{D20EC011-8308-8BF7-9D2D-E762D16EA6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502" t="16990" r="28745" b="19417"/>
          <a:stretch/>
        </p:blipFill>
        <p:spPr>
          <a:xfrm>
            <a:off x="246360" y="2984420"/>
            <a:ext cx="3049933" cy="34098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Arrow: Right 19" descr="Arrow depicting the codependent relationship between a library and issued library cards">
            <a:extLst>
              <a:ext uri="{FF2B5EF4-FFF2-40B4-BE49-F238E27FC236}">
                <a16:creationId xmlns:a16="http://schemas.microsoft.com/office/drawing/2014/main" id="{2D064693-8032-D2CC-D163-A20017D9608F}"/>
              </a:ext>
            </a:extLst>
          </p:cNvPr>
          <p:cNvSpPr/>
          <p:nvPr/>
        </p:nvSpPr>
        <p:spPr>
          <a:xfrm>
            <a:off x="3421364" y="4023984"/>
            <a:ext cx="568578" cy="359609"/>
          </a:xfrm>
          <a:prstGeom prst="left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9302DD9-B31F-7570-48DE-93E0044FFD13}"/>
              </a:ext>
            </a:extLst>
          </p:cNvPr>
          <p:cNvCxnSpPr/>
          <p:nvPr/>
        </p:nvCxnSpPr>
        <p:spPr>
          <a:xfrm flipH="1">
            <a:off x="11339499" y="3598"/>
            <a:ext cx="15167" cy="2078740"/>
          </a:xfrm>
          <a:prstGeom prst="straightConnector1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Library Card">
            <a:extLst>
              <a:ext uri="{FF2B5EF4-FFF2-40B4-BE49-F238E27FC236}">
                <a16:creationId xmlns:a16="http://schemas.microsoft.com/office/drawing/2014/main" id="{695F8DDC-8EAD-54C5-6A92-3C5B379993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582" y="3063610"/>
            <a:ext cx="3325016" cy="2456727"/>
          </a:xfrm>
          <a:prstGeom prst="rect">
            <a:avLst/>
          </a:prstGeom>
        </p:spPr>
      </p:pic>
      <p:pic>
        <p:nvPicPr>
          <p:cNvPr id="19" name="Picture 18" descr="Woman reading a library book">
            <a:extLst>
              <a:ext uri="{FF2B5EF4-FFF2-40B4-BE49-F238E27FC236}">
                <a16:creationId xmlns:a16="http://schemas.microsoft.com/office/drawing/2014/main" id="{F90E7305-1667-23F8-AC51-34CFADE121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4925" y="2988811"/>
            <a:ext cx="3715528" cy="32734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Arrow: Right 19" descr="Arrow depicting that library cards and people reading library books are related. ">
            <a:extLst>
              <a:ext uri="{FF2B5EF4-FFF2-40B4-BE49-F238E27FC236}">
                <a16:creationId xmlns:a16="http://schemas.microsoft.com/office/drawing/2014/main" id="{0D12FB75-20BF-4A6F-E012-76119B1FB74C}"/>
              </a:ext>
            </a:extLst>
          </p:cNvPr>
          <p:cNvSpPr/>
          <p:nvPr/>
        </p:nvSpPr>
        <p:spPr>
          <a:xfrm>
            <a:off x="7152594" y="4024113"/>
            <a:ext cx="568578" cy="359609"/>
          </a:xfrm>
          <a:prstGeom prst="left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053F89-99DF-B3DD-51B1-047B70B5A897}"/>
              </a:ext>
            </a:extLst>
          </p:cNvPr>
          <p:cNvSpPr txBox="1"/>
          <p:nvPr/>
        </p:nvSpPr>
        <p:spPr>
          <a:xfrm>
            <a:off x="339220" y="2507377"/>
            <a:ext cx="2864827" cy="369332"/>
          </a:xfrm>
          <a:prstGeom prst="rect">
            <a:avLst/>
          </a:prstGeom>
          <a:solidFill>
            <a:srgbClr val="FEFDFC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cs typeface="Gill Sans"/>
              </a:rPr>
              <a:t>Libraries also buy books!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E29D45-4417-096F-78BF-4F7696CAF9DD}"/>
              </a:ext>
            </a:extLst>
          </p:cNvPr>
          <p:cNvSpPr txBox="1"/>
          <p:nvPr/>
        </p:nvSpPr>
        <p:spPr>
          <a:xfrm>
            <a:off x="7755327" y="2507377"/>
            <a:ext cx="3916404" cy="369332"/>
          </a:xfrm>
          <a:prstGeom prst="rect">
            <a:avLst/>
          </a:prstGeom>
          <a:solidFill>
            <a:srgbClr val="FEFDFC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cs typeface="Gill Sans"/>
              </a:rPr>
              <a:t>Libraries lend based on First Sale</a:t>
            </a:r>
          </a:p>
        </p:txBody>
      </p:sp>
    </p:spTree>
    <p:extLst>
      <p:ext uri="{BB962C8B-B14F-4D97-AF65-F5344CB8AC3E}">
        <p14:creationId xmlns:p14="http://schemas.microsoft.com/office/powerpoint/2010/main" val="365034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51A8C8-F9D4-0C0F-0E03-E82BD2431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2A4A15-30E1-8866-BCE0-94491E610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Enjoying first sale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F2FAF-03E5-0045-5BE0-47B37E23B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9D1CBF0-189F-7506-D504-04917AA6B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546" y="2931869"/>
            <a:ext cx="7839008" cy="763235"/>
          </a:xfrm>
        </p:spPr>
        <p:txBody>
          <a:bodyPr/>
          <a:lstStyle/>
          <a:p>
            <a:r>
              <a:rPr lang="en-US" sz="4400"/>
              <a:t>Then along came</a:t>
            </a:r>
            <a:r>
              <a:rPr lang="en-US" sz="4400" i="1"/>
              <a:t> </a:t>
            </a:r>
            <a:br>
              <a:rPr lang="en-US" sz="4400" i="1"/>
            </a:br>
            <a:r>
              <a:rPr lang="en-US" sz="4400" i="1"/>
              <a:t>Digital Media. </a:t>
            </a:r>
            <a:br>
              <a:rPr lang="en-US" sz="4400" i="1"/>
            </a:br>
            <a:br>
              <a:rPr lang="en-US" sz="4400" i="1"/>
            </a:br>
            <a:endParaRPr lang="en-US" sz="4400" i="1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24EFD05-EB75-088C-3BE3-7AACF50A587A}"/>
              </a:ext>
            </a:extLst>
          </p:cNvPr>
          <p:cNvCxnSpPr/>
          <p:nvPr/>
        </p:nvCxnSpPr>
        <p:spPr>
          <a:xfrm flipH="1">
            <a:off x="11339499" y="3598"/>
            <a:ext cx="15167" cy="2078740"/>
          </a:xfrm>
          <a:prstGeom prst="straightConnector1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File:Falling books (33263680834).jpg">
            <a:extLst>
              <a:ext uri="{FF2B5EF4-FFF2-40B4-BE49-F238E27FC236}">
                <a16:creationId xmlns:a16="http://schemas.microsoft.com/office/drawing/2014/main" id="{ECC920B3-A656-E64B-E83A-3EF0A4A2F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3752" y="0"/>
            <a:ext cx="45749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40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BC4C5B0-CB52-624A-9EA0-A23AE5253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59740" y="122"/>
            <a:ext cx="8828589" cy="240964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Placeholder 8" descr="book, return, read, books, paper, digital, reading light, kobo, stack ...">
            <a:extLst>
              <a:ext uri="{FF2B5EF4-FFF2-40B4-BE49-F238E27FC236}">
                <a16:creationId xmlns:a16="http://schemas.microsoft.com/office/drawing/2014/main" id="{0AD08712-C8E9-DBB6-8291-F6842BF4B98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3680" r="33680"/>
          <a:stretch/>
        </p:blipFill>
        <p:spPr>
          <a:xfrm>
            <a:off x="20" y="10"/>
            <a:ext cx="3355828" cy="6857990"/>
          </a:xfrm>
          <a:noFill/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F55CBE-FD43-C2EA-35A0-5B001F952A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 rot="5400000">
            <a:off x="11183112" y="5413248"/>
            <a:ext cx="1298448" cy="21945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ENJOYING FIRST SALE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A56ED-3DCE-8265-EA95-69CCA73A8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5572" y="6245352"/>
            <a:ext cx="548640" cy="4572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F28FB93-0A08-4E7D-8E63-9EFA29F1E093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E36A331-B458-1174-65D7-B2D6610D6D7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178808" y="2862072"/>
            <a:ext cx="6694296" cy="338709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46380" indent="-246380">
              <a:buClr>
                <a:srgbClr val="F3E9D4"/>
              </a:buClr>
            </a:pPr>
            <a:r>
              <a:rPr lang="en-US" sz="2800">
                <a:cs typeface="Gill Sans Light"/>
              </a:rPr>
              <a:t>Print is Simple</a:t>
            </a:r>
            <a:endParaRPr lang="en-US" sz="2800"/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>
                <a:cs typeface="Gill Sans Light"/>
              </a:rPr>
              <a:t>Libraries Buy, Lend, Weed, Repeat. </a:t>
            </a:r>
          </a:p>
          <a:p>
            <a:pPr marL="246380" indent="-246380">
              <a:buClr>
                <a:srgbClr val="F3E9D4"/>
              </a:buClr>
            </a:pPr>
            <a:r>
              <a:rPr lang="en-US" sz="2800">
                <a:cs typeface="Gill Sans Light"/>
              </a:rPr>
              <a:t>Digital is Complex</a:t>
            </a:r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>
                <a:cs typeface="Gill Sans Light"/>
              </a:rPr>
              <a:t>Libraries do not own "particular copies" of digital media, so first sale does not apply</a:t>
            </a:r>
          </a:p>
          <a:p>
            <a:pPr lvl="1" indent="-246380">
              <a:buClr>
                <a:srgbClr val="F3E9D4"/>
              </a:buClr>
              <a:buFont typeface="Courier New" pitchFamily="34" charset="0"/>
              <a:buChar char="o"/>
            </a:pPr>
            <a:r>
              <a:rPr lang="en-US" sz="2400">
                <a:cs typeface="Gill Sans Light"/>
              </a:rPr>
              <a:t>Lending must be agreed upon through licensing contracts as opposed to support through federal law.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AF8BBA0-0FA8-607C-1F72-AA720C9F1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808" y="640080"/>
            <a:ext cx="7397496" cy="1773936"/>
          </a:xfrm>
        </p:spPr>
        <p:txBody>
          <a:bodyPr anchor="t">
            <a:normAutofit/>
          </a:bodyPr>
          <a:lstStyle/>
          <a:p>
            <a:r>
              <a:rPr lang="en-US">
                <a:solidFill>
                  <a:srgbClr val="F3E9D4"/>
                </a:solidFill>
              </a:rPr>
              <a:t>Digital Media &amp; First Sale</a:t>
            </a:r>
          </a:p>
        </p:txBody>
      </p:sp>
    </p:spTree>
    <p:extLst>
      <p:ext uri="{BB962C8B-B14F-4D97-AF65-F5344CB8AC3E}">
        <p14:creationId xmlns:p14="http://schemas.microsoft.com/office/powerpoint/2010/main" val="218634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group of books with one open&#10;&#10;AI-generated content may be incorrect.">
            <a:extLst>
              <a:ext uri="{FF2B5EF4-FFF2-40B4-BE49-F238E27FC236}">
                <a16:creationId xmlns:a16="http://schemas.microsoft.com/office/drawing/2014/main" id="{041668CC-9798-ACDD-F077-ADC20C995BE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6657" r="6656" b="-1"/>
          <a:stretch/>
        </p:blipFill>
        <p:spPr>
          <a:xfrm>
            <a:off x="20" y="10"/>
            <a:ext cx="8906236" cy="6857990"/>
          </a:xfrm>
          <a:noFill/>
        </p:spPr>
      </p:pic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6A25206-4151-9B61-ED3D-737A435838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 rot="5400000">
            <a:off x="11183112" y="5413248"/>
            <a:ext cx="1298448" cy="21945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Enjoying First Sale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6CFC11BC-D2DF-9442-A0BB-9097CF243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5572" y="6245352"/>
            <a:ext cx="548640" cy="457200"/>
          </a:xfrm>
        </p:spPr>
        <p:txBody>
          <a:bodyPr/>
          <a:lstStyle/>
          <a:p>
            <a:pPr>
              <a:spcAft>
                <a:spcPts val="600"/>
              </a:spcAft>
            </a:pPr>
            <a:fld id="{DF28FB93-0A08-4E7D-8E63-9EFA29F1E093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0E6FD2-699F-B374-C85A-6FD69D52A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475" y="1389888"/>
            <a:ext cx="6317013" cy="1538744"/>
          </a:xfrm>
        </p:spPr>
        <p:txBody>
          <a:bodyPr anchor="t">
            <a:normAutofit fontScale="90000"/>
          </a:bodyPr>
          <a:lstStyle/>
          <a:p>
            <a:r>
              <a:rPr lang="en-US"/>
              <a:t>Development of Collections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73FD1FA1-279D-95FA-CCB2-F39B12DBC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0368" y="3813048"/>
            <a:ext cx="2112264" cy="7112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A36F9C4-1524-EF31-1C2D-7710DD9FA9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74152" y="3813048"/>
            <a:ext cx="1901952" cy="7112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Content Placeholder 8">
            <a:extLst>
              <a:ext uri="{FF2B5EF4-FFF2-40B4-BE49-F238E27FC236}">
                <a16:creationId xmlns:a16="http://schemas.microsoft.com/office/drawing/2014/main" id="{41582C93-F41D-8534-7851-17300360D3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074152" y="4617720"/>
            <a:ext cx="1901952" cy="131673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597085-B1F0-2097-09BF-F9FC065F31E0}"/>
              </a:ext>
            </a:extLst>
          </p:cNvPr>
          <p:cNvSpPr txBox="1"/>
          <p:nvPr/>
        </p:nvSpPr>
        <p:spPr>
          <a:xfrm>
            <a:off x="4605816" y="3200399"/>
            <a:ext cx="56468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Licenses , Vendors, and Interlibrary loan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F1D304E-99B7-176F-CE3B-24264BBDD83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98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oks Classic 16x9">
  <a:themeElements>
    <a:clrScheme name="Custom 71">
      <a:dk1>
        <a:srgbClr val="000000"/>
      </a:dk1>
      <a:lt1>
        <a:srgbClr val="FFFFFF"/>
      </a:lt1>
      <a:dk2>
        <a:srgbClr val="693A20"/>
      </a:dk2>
      <a:lt2>
        <a:srgbClr val="E7E4E6"/>
      </a:lt2>
      <a:accent1>
        <a:srgbClr val="512823"/>
      </a:accent1>
      <a:accent2>
        <a:srgbClr val="B98D34"/>
      </a:accent2>
      <a:accent3>
        <a:srgbClr val="610606"/>
      </a:accent3>
      <a:accent4>
        <a:srgbClr val="FFEDB9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ustom 89">
      <a:majorFont>
        <a:latin typeface="Book Antiqua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01059_win32" id="{B9608E06-0E1C-4FCC-AD06-127F62156083}" vid="{E3429AF7-B683-4F9F-966A-561A66620435}"/>
    </a:ext>
  </a:extLst>
</a:theme>
</file>

<file path=ppt/theme/theme2.xml><?xml version="1.0" encoding="utf-8"?>
<a:theme xmlns:a="http://schemas.openxmlformats.org/drawingml/2006/main" name="Office Them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6" ma:contentTypeDescription="Create a new document." ma:contentTypeScope="" ma:versionID="ac37c1753acd5e330d2062ccec26ea66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b340c7101c92c5120abd06486f94548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48CD00-9A74-4333-9CB3-8A0E40B746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2248D4-E1D7-4A46-906C-BF5695DAFBD9}">
  <ds:schemaRefs>
    <ds:schemaRef ds:uri="16c05727-aa75-4e4a-9b5f-8a80a1165891"/>
    <ds:schemaRef ds:uri="230e9df3-be65-4c73-a93b-d1236ebd677e"/>
    <ds:schemaRef ds:uri="71af3243-3dd4-4a8d-8c0d-dd76da1f02a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F6DB67A-7E7A-42B5-B6D4-8BCE2AED44B8}">
  <ds:schemaRefs>
    <ds:schemaRef ds:uri="16c05727-aa75-4e4a-9b5f-8a80a1165891"/>
    <ds:schemaRef ds:uri="230e9df3-be65-4c73-a93b-d1236ebd677e"/>
    <ds:schemaRef ds:uri="71af3243-3dd4-4a8d-8c0d-dd76da1f02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Books Classic 16x9</Template>
  <TotalTime>4</TotalTime>
  <Words>1135</Words>
  <Application>Microsoft Office PowerPoint</Application>
  <PresentationFormat>Custom</PresentationFormat>
  <Paragraphs>189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Book Antiqua</vt:lpstr>
      <vt:lpstr>Calibri</vt:lpstr>
      <vt:lpstr>Constantia</vt:lpstr>
      <vt:lpstr>Courier New</vt:lpstr>
      <vt:lpstr>Gill Sans</vt:lpstr>
      <vt:lpstr>Gill Sans MT</vt:lpstr>
      <vt:lpstr>Gill Sans Ultra Bold</vt:lpstr>
      <vt:lpstr>Books Classic 16x9</vt:lpstr>
      <vt:lpstr>Enjoying "First Sale"</vt:lpstr>
      <vt:lpstr>A primer Hypothetical</vt:lpstr>
      <vt:lpstr>In the Beginning: First Sale</vt:lpstr>
      <vt:lpstr>An individual who knowingly purchases a copy of a copyrighted work from the copyright holder receives the right to sell, display or otherwise dispose of that particular copy, notwithstanding the interests of the copyright owner. </vt:lpstr>
      <vt:lpstr>First Sale Doctrine: For Readers</vt:lpstr>
      <vt:lpstr>First Sale Doctrine: In Libraries</vt:lpstr>
      <vt:lpstr>Then along came  Digital Media.   </vt:lpstr>
      <vt:lpstr>Digital Media &amp; First Sale</vt:lpstr>
      <vt:lpstr>Development of Collections</vt:lpstr>
      <vt:lpstr>Inter Library Loan Trend</vt:lpstr>
      <vt:lpstr>Print book acquisition models</vt:lpstr>
      <vt:lpstr>Digital book  acquisition models</vt:lpstr>
      <vt:lpstr>Select digital book Open Access acquisition models</vt:lpstr>
      <vt:lpstr>How do current print models differ from digital?</vt:lpstr>
      <vt:lpstr>PowerPoint Presentation</vt:lpstr>
      <vt:lpstr>Library Publishing</vt:lpstr>
      <vt:lpstr>PowerPoint Presentation</vt:lpstr>
      <vt:lpstr>Libraries as  Publishers</vt:lpstr>
      <vt:lpstr>Open Licenses</vt:lpstr>
      <vt:lpstr>Open Access Licensing</vt:lpstr>
      <vt:lpstr>PowerPoint Presentation</vt:lpstr>
      <vt:lpstr>Considerations &amp; Opportunities</vt:lpstr>
      <vt:lpstr>What are your thoughts?</vt:lpstr>
      <vt:lpstr>Discussion questions?</vt:lpstr>
      <vt:lpstr>Discussion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Enjoying "First Sale"</dc:title>
  <dc:creator/>
  <cp:lastModifiedBy>Gwen Sibley</cp:lastModifiedBy>
  <cp:revision>377</cp:revision>
  <dcterms:created xsi:type="dcterms:W3CDTF">2025-04-23T18:33:10Z</dcterms:created>
  <dcterms:modified xsi:type="dcterms:W3CDTF">2025-05-22T21:18:05Z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