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725" r:id="rId4"/>
  </p:sldMasterIdLst>
  <p:notesMasterIdLst>
    <p:notesMasterId r:id="rId29"/>
  </p:notesMasterIdLst>
  <p:handoutMasterIdLst>
    <p:handoutMasterId r:id="rId30"/>
  </p:handoutMasterIdLst>
  <p:sldIdLst>
    <p:sldId id="258" r:id="rId5"/>
    <p:sldId id="265" r:id="rId6"/>
    <p:sldId id="268" r:id="rId7"/>
    <p:sldId id="326" r:id="rId8"/>
    <p:sldId id="305" r:id="rId9"/>
    <p:sldId id="322" r:id="rId10"/>
    <p:sldId id="307" r:id="rId11"/>
    <p:sldId id="304" r:id="rId12"/>
    <p:sldId id="323" r:id="rId13"/>
    <p:sldId id="330" r:id="rId14"/>
    <p:sldId id="325" r:id="rId15"/>
    <p:sldId id="331" r:id="rId16"/>
    <p:sldId id="292" r:id="rId17"/>
    <p:sldId id="334" r:id="rId18"/>
    <p:sldId id="315" r:id="rId19"/>
    <p:sldId id="335" r:id="rId20"/>
    <p:sldId id="333" r:id="rId21"/>
    <p:sldId id="336" r:id="rId22"/>
    <p:sldId id="337" r:id="rId23"/>
    <p:sldId id="339" r:id="rId24"/>
    <p:sldId id="321" r:id="rId25"/>
    <p:sldId id="338" r:id="rId26"/>
    <p:sldId id="319" r:id="rId27"/>
    <p:sldId id="328" r:id="rId28"/>
  </p:sldIdLst>
  <p:sldSz cx="12192000" cy="6858000"/>
  <p:notesSz cx="6858000" cy="9144000"/>
  <p:embeddedFontLst>
    <p:embeddedFont>
      <p:font typeface="Century Gothic" panose="020B0502020202020204" pitchFamily="34" charset="0"/>
      <p:regular r:id="rId31"/>
      <p:bold r:id="rId32"/>
      <p:italic r:id="rId33"/>
      <p:boldItalic r:id="rId34"/>
    </p:embeddedFont>
    <p:embeddedFont>
      <p:font typeface="Corbel" panose="020B0503020204020204" pitchFamily="34" charset="0"/>
      <p:regular r:id="rId35"/>
      <p:bold r:id="rId36"/>
      <p:italic r:id="rId37"/>
      <p:boldItalic r:id="rId3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613" autoAdjust="0"/>
  </p:normalViewPr>
  <p:slideViewPr>
    <p:cSldViewPr snapToGrid="0">
      <p:cViewPr varScale="1">
        <p:scale>
          <a:sx n="71" d="100"/>
          <a:sy n="71" d="100"/>
        </p:scale>
        <p:origin x="2222" y="53"/>
      </p:cViewPr>
      <p:guideLst/>
    </p:cSldViewPr>
  </p:slideViewPr>
  <p:outlineViewPr>
    <p:cViewPr>
      <p:scale>
        <a:sx n="33" d="100"/>
        <a:sy n="33" d="100"/>
      </p:scale>
      <p:origin x="0" y="-33540"/>
    </p:cViewPr>
  </p:outlineViewPr>
  <p:notesTextViewPr>
    <p:cViewPr>
      <p:scale>
        <a:sx n="1" d="1"/>
        <a:sy n="1" d="1"/>
      </p:scale>
      <p:origin x="0" y="0"/>
    </p:cViewPr>
  </p:notesTextViewPr>
  <p:notesViewPr>
    <p:cSldViewPr snapToGrid="0">
      <p:cViewPr varScale="1">
        <p:scale>
          <a:sx n="60" d="100"/>
          <a:sy n="60" d="100"/>
        </p:scale>
        <p:origin x="3187"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font" Target="fonts/font5.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font" Target="fonts/font8.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77212C-7F35-400E-A424-61B5A834434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743ED1E7-ADA2-4C56-A163-9F95E7AA8525}">
      <dgm:prSet/>
      <dgm:spPr/>
      <dgm:t>
        <a:bodyPr/>
        <a:lstStyle/>
        <a:p>
          <a:r>
            <a:rPr lang="en-US" i="0" dirty="0"/>
            <a:t>Problem </a:t>
          </a:r>
          <a:endParaRPr lang="en-US" dirty="0"/>
        </a:p>
      </dgm:t>
    </dgm:pt>
    <dgm:pt modelId="{FD288905-A118-4238-9906-127E1B4EB073}" type="parTrans" cxnId="{54474D26-8CE0-46F0-B93C-E85880C483E4}">
      <dgm:prSet/>
      <dgm:spPr/>
      <dgm:t>
        <a:bodyPr/>
        <a:lstStyle/>
        <a:p>
          <a:endParaRPr lang="en-US"/>
        </a:p>
      </dgm:t>
    </dgm:pt>
    <dgm:pt modelId="{0D4B1E31-F5E7-4B46-9A35-C679CDC0A5DF}" type="sibTrans" cxnId="{54474D26-8CE0-46F0-B93C-E85880C483E4}">
      <dgm:prSet/>
      <dgm:spPr/>
      <dgm:t>
        <a:bodyPr/>
        <a:lstStyle/>
        <a:p>
          <a:endParaRPr lang="en-US"/>
        </a:p>
      </dgm:t>
    </dgm:pt>
    <dgm:pt modelId="{0AD72F72-6D13-493F-9C77-8AE7589B9ACE}">
      <dgm:prSet/>
      <dgm:spPr/>
      <dgm:t>
        <a:bodyPr/>
        <a:lstStyle/>
        <a:p>
          <a:r>
            <a:rPr lang="en-US" i="0" dirty="0"/>
            <a:t>Rise Up Wellness </a:t>
          </a:r>
          <a:endParaRPr lang="en-US" dirty="0"/>
        </a:p>
      </dgm:t>
    </dgm:pt>
    <dgm:pt modelId="{BE838145-B652-4F8C-8446-BE2B26700555}" type="parTrans" cxnId="{2E97568E-2EE7-4497-BDF3-979DE0C05CF3}">
      <dgm:prSet/>
      <dgm:spPr/>
      <dgm:t>
        <a:bodyPr/>
        <a:lstStyle/>
        <a:p>
          <a:endParaRPr lang="en-US"/>
        </a:p>
      </dgm:t>
    </dgm:pt>
    <dgm:pt modelId="{AB2DB905-05C7-4375-ACAB-316A57B31E80}" type="sibTrans" cxnId="{2E97568E-2EE7-4497-BDF3-979DE0C05CF3}">
      <dgm:prSet/>
      <dgm:spPr/>
      <dgm:t>
        <a:bodyPr/>
        <a:lstStyle/>
        <a:p>
          <a:endParaRPr lang="en-US"/>
        </a:p>
      </dgm:t>
    </dgm:pt>
    <dgm:pt modelId="{E5359EDE-DD48-416D-AD4F-17A9F1CA5701}">
      <dgm:prSet/>
      <dgm:spPr/>
      <dgm:t>
        <a:bodyPr/>
        <a:lstStyle/>
        <a:p>
          <a:r>
            <a:rPr lang="en-US" i="0" dirty="0"/>
            <a:t>APE &amp; Objectives</a:t>
          </a:r>
          <a:endParaRPr lang="en-US" dirty="0"/>
        </a:p>
      </dgm:t>
    </dgm:pt>
    <dgm:pt modelId="{2126EA6C-7BA7-4EB1-8F8F-17B24E5FE891}" type="parTrans" cxnId="{36BA5E9D-8DE3-4E51-B14F-4AC40E565F14}">
      <dgm:prSet/>
      <dgm:spPr/>
      <dgm:t>
        <a:bodyPr/>
        <a:lstStyle/>
        <a:p>
          <a:endParaRPr lang="en-US"/>
        </a:p>
      </dgm:t>
    </dgm:pt>
    <dgm:pt modelId="{8284A577-1EF3-4C26-944B-5936F2D17F0B}" type="sibTrans" cxnId="{36BA5E9D-8DE3-4E51-B14F-4AC40E565F14}">
      <dgm:prSet/>
      <dgm:spPr/>
      <dgm:t>
        <a:bodyPr/>
        <a:lstStyle/>
        <a:p>
          <a:endParaRPr lang="en-US"/>
        </a:p>
      </dgm:t>
    </dgm:pt>
    <dgm:pt modelId="{B9CE33D1-5551-4180-849D-B69EF2726D23}">
      <dgm:prSet/>
      <dgm:spPr/>
      <dgm:t>
        <a:bodyPr/>
        <a:lstStyle/>
        <a:p>
          <a:r>
            <a:rPr lang="en-US" i="0" dirty="0"/>
            <a:t>Theoretical Approach</a:t>
          </a:r>
          <a:endParaRPr lang="en-US" dirty="0"/>
        </a:p>
      </dgm:t>
    </dgm:pt>
    <dgm:pt modelId="{6CC7B16A-BA14-47CD-92E2-8831B8DA67C7}" type="parTrans" cxnId="{66FD57B8-0E30-494C-9D69-9BD6DBE98D0D}">
      <dgm:prSet/>
      <dgm:spPr/>
      <dgm:t>
        <a:bodyPr/>
        <a:lstStyle/>
        <a:p>
          <a:endParaRPr lang="en-US"/>
        </a:p>
      </dgm:t>
    </dgm:pt>
    <dgm:pt modelId="{54B39B44-32F6-443B-8C75-8C0C49863B61}" type="sibTrans" cxnId="{66FD57B8-0E30-494C-9D69-9BD6DBE98D0D}">
      <dgm:prSet/>
      <dgm:spPr/>
      <dgm:t>
        <a:bodyPr/>
        <a:lstStyle/>
        <a:p>
          <a:endParaRPr lang="en-US"/>
        </a:p>
      </dgm:t>
    </dgm:pt>
    <dgm:pt modelId="{BBC27E47-79C2-4DC3-A0AD-03F529FD5BC6}">
      <dgm:prSet/>
      <dgm:spPr/>
      <dgm:t>
        <a:bodyPr/>
        <a:lstStyle/>
        <a:p>
          <a:r>
            <a:rPr lang="en-US" i="0"/>
            <a:t>Integration </a:t>
          </a:r>
          <a:endParaRPr lang="en-US"/>
        </a:p>
      </dgm:t>
    </dgm:pt>
    <dgm:pt modelId="{945E4BF5-3448-4E6C-8A99-8C70CCAC452C}" type="parTrans" cxnId="{07A82E2A-2639-40E1-A45F-CF6BBE1DEBBD}">
      <dgm:prSet/>
      <dgm:spPr/>
      <dgm:t>
        <a:bodyPr/>
        <a:lstStyle/>
        <a:p>
          <a:endParaRPr lang="en-US"/>
        </a:p>
      </dgm:t>
    </dgm:pt>
    <dgm:pt modelId="{D7DB4808-641F-4F64-92A9-00842CA629A8}" type="sibTrans" cxnId="{07A82E2A-2639-40E1-A45F-CF6BBE1DEBBD}">
      <dgm:prSet/>
      <dgm:spPr/>
      <dgm:t>
        <a:bodyPr/>
        <a:lstStyle/>
        <a:p>
          <a:endParaRPr lang="en-US"/>
        </a:p>
      </dgm:t>
    </dgm:pt>
    <dgm:pt modelId="{47A11DCF-47DB-4C02-B2A3-305F4B8989B7}">
      <dgm:prSet/>
      <dgm:spPr/>
      <dgm:t>
        <a:bodyPr/>
        <a:lstStyle/>
        <a:p>
          <a:r>
            <a:rPr lang="en-US" i="0" dirty="0"/>
            <a:t>Products</a:t>
          </a:r>
          <a:endParaRPr lang="en-US" dirty="0"/>
        </a:p>
      </dgm:t>
    </dgm:pt>
    <dgm:pt modelId="{6EB134BB-426C-4483-B1BB-6693A133C1F1}" type="parTrans" cxnId="{316170DB-9E3A-4D49-B4DA-2D56DCC8A131}">
      <dgm:prSet/>
      <dgm:spPr/>
      <dgm:t>
        <a:bodyPr/>
        <a:lstStyle/>
        <a:p>
          <a:endParaRPr lang="en-US"/>
        </a:p>
      </dgm:t>
    </dgm:pt>
    <dgm:pt modelId="{8956B07A-55F9-4D1A-980C-1497B983DA14}" type="sibTrans" cxnId="{316170DB-9E3A-4D49-B4DA-2D56DCC8A131}">
      <dgm:prSet/>
      <dgm:spPr/>
      <dgm:t>
        <a:bodyPr/>
        <a:lstStyle/>
        <a:p>
          <a:endParaRPr lang="en-US"/>
        </a:p>
      </dgm:t>
    </dgm:pt>
    <dgm:pt modelId="{160A9BE7-C2D5-4CCE-A8D6-A2050ED40D26}">
      <dgm:prSet/>
      <dgm:spPr/>
      <dgm:t>
        <a:bodyPr/>
        <a:lstStyle/>
        <a:p>
          <a:r>
            <a:rPr lang="en-US" i="0"/>
            <a:t>Results  </a:t>
          </a:r>
          <a:endParaRPr lang="en-US"/>
        </a:p>
      </dgm:t>
    </dgm:pt>
    <dgm:pt modelId="{720FE659-1614-4B2E-AF90-557ACB0C6026}" type="parTrans" cxnId="{87B35B0E-5CEA-411F-A110-EBDCB682603F}">
      <dgm:prSet/>
      <dgm:spPr/>
      <dgm:t>
        <a:bodyPr/>
        <a:lstStyle/>
        <a:p>
          <a:endParaRPr lang="en-US"/>
        </a:p>
      </dgm:t>
    </dgm:pt>
    <dgm:pt modelId="{5917DC51-B32E-4E49-B1BC-654DD5134D1D}" type="sibTrans" cxnId="{87B35B0E-5CEA-411F-A110-EBDCB682603F}">
      <dgm:prSet/>
      <dgm:spPr/>
      <dgm:t>
        <a:bodyPr/>
        <a:lstStyle/>
        <a:p>
          <a:endParaRPr lang="en-US"/>
        </a:p>
      </dgm:t>
    </dgm:pt>
    <dgm:pt modelId="{E45DC51C-22D0-41E2-AEE2-5F6EBC473799}">
      <dgm:prSet/>
      <dgm:spPr/>
      <dgm:t>
        <a:bodyPr/>
        <a:lstStyle/>
        <a:p>
          <a:r>
            <a:rPr lang="en-US" i="0"/>
            <a:t>Discussion  </a:t>
          </a:r>
          <a:endParaRPr lang="en-US"/>
        </a:p>
      </dgm:t>
    </dgm:pt>
    <dgm:pt modelId="{4AA18DF7-9AAE-4658-B9C6-3F63D0DE6157}" type="parTrans" cxnId="{1E611FF7-E568-47A4-B4CD-4666DA3841C5}">
      <dgm:prSet/>
      <dgm:spPr/>
      <dgm:t>
        <a:bodyPr/>
        <a:lstStyle/>
        <a:p>
          <a:endParaRPr lang="en-US"/>
        </a:p>
      </dgm:t>
    </dgm:pt>
    <dgm:pt modelId="{B568CEA1-8326-42CF-841A-20C1E41B89BF}" type="sibTrans" cxnId="{1E611FF7-E568-47A4-B4CD-4666DA3841C5}">
      <dgm:prSet/>
      <dgm:spPr/>
      <dgm:t>
        <a:bodyPr/>
        <a:lstStyle/>
        <a:p>
          <a:endParaRPr lang="en-US"/>
        </a:p>
      </dgm:t>
    </dgm:pt>
    <dgm:pt modelId="{E02B6C04-64B8-4D66-9CCA-548FB33902B6}">
      <dgm:prSet/>
      <dgm:spPr/>
      <dgm:t>
        <a:bodyPr/>
        <a:lstStyle/>
        <a:p>
          <a:r>
            <a:rPr lang="en-US" i="0"/>
            <a:t>Conclusion </a:t>
          </a:r>
          <a:endParaRPr lang="en-US"/>
        </a:p>
      </dgm:t>
    </dgm:pt>
    <dgm:pt modelId="{280A6897-2303-41CF-A8E7-D0E156EFF105}" type="parTrans" cxnId="{2CDDBE36-C56A-46E2-A7A4-54D98D312AD3}">
      <dgm:prSet/>
      <dgm:spPr/>
      <dgm:t>
        <a:bodyPr/>
        <a:lstStyle/>
        <a:p>
          <a:endParaRPr lang="en-US"/>
        </a:p>
      </dgm:t>
    </dgm:pt>
    <dgm:pt modelId="{D630BD36-4547-43A9-918F-F15EA19B0D27}" type="sibTrans" cxnId="{2CDDBE36-C56A-46E2-A7A4-54D98D312AD3}">
      <dgm:prSet/>
      <dgm:spPr/>
      <dgm:t>
        <a:bodyPr/>
        <a:lstStyle/>
        <a:p>
          <a:endParaRPr lang="en-US"/>
        </a:p>
      </dgm:t>
    </dgm:pt>
    <dgm:pt modelId="{608764E9-B9D4-4D95-8915-91898BA06CC1}" type="pres">
      <dgm:prSet presAssocID="{3677212C-7F35-400E-A424-61B5A8344347}" presName="vert0" presStyleCnt="0">
        <dgm:presLayoutVars>
          <dgm:dir/>
          <dgm:animOne val="branch"/>
          <dgm:animLvl val="lvl"/>
        </dgm:presLayoutVars>
      </dgm:prSet>
      <dgm:spPr/>
    </dgm:pt>
    <dgm:pt modelId="{DABA42CA-5BB4-4C02-B594-9FE25FFADA11}" type="pres">
      <dgm:prSet presAssocID="{743ED1E7-ADA2-4C56-A163-9F95E7AA8525}" presName="thickLine" presStyleLbl="alignNode1" presStyleIdx="0" presStyleCnt="9"/>
      <dgm:spPr/>
    </dgm:pt>
    <dgm:pt modelId="{5E1F1F48-390B-47BF-A3E7-07708CF60A7B}" type="pres">
      <dgm:prSet presAssocID="{743ED1E7-ADA2-4C56-A163-9F95E7AA8525}" presName="horz1" presStyleCnt="0"/>
      <dgm:spPr/>
    </dgm:pt>
    <dgm:pt modelId="{234A5F3D-DF50-40CC-BA63-C78C5220F052}" type="pres">
      <dgm:prSet presAssocID="{743ED1E7-ADA2-4C56-A163-9F95E7AA8525}" presName="tx1" presStyleLbl="revTx" presStyleIdx="0" presStyleCnt="9"/>
      <dgm:spPr/>
    </dgm:pt>
    <dgm:pt modelId="{27D159C2-24E5-4E71-8673-B890CED5C71B}" type="pres">
      <dgm:prSet presAssocID="{743ED1E7-ADA2-4C56-A163-9F95E7AA8525}" presName="vert1" presStyleCnt="0"/>
      <dgm:spPr/>
    </dgm:pt>
    <dgm:pt modelId="{5C769F7D-8D6B-4CC5-89D7-94FBC675D04F}" type="pres">
      <dgm:prSet presAssocID="{0AD72F72-6D13-493F-9C77-8AE7589B9ACE}" presName="thickLine" presStyleLbl="alignNode1" presStyleIdx="1" presStyleCnt="9"/>
      <dgm:spPr/>
    </dgm:pt>
    <dgm:pt modelId="{60723230-E356-4B3B-9244-B0F599BAA08E}" type="pres">
      <dgm:prSet presAssocID="{0AD72F72-6D13-493F-9C77-8AE7589B9ACE}" presName="horz1" presStyleCnt="0"/>
      <dgm:spPr/>
    </dgm:pt>
    <dgm:pt modelId="{74253207-DFD6-4D98-BF20-F5F4381850B9}" type="pres">
      <dgm:prSet presAssocID="{0AD72F72-6D13-493F-9C77-8AE7589B9ACE}" presName="tx1" presStyleLbl="revTx" presStyleIdx="1" presStyleCnt="9"/>
      <dgm:spPr/>
    </dgm:pt>
    <dgm:pt modelId="{7C61DCA4-A226-47F9-850E-66A1D49D6649}" type="pres">
      <dgm:prSet presAssocID="{0AD72F72-6D13-493F-9C77-8AE7589B9ACE}" presName="vert1" presStyleCnt="0"/>
      <dgm:spPr/>
    </dgm:pt>
    <dgm:pt modelId="{49E6B5F2-3FF9-4767-AF1E-56A73563C5A7}" type="pres">
      <dgm:prSet presAssocID="{E5359EDE-DD48-416D-AD4F-17A9F1CA5701}" presName="thickLine" presStyleLbl="alignNode1" presStyleIdx="2" presStyleCnt="9"/>
      <dgm:spPr/>
    </dgm:pt>
    <dgm:pt modelId="{7E301D7D-C38E-43AE-84D5-663C44BEF45D}" type="pres">
      <dgm:prSet presAssocID="{E5359EDE-DD48-416D-AD4F-17A9F1CA5701}" presName="horz1" presStyleCnt="0"/>
      <dgm:spPr/>
    </dgm:pt>
    <dgm:pt modelId="{89486255-E0A9-4379-B771-D6FF14DA35FE}" type="pres">
      <dgm:prSet presAssocID="{E5359EDE-DD48-416D-AD4F-17A9F1CA5701}" presName="tx1" presStyleLbl="revTx" presStyleIdx="2" presStyleCnt="9"/>
      <dgm:spPr/>
    </dgm:pt>
    <dgm:pt modelId="{B9D761D9-C18F-4F27-9CBF-734439ACB538}" type="pres">
      <dgm:prSet presAssocID="{E5359EDE-DD48-416D-AD4F-17A9F1CA5701}" presName="vert1" presStyleCnt="0"/>
      <dgm:spPr/>
    </dgm:pt>
    <dgm:pt modelId="{1DC8F990-86C2-46A2-9E29-7956EA72007E}" type="pres">
      <dgm:prSet presAssocID="{B9CE33D1-5551-4180-849D-B69EF2726D23}" presName="thickLine" presStyleLbl="alignNode1" presStyleIdx="3" presStyleCnt="9"/>
      <dgm:spPr/>
    </dgm:pt>
    <dgm:pt modelId="{01408AED-78C3-47D2-88FF-57C8B1CD8AB7}" type="pres">
      <dgm:prSet presAssocID="{B9CE33D1-5551-4180-849D-B69EF2726D23}" presName="horz1" presStyleCnt="0"/>
      <dgm:spPr/>
    </dgm:pt>
    <dgm:pt modelId="{EEB2545E-E479-4DA6-9C8D-084D8ED54A1B}" type="pres">
      <dgm:prSet presAssocID="{B9CE33D1-5551-4180-849D-B69EF2726D23}" presName="tx1" presStyleLbl="revTx" presStyleIdx="3" presStyleCnt="9"/>
      <dgm:spPr/>
    </dgm:pt>
    <dgm:pt modelId="{260875A9-40A3-4848-B396-3B98256CDC9E}" type="pres">
      <dgm:prSet presAssocID="{B9CE33D1-5551-4180-849D-B69EF2726D23}" presName="vert1" presStyleCnt="0"/>
      <dgm:spPr/>
    </dgm:pt>
    <dgm:pt modelId="{0D9AE566-8837-4330-A932-B58C9BEFC471}" type="pres">
      <dgm:prSet presAssocID="{BBC27E47-79C2-4DC3-A0AD-03F529FD5BC6}" presName="thickLine" presStyleLbl="alignNode1" presStyleIdx="4" presStyleCnt="9"/>
      <dgm:spPr/>
    </dgm:pt>
    <dgm:pt modelId="{F7E789DC-4FCD-4C59-9A3D-6A2DA145F075}" type="pres">
      <dgm:prSet presAssocID="{BBC27E47-79C2-4DC3-A0AD-03F529FD5BC6}" presName="horz1" presStyleCnt="0"/>
      <dgm:spPr/>
    </dgm:pt>
    <dgm:pt modelId="{67AC395E-E75A-4830-A967-F079804A4862}" type="pres">
      <dgm:prSet presAssocID="{BBC27E47-79C2-4DC3-A0AD-03F529FD5BC6}" presName="tx1" presStyleLbl="revTx" presStyleIdx="4" presStyleCnt="9"/>
      <dgm:spPr/>
    </dgm:pt>
    <dgm:pt modelId="{CB442920-D7C0-424C-B844-8D30EBDCC415}" type="pres">
      <dgm:prSet presAssocID="{BBC27E47-79C2-4DC3-A0AD-03F529FD5BC6}" presName="vert1" presStyleCnt="0"/>
      <dgm:spPr/>
    </dgm:pt>
    <dgm:pt modelId="{F8247CC7-718B-4090-9FBF-CFD0DB781C1A}" type="pres">
      <dgm:prSet presAssocID="{47A11DCF-47DB-4C02-B2A3-305F4B8989B7}" presName="thickLine" presStyleLbl="alignNode1" presStyleIdx="5" presStyleCnt="9"/>
      <dgm:spPr/>
    </dgm:pt>
    <dgm:pt modelId="{31685CE3-2213-4520-A43A-2D7DEEC58446}" type="pres">
      <dgm:prSet presAssocID="{47A11DCF-47DB-4C02-B2A3-305F4B8989B7}" presName="horz1" presStyleCnt="0"/>
      <dgm:spPr/>
    </dgm:pt>
    <dgm:pt modelId="{51BCE35A-D570-42A7-9D45-C93DBC360B4E}" type="pres">
      <dgm:prSet presAssocID="{47A11DCF-47DB-4C02-B2A3-305F4B8989B7}" presName="tx1" presStyleLbl="revTx" presStyleIdx="5" presStyleCnt="9"/>
      <dgm:spPr/>
    </dgm:pt>
    <dgm:pt modelId="{92623BF9-747A-4B31-9960-B5A0A4D618C8}" type="pres">
      <dgm:prSet presAssocID="{47A11DCF-47DB-4C02-B2A3-305F4B8989B7}" presName="vert1" presStyleCnt="0"/>
      <dgm:spPr/>
    </dgm:pt>
    <dgm:pt modelId="{BF8ED983-7CB6-428D-8589-8619F954FAB7}" type="pres">
      <dgm:prSet presAssocID="{160A9BE7-C2D5-4CCE-A8D6-A2050ED40D26}" presName="thickLine" presStyleLbl="alignNode1" presStyleIdx="6" presStyleCnt="9"/>
      <dgm:spPr/>
    </dgm:pt>
    <dgm:pt modelId="{16B7A768-C50F-4EE0-87AA-F0109BC7AB28}" type="pres">
      <dgm:prSet presAssocID="{160A9BE7-C2D5-4CCE-A8D6-A2050ED40D26}" presName="horz1" presStyleCnt="0"/>
      <dgm:spPr/>
    </dgm:pt>
    <dgm:pt modelId="{6ED11591-183A-4E78-89E5-402A165FFE68}" type="pres">
      <dgm:prSet presAssocID="{160A9BE7-C2D5-4CCE-A8D6-A2050ED40D26}" presName="tx1" presStyleLbl="revTx" presStyleIdx="6" presStyleCnt="9"/>
      <dgm:spPr/>
    </dgm:pt>
    <dgm:pt modelId="{97BFAA6F-DF83-4D77-98C2-569D4A7C8A73}" type="pres">
      <dgm:prSet presAssocID="{160A9BE7-C2D5-4CCE-A8D6-A2050ED40D26}" presName="vert1" presStyleCnt="0"/>
      <dgm:spPr/>
    </dgm:pt>
    <dgm:pt modelId="{94407D76-E0C4-4E5D-B489-36AE0E9BD62B}" type="pres">
      <dgm:prSet presAssocID="{E45DC51C-22D0-41E2-AEE2-5F6EBC473799}" presName="thickLine" presStyleLbl="alignNode1" presStyleIdx="7" presStyleCnt="9"/>
      <dgm:spPr/>
    </dgm:pt>
    <dgm:pt modelId="{630C0E4D-5CC5-4E88-AF0A-8BF7F303397C}" type="pres">
      <dgm:prSet presAssocID="{E45DC51C-22D0-41E2-AEE2-5F6EBC473799}" presName="horz1" presStyleCnt="0"/>
      <dgm:spPr/>
    </dgm:pt>
    <dgm:pt modelId="{7FC8D257-BAF3-4922-99FB-FC534DD4D089}" type="pres">
      <dgm:prSet presAssocID="{E45DC51C-22D0-41E2-AEE2-5F6EBC473799}" presName="tx1" presStyleLbl="revTx" presStyleIdx="7" presStyleCnt="9"/>
      <dgm:spPr/>
    </dgm:pt>
    <dgm:pt modelId="{CA649000-D8C3-4330-92F8-CC0A5B743E69}" type="pres">
      <dgm:prSet presAssocID="{E45DC51C-22D0-41E2-AEE2-5F6EBC473799}" presName="vert1" presStyleCnt="0"/>
      <dgm:spPr/>
    </dgm:pt>
    <dgm:pt modelId="{91AF65E7-FB22-49C0-8FED-B977EB545F88}" type="pres">
      <dgm:prSet presAssocID="{E02B6C04-64B8-4D66-9CCA-548FB33902B6}" presName="thickLine" presStyleLbl="alignNode1" presStyleIdx="8" presStyleCnt="9"/>
      <dgm:spPr/>
    </dgm:pt>
    <dgm:pt modelId="{4E7C0C0B-1094-4F04-BF0E-C00AE9BB9F71}" type="pres">
      <dgm:prSet presAssocID="{E02B6C04-64B8-4D66-9CCA-548FB33902B6}" presName="horz1" presStyleCnt="0"/>
      <dgm:spPr/>
    </dgm:pt>
    <dgm:pt modelId="{6B834781-045A-4C83-A663-17CDCFDFCFF3}" type="pres">
      <dgm:prSet presAssocID="{E02B6C04-64B8-4D66-9CCA-548FB33902B6}" presName="tx1" presStyleLbl="revTx" presStyleIdx="8" presStyleCnt="9"/>
      <dgm:spPr/>
    </dgm:pt>
    <dgm:pt modelId="{7CAC8668-FF1C-4DEE-BFAC-006D1E678AB8}" type="pres">
      <dgm:prSet presAssocID="{E02B6C04-64B8-4D66-9CCA-548FB33902B6}" presName="vert1" presStyleCnt="0"/>
      <dgm:spPr/>
    </dgm:pt>
  </dgm:ptLst>
  <dgm:cxnLst>
    <dgm:cxn modelId="{87B35B0E-5CEA-411F-A110-EBDCB682603F}" srcId="{3677212C-7F35-400E-A424-61B5A8344347}" destId="{160A9BE7-C2D5-4CCE-A8D6-A2050ED40D26}" srcOrd="6" destOrd="0" parTransId="{720FE659-1614-4B2E-AF90-557ACB0C6026}" sibTransId="{5917DC51-B32E-4E49-B1BC-654DD5134D1D}"/>
    <dgm:cxn modelId="{2FD97C25-984C-493B-AA46-5C77928D5B6C}" type="presOf" srcId="{E5359EDE-DD48-416D-AD4F-17A9F1CA5701}" destId="{89486255-E0A9-4379-B771-D6FF14DA35FE}" srcOrd="0" destOrd="0" presId="urn:microsoft.com/office/officeart/2008/layout/LinedList"/>
    <dgm:cxn modelId="{54474D26-8CE0-46F0-B93C-E85880C483E4}" srcId="{3677212C-7F35-400E-A424-61B5A8344347}" destId="{743ED1E7-ADA2-4C56-A163-9F95E7AA8525}" srcOrd="0" destOrd="0" parTransId="{FD288905-A118-4238-9906-127E1B4EB073}" sibTransId="{0D4B1E31-F5E7-4B46-9A35-C679CDC0A5DF}"/>
    <dgm:cxn modelId="{07A82E2A-2639-40E1-A45F-CF6BBE1DEBBD}" srcId="{3677212C-7F35-400E-A424-61B5A8344347}" destId="{BBC27E47-79C2-4DC3-A0AD-03F529FD5BC6}" srcOrd="4" destOrd="0" parTransId="{945E4BF5-3448-4E6C-8A99-8C70CCAC452C}" sibTransId="{D7DB4808-641F-4F64-92A9-00842CA629A8}"/>
    <dgm:cxn modelId="{2CDDBE36-C56A-46E2-A7A4-54D98D312AD3}" srcId="{3677212C-7F35-400E-A424-61B5A8344347}" destId="{E02B6C04-64B8-4D66-9CCA-548FB33902B6}" srcOrd="8" destOrd="0" parTransId="{280A6897-2303-41CF-A8E7-D0E156EFF105}" sibTransId="{D630BD36-4547-43A9-918F-F15EA19B0D27}"/>
    <dgm:cxn modelId="{7310945D-BCDA-448B-B49D-F31A8C35D053}" type="presOf" srcId="{47A11DCF-47DB-4C02-B2A3-305F4B8989B7}" destId="{51BCE35A-D570-42A7-9D45-C93DBC360B4E}" srcOrd="0" destOrd="0" presId="urn:microsoft.com/office/officeart/2008/layout/LinedList"/>
    <dgm:cxn modelId="{2F55BB62-6E87-400A-BA77-A7C3426D6014}" type="presOf" srcId="{160A9BE7-C2D5-4CCE-A8D6-A2050ED40D26}" destId="{6ED11591-183A-4E78-89E5-402A165FFE68}" srcOrd="0" destOrd="0" presId="urn:microsoft.com/office/officeart/2008/layout/LinedList"/>
    <dgm:cxn modelId="{0381B94C-1310-47FD-AF3B-3F02EE0504A8}" type="presOf" srcId="{B9CE33D1-5551-4180-849D-B69EF2726D23}" destId="{EEB2545E-E479-4DA6-9C8D-084D8ED54A1B}" srcOrd="0" destOrd="0" presId="urn:microsoft.com/office/officeart/2008/layout/LinedList"/>
    <dgm:cxn modelId="{EC032578-EFFA-4F3A-AE99-87DC6C33134D}" type="presOf" srcId="{E45DC51C-22D0-41E2-AEE2-5F6EBC473799}" destId="{7FC8D257-BAF3-4922-99FB-FC534DD4D089}" srcOrd="0" destOrd="0" presId="urn:microsoft.com/office/officeart/2008/layout/LinedList"/>
    <dgm:cxn modelId="{01D7ED59-BA08-4615-8030-0F786DF5A56C}" type="presOf" srcId="{E02B6C04-64B8-4D66-9CCA-548FB33902B6}" destId="{6B834781-045A-4C83-A663-17CDCFDFCFF3}" srcOrd="0" destOrd="0" presId="urn:microsoft.com/office/officeart/2008/layout/LinedList"/>
    <dgm:cxn modelId="{4CA5517A-EEB2-4D64-8E7C-348719A9D324}" type="presOf" srcId="{BBC27E47-79C2-4DC3-A0AD-03F529FD5BC6}" destId="{67AC395E-E75A-4830-A967-F079804A4862}" srcOrd="0" destOrd="0" presId="urn:microsoft.com/office/officeart/2008/layout/LinedList"/>
    <dgm:cxn modelId="{2E97568E-2EE7-4497-BDF3-979DE0C05CF3}" srcId="{3677212C-7F35-400E-A424-61B5A8344347}" destId="{0AD72F72-6D13-493F-9C77-8AE7589B9ACE}" srcOrd="1" destOrd="0" parTransId="{BE838145-B652-4F8C-8446-BE2B26700555}" sibTransId="{AB2DB905-05C7-4375-ACAB-316A57B31E80}"/>
    <dgm:cxn modelId="{345F299B-389B-4471-9E75-8FBBDDB93405}" type="presOf" srcId="{0AD72F72-6D13-493F-9C77-8AE7589B9ACE}" destId="{74253207-DFD6-4D98-BF20-F5F4381850B9}" srcOrd="0" destOrd="0" presId="urn:microsoft.com/office/officeart/2008/layout/LinedList"/>
    <dgm:cxn modelId="{36BA5E9D-8DE3-4E51-B14F-4AC40E565F14}" srcId="{3677212C-7F35-400E-A424-61B5A8344347}" destId="{E5359EDE-DD48-416D-AD4F-17A9F1CA5701}" srcOrd="2" destOrd="0" parTransId="{2126EA6C-7BA7-4EB1-8F8F-17B24E5FE891}" sibTransId="{8284A577-1EF3-4C26-944B-5936F2D17F0B}"/>
    <dgm:cxn modelId="{AE3D49AE-271D-4AE9-91D6-81F528EFCB36}" type="presOf" srcId="{743ED1E7-ADA2-4C56-A163-9F95E7AA8525}" destId="{234A5F3D-DF50-40CC-BA63-C78C5220F052}" srcOrd="0" destOrd="0" presId="urn:microsoft.com/office/officeart/2008/layout/LinedList"/>
    <dgm:cxn modelId="{66FD57B8-0E30-494C-9D69-9BD6DBE98D0D}" srcId="{3677212C-7F35-400E-A424-61B5A8344347}" destId="{B9CE33D1-5551-4180-849D-B69EF2726D23}" srcOrd="3" destOrd="0" parTransId="{6CC7B16A-BA14-47CD-92E2-8831B8DA67C7}" sibTransId="{54B39B44-32F6-443B-8C75-8C0C49863B61}"/>
    <dgm:cxn modelId="{316170DB-9E3A-4D49-B4DA-2D56DCC8A131}" srcId="{3677212C-7F35-400E-A424-61B5A8344347}" destId="{47A11DCF-47DB-4C02-B2A3-305F4B8989B7}" srcOrd="5" destOrd="0" parTransId="{6EB134BB-426C-4483-B1BB-6693A133C1F1}" sibTransId="{8956B07A-55F9-4D1A-980C-1497B983DA14}"/>
    <dgm:cxn modelId="{E78080EE-D8DA-44C4-AC41-298A90C906EC}" type="presOf" srcId="{3677212C-7F35-400E-A424-61B5A8344347}" destId="{608764E9-B9D4-4D95-8915-91898BA06CC1}" srcOrd="0" destOrd="0" presId="urn:microsoft.com/office/officeart/2008/layout/LinedList"/>
    <dgm:cxn modelId="{1E611FF7-E568-47A4-B4CD-4666DA3841C5}" srcId="{3677212C-7F35-400E-A424-61B5A8344347}" destId="{E45DC51C-22D0-41E2-AEE2-5F6EBC473799}" srcOrd="7" destOrd="0" parTransId="{4AA18DF7-9AAE-4658-B9C6-3F63D0DE6157}" sibTransId="{B568CEA1-8326-42CF-841A-20C1E41B89BF}"/>
    <dgm:cxn modelId="{690F483E-1713-49D6-BF5F-323432360396}" type="presParOf" srcId="{608764E9-B9D4-4D95-8915-91898BA06CC1}" destId="{DABA42CA-5BB4-4C02-B594-9FE25FFADA11}" srcOrd="0" destOrd="0" presId="urn:microsoft.com/office/officeart/2008/layout/LinedList"/>
    <dgm:cxn modelId="{64474592-7F40-42EC-891D-CB3BD51FE342}" type="presParOf" srcId="{608764E9-B9D4-4D95-8915-91898BA06CC1}" destId="{5E1F1F48-390B-47BF-A3E7-07708CF60A7B}" srcOrd="1" destOrd="0" presId="urn:microsoft.com/office/officeart/2008/layout/LinedList"/>
    <dgm:cxn modelId="{2F0DCD46-0181-4A2A-B9C5-B2BE315BC819}" type="presParOf" srcId="{5E1F1F48-390B-47BF-A3E7-07708CF60A7B}" destId="{234A5F3D-DF50-40CC-BA63-C78C5220F052}" srcOrd="0" destOrd="0" presId="urn:microsoft.com/office/officeart/2008/layout/LinedList"/>
    <dgm:cxn modelId="{B340347E-B6D4-43A7-BC76-B9345B15FF31}" type="presParOf" srcId="{5E1F1F48-390B-47BF-A3E7-07708CF60A7B}" destId="{27D159C2-24E5-4E71-8673-B890CED5C71B}" srcOrd="1" destOrd="0" presId="urn:microsoft.com/office/officeart/2008/layout/LinedList"/>
    <dgm:cxn modelId="{6133811C-692A-4200-AE83-0F61DFC15A11}" type="presParOf" srcId="{608764E9-B9D4-4D95-8915-91898BA06CC1}" destId="{5C769F7D-8D6B-4CC5-89D7-94FBC675D04F}" srcOrd="2" destOrd="0" presId="urn:microsoft.com/office/officeart/2008/layout/LinedList"/>
    <dgm:cxn modelId="{B13EE4CE-E7D6-4E0B-960B-400849471459}" type="presParOf" srcId="{608764E9-B9D4-4D95-8915-91898BA06CC1}" destId="{60723230-E356-4B3B-9244-B0F599BAA08E}" srcOrd="3" destOrd="0" presId="urn:microsoft.com/office/officeart/2008/layout/LinedList"/>
    <dgm:cxn modelId="{2992453B-65C1-4AF7-AECC-F5BE6238CBBD}" type="presParOf" srcId="{60723230-E356-4B3B-9244-B0F599BAA08E}" destId="{74253207-DFD6-4D98-BF20-F5F4381850B9}" srcOrd="0" destOrd="0" presId="urn:microsoft.com/office/officeart/2008/layout/LinedList"/>
    <dgm:cxn modelId="{AD068418-45E4-4269-951C-4FB38B633089}" type="presParOf" srcId="{60723230-E356-4B3B-9244-B0F599BAA08E}" destId="{7C61DCA4-A226-47F9-850E-66A1D49D6649}" srcOrd="1" destOrd="0" presId="urn:microsoft.com/office/officeart/2008/layout/LinedList"/>
    <dgm:cxn modelId="{B9D4289C-6528-4E22-8CD4-C8C3ED12E1E0}" type="presParOf" srcId="{608764E9-B9D4-4D95-8915-91898BA06CC1}" destId="{49E6B5F2-3FF9-4767-AF1E-56A73563C5A7}" srcOrd="4" destOrd="0" presId="urn:microsoft.com/office/officeart/2008/layout/LinedList"/>
    <dgm:cxn modelId="{8DFEC07B-E434-4EA2-9079-596F1679D4DD}" type="presParOf" srcId="{608764E9-B9D4-4D95-8915-91898BA06CC1}" destId="{7E301D7D-C38E-43AE-84D5-663C44BEF45D}" srcOrd="5" destOrd="0" presId="urn:microsoft.com/office/officeart/2008/layout/LinedList"/>
    <dgm:cxn modelId="{7D72F66D-2DFA-48F4-9612-0B9B34F124C1}" type="presParOf" srcId="{7E301D7D-C38E-43AE-84D5-663C44BEF45D}" destId="{89486255-E0A9-4379-B771-D6FF14DA35FE}" srcOrd="0" destOrd="0" presId="urn:microsoft.com/office/officeart/2008/layout/LinedList"/>
    <dgm:cxn modelId="{80D406F7-E723-456B-B36F-FEBF10F6B723}" type="presParOf" srcId="{7E301D7D-C38E-43AE-84D5-663C44BEF45D}" destId="{B9D761D9-C18F-4F27-9CBF-734439ACB538}" srcOrd="1" destOrd="0" presId="urn:microsoft.com/office/officeart/2008/layout/LinedList"/>
    <dgm:cxn modelId="{1A66C080-CC2E-48B8-AC09-E8DA58F703D3}" type="presParOf" srcId="{608764E9-B9D4-4D95-8915-91898BA06CC1}" destId="{1DC8F990-86C2-46A2-9E29-7956EA72007E}" srcOrd="6" destOrd="0" presId="urn:microsoft.com/office/officeart/2008/layout/LinedList"/>
    <dgm:cxn modelId="{A65009A9-B5B8-400B-991F-EEB9EADB8190}" type="presParOf" srcId="{608764E9-B9D4-4D95-8915-91898BA06CC1}" destId="{01408AED-78C3-47D2-88FF-57C8B1CD8AB7}" srcOrd="7" destOrd="0" presId="urn:microsoft.com/office/officeart/2008/layout/LinedList"/>
    <dgm:cxn modelId="{A84CF7F7-E064-4697-B4B3-6CA109101278}" type="presParOf" srcId="{01408AED-78C3-47D2-88FF-57C8B1CD8AB7}" destId="{EEB2545E-E479-4DA6-9C8D-084D8ED54A1B}" srcOrd="0" destOrd="0" presId="urn:microsoft.com/office/officeart/2008/layout/LinedList"/>
    <dgm:cxn modelId="{E740DEC6-C342-4FEC-B07B-DECC42FC4AB7}" type="presParOf" srcId="{01408AED-78C3-47D2-88FF-57C8B1CD8AB7}" destId="{260875A9-40A3-4848-B396-3B98256CDC9E}" srcOrd="1" destOrd="0" presId="urn:microsoft.com/office/officeart/2008/layout/LinedList"/>
    <dgm:cxn modelId="{B5148276-6503-48A5-B086-4E00781F7BE4}" type="presParOf" srcId="{608764E9-B9D4-4D95-8915-91898BA06CC1}" destId="{0D9AE566-8837-4330-A932-B58C9BEFC471}" srcOrd="8" destOrd="0" presId="urn:microsoft.com/office/officeart/2008/layout/LinedList"/>
    <dgm:cxn modelId="{C6808276-B4F4-4967-9E1E-901A02A88902}" type="presParOf" srcId="{608764E9-B9D4-4D95-8915-91898BA06CC1}" destId="{F7E789DC-4FCD-4C59-9A3D-6A2DA145F075}" srcOrd="9" destOrd="0" presId="urn:microsoft.com/office/officeart/2008/layout/LinedList"/>
    <dgm:cxn modelId="{0E1CDC93-C614-4E5A-BD44-7F4E27B4FF4C}" type="presParOf" srcId="{F7E789DC-4FCD-4C59-9A3D-6A2DA145F075}" destId="{67AC395E-E75A-4830-A967-F079804A4862}" srcOrd="0" destOrd="0" presId="urn:microsoft.com/office/officeart/2008/layout/LinedList"/>
    <dgm:cxn modelId="{F0D2B4B4-E424-4BE9-B48D-56C4FADEB758}" type="presParOf" srcId="{F7E789DC-4FCD-4C59-9A3D-6A2DA145F075}" destId="{CB442920-D7C0-424C-B844-8D30EBDCC415}" srcOrd="1" destOrd="0" presId="urn:microsoft.com/office/officeart/2008/layout/LinedList"/>
    <dgm:cxn modelId="{4744CF82-4AC2-419B-BDA6-24449BFE93E0}" type="presParOf" srcId="{608764E9-B9D4-4D95-8915-91898BA06CC1}" destId="{F8247CC7-718B-4090-9FBF-CFD0DB781C1A}" srcOrd="10" destOrd="0" presId="urn:microsoft.com/office/officeart/2008/layout/LinedList"/>
    <dgm:cxn modelId="{186899CA-9771-43E7-AFA7-BC964C279979}" type="presParOf" srcId="{608764E9-B9D4-4D95-8915-91898BA06CC1}" destId="{31685CE3-2213-4520-A43A-2D7DEEC58446}" srcOrd="11" destOrd="0" presId="urn:microsoft.com/office/officeart/2008/layout/LinedList"/>
    <dgm:cxn modelId="{B6FA5364-835D-48A2-AD5B-ED761E707A66}" type="presParOf" srcId="{31685CE3-2213-4520-A43A-2D7DEEC58446}" destId="{51BCE35A-D570-42A7-9D45-C93DBC360B4E}" srcOrd="0" destOrd="0" presId="urn:microsoft.com/office/officeart/2008/layout/LinedList"/>
    <dgm:cxn modelId="{F13AF604-5632-46F2-850F-F2D994CB4CD0}" type="presParOf" srcId="{31685CE3-2213-4520-A43A-2D7DEEC58446}" destId="{92623BF9-747A-4B31-9960-B5A0A4D618C8}" srcOrd="1" destOrd="0" presId="urn:microsoft.com/office/officeart/2008/layout/LinedList"/>
    <dgm:cxn modelId="{142B5E82-0BD7-4A98-824E-ABB9244991AB}" type="presParOf" srcId="{608764E9-B9D4-4D95-8915-91898BA06CC1}" destId="{BF8ED983-7CB6-428D-8589-8619F954FAB7}" srcOrd="12" destOrd="0" presId="urn:microsoft.com/office/officeart/2008/layout/LinedList"/>
    <dgm:cxn modelId="{596572A5-C376-474E-847F-8440002FA036}" type="presParOf" srcId="{608764E9-B9D4-4D95-8915-91898BA06CC1}" destId="{16B7A768-C50F-4EE0-87AA-F0109BC7AB28}" srcOrd="13" destOrd="0" presId="urn:microsoft.com/office/officeart/2008/layout/LinedList"/>
    <dgm:cxn modelId="{56A4BA2C-A09C-4E5D-AB70-EFDAC1EE59C4}" type="presParOf" srcId="{16B7A768-C50F-4EE0-87AA-F0109BC7AB28}" destId="{6ED11591-183A-4E78-89E5-402A165FFE68}" srcOrd="0" destOrd="0" presId="urn:microsoft.com/office/officeart/2008/layout/LinedList"/>
    <dgm:cxn modelId="{8D7B1B18-4088-4862-985F-DB5F2AA82356}" type="presParOf" srcId="{16B7A768-C50F-4EE0-87AA-F0109BC7AB28}" destId="{97BFAA6F-DF83-4D77-98C2-569D4A7C8A73}" srcOrd="1" destOrd="0" presId="urn:microsoft.com/office/officeart/2008/layout/LinedList"/>
    <dgm:cxn modelId="{14DA20EC-8615-4DED-B46A-D9FB0F8AEC9F}" type="presParOf" srcId="{608764E9-B9D4-4D95-8915-91898BA06CC1}" destId="{94407D76-E0C4-4E5D-B489-36AE0E9BD62B}" srcOrd="14" destOrd="0" presId="urn:microsoft.com/office/officeart/2008/layout/LinedList"/>
    <dgm:cxn modelId="{DD3522DB-C742-4730-BE94-DCD40CDFEDAF}" type="presParOf" srcId="{608764E9-B9D4-4D95-8915-91898BA06CC1}" destId="{630C0E4D-5CC5-4E88-AF0A-8BF7F303397C}" srcOrd="15" destOrd="0" presId="urn:microsoft.com/office/officeart/2008/layout/LinedList"/>
    <dgm:cxn modelId="{3A758124-EF19-4B06-91EF-F2E388D551A8}" type="presParOf" srcId="{630C0E4D-5CC5-4E88-AF0A-8BF7F303397C}" destId="{7FC8D257-BAF3-4922-99FB-FC534DD4D089}" srcOrd="0" destOrd="0" presId="urn:microsoft.com/office/officeart/2008/layout/LinedList"/>
    <dgm:cxn modelId="{A95CC54E-B5A0-42C3-8FD4-F4FAD39FF63C}" type="presParOf" srcId="{630C0E4D-5CC5-4E88-AF0A-8BF7F303397C}" destId="{CA649000-D8C3-4330-92F8-CC0A5B743E69}" srcOrd="1" destOrd="0" presId="urn:microsoft.com/office/officeart/2008/layout/LinedList"/>
    <dgm:cxn modelId="{307B76D8-7FFE-4BCC-970F-B3A7D8899339}" type="presParOf" srcId="{608764E9-B9D4-4D95-8915-91898BA06CC1}" destId="{91AF65E7-FB22-49C0-8FED-B977EB545F88}" srcOrd="16" destOrd="0" presId="urn:microsoft.com/office/officeart/2008/layout/LinedList"/>
    <dgm:cxn modelId="{302D431A-FAFA-41CB-B4FA-B499578F08B1}" type="presParOf" srcId="{608764E9-B9D4-4D95-8915-91898BA06CC1}" destId="{4E7C0C0B-1094-4F04-BF0E-C00AE9BB9F71}" srcOrd="17" destOrd="0" presId="urn:microsoft.com/office/officeart/2008/layout/LinedList"/>
    <dgm:cxn modelId="{6C687A8E-2D34-48C8-8771-3346176D74E1}" type="presParOf" srcId="{4E7C0C0B-1094-4F04-BF0E-C00AE9BB9F71}" destId="{6B834781-045A-4C83-A663-17CDCFDFCFF3}" srcOrd="0" destOrd="0" presId="urn:microsoft.com/office/officeart/2008/layout/LinedList"/>
    <dgm:cxn modelId="{A713D679-8557-4D27-8450-C6930839FB17}" type="presParOf" srcId="{4E7C0C0B-1094-4F04-BF0E-C00AE9BB9F71}" destId="{7CAC8668-FF1C-4DEE-BFAC-006D1E678AB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47DDFC-C17C-470A-9531-2C3C672D7388}" type="doc">
      <dgm:prSet loTypeId="urn:microsoft.com/office/officeart/2016/7/layout/RepeatingBendingProcessNew" loCatId="process" qsTypeId="urn:microsoft.com/office/officeart/2005/8/quickstyle/simple1" qsCatId="simple" csTypeId="urn:microsoft.com/office/officeart/2005/8/colors/colorful1" csCatId="colorful" phldr="1"/>
      <dgm:spPr/>
      <dgm:t>
        <a:bodyPr/>
        <a:lstStyle/>
        <a:p>
          <a:endParaRPr lang="en-US"/>
        </a:p>
      </dgm:t>
    </dgm:pt>
    <dgm:pt modelId="{438D0B71-41A6-4951-A12A-202B36D930EC}">
      <dgm:prSet custT="1"/>
      <dgm:spPr/>
      <dgm:t>
        <a:bodyPr/>
        <a:lstStyle/>
        <a:p>
          <a:r>
            <a:rPr lang="en-US" sz="1400" dirty="0"/>
            <a:t>47.1% of college students meet physical activity guidelines (4)</a:t>
          </a:r>
        </a:p>
      </dgm:t>
    </dgm:pt>
    <dgm:pt modelId="{6BD4DF58-F3CC-46E7-B651-84413489F2FF}" type="parTrans" cxnId="{6716A103-C1F8-4F16-86B6-A309E70D12A7}">
      <dgm:prSet/>
      <dgm:spPr/>
      <dgm:t>
        <a:bodyPr/>
        <a:lstStyle/>
        <a:p>
          <a:endParaRPr lang="en-US"/>
        </a:p>
      </dgm:t>
    </dgm:pt>
    <dgm:pt modelId="{232B34AF-70EB-445B-B7E7-0A0B7A76CD9F}" type="sibTrans" cxnId="{6716A103-C1F8-4F16-86B6-A309E70D12A7}">
      <dgm:prSet/>
      <dgm:spPr/>
      <dgm:t>
        <a:bodyPr/>
        <a:lstStyle/>
        <a:p>
          <a:endParaRPr lang="en-US"/>
        </a:p>
      </dgm:t>
    </dgm:pt>
    <dgm:pt modelId="{27FA22C6-2F0C-4167-BBE2-7E2004B3DA19}">
      <dgm:prSet custT="1"/>
      <dgm:spPr/>
      <dgm:t>
        <a:bodyPr/>
        <a:lstStyle/>
        <a:p>
          <a:r>
            <a:rPr lang="en-US" sz="1400" dirty="0"/>
            <a:t>Sedentary behavior significantly contributes towards obesity and causes significant mental and physical health issues (2)</a:t>
          </a:r>
        </a:p>
      </dgm:t>
    </dgm:pt>
    <dgm:pt modelId="{3A3149CC-5E10-4977-93D9-5C982C8D47F2}" type="parTrans" cxnId="{53715B4A-703A-463C-9F0B-F8B718357566}">
      <dgm:prSet/>
      <dgm:spPr/>
      <dgm:t>
        <a:bodyPr/>
        <a:lstStyle/>
        <a:p>
          <a:endParaRPr lang="en-US"/>
        </a:p>
      </dgm:t>
    </dgm:pt>
    <dgm:pt modelId="{BB3BCBEF-1E05-460D-B597-92C3924FB576}" type="sibTrans" cxnId="{53715B4A-703A-463C-9F0B-F8B718357566}">
      <dgm:prSet/>
      <dgm:spPr/>
      <dgm:t>
        <a:bodyPr/>
        <a:lstStyle/>
        <a:p>
          <a:endParaRPr lang="en-US"/>
        </a:p>
      </dgm:t>
    </dgm:pt>
    <dgm:pt modelId="{7F027860-D103-4CCB-BB9B-5DB80DB6DF31}">
      <dgm:prSet custT="1"/>
      <dgm:spPr/>
      <dgm:t>
        <a:bodyPr/>
        <a:lstStyle/>
        <a:p>
          <a:r>
            <a:rPr lang="en-US" sz="1400" dirty="0"/>
            <a:t>A study of eight campuses across the U.S. showed overweight and obesity rates 30.3% and 10.5% respectively (4)</a:t>
          </a:r>
        </a:p>
      </dgm:t>
    </dgm:pt>
    <dgm:pt modelId="{B852B2AA-1E8B-4F17-B16B-04D65243E4F4}" type="parTrans" cxnId="{1CAAE3CD-9F08-419E-9023-A8CFC14B2CDF}">
      <dgm:prSet/>
      <dgm:spPr/>
      <dgm:t>
        <a:bodyPr/>
        <a:lstStyle/>
        <a:p>
          <a:endParaRPr lang="en-US"/>
        </a:p>
      </dgm:t>
    </dgm:pt>
    <dgm:pt modelId="{DCC99A6C-CF3F-4136-978D-BECA79A28C21}" type="sibTrans" cxnId="{1CAAE3CD-9F08-419E-9023-A8CFC14B2CDF}">
      <dgm:prSet/>
      <dgm:spPr/>
      <dgm:t>
        <a:bodyPr/>
        <a:lstStyle/>
        <a:p>
          <a:endParaRPr lang="en-US"/>
        </a:p>
      </dgm:t>
    </dgm:pt>
    <dgm:pt modelId="{FCD43FDD-913B-4933-AE16-FF58358B5158}">
      <dgm:prSet custT="1"/>
      <dgm:spPr/>
      <dgm:t>
        <a:bodyPr/>
        <a:lstStyle/>
        <a:p>
          <a:r>
            <a:rPr lang="en-US" sz="1400" dirty="0"/>
            <a:t>24.2% of adults meet PA guidelines and have reached an obesity rate of 41.9%  (1,7)  </a:t>
          </a:r>
        </a:p>
      </dgm:t>
    </dgm:pt>
    <dgm:pt modelId="{6525D515-7D56-4643-9016-A465B092A1CB}" type="parTrans" cxnId="{C44EFFC0-8CD8-4578-A1BA-6AAE745ED27F}">
      <dgm:prSet/>
      <dgm:spPr/>
      <dgm:t>
        <a:bodyPr/>
        <a:lstStyle/>
        <a:p>
          <a:endParaRPr lang="en-US"/>
        </a:p>
      </dgm:t>
    </dgm:pt>
    <dgm:pt modelId="{B6D4015B-A05C-489E-ABB4-C142E60389D9}" type="sibTrans" cxnId="{C44EFFC0-8CD8-4578-A1BA-6AAE745ED27F}">
      <dgm:prSet/>
      <dgm:spPr/>
      <dgm:t>
        <a:bodyPr/>
        <a:lstStyle/>
        <a:p>
          <a:endParaRPr lang="en-US"/>
        </a:p>
      </dgm:t>
    </dgm:pt>
    <dgm:pt modelId="{075619B4-EF97-48A7-9DB5-35FF85E395C7}">
      <dgm:prSet custT="1"/>
      <dgm:spPr/>
      <dgm:t>
        <a:bodyPr/>
        <a:lstStyle/>
        <a:p>
          <a:r>
            <a:rPr lang="en-US" sz="1400" b="1" dirty="0"/>
            <a:t>Cost to employer</a:t>
          </a:r>
        </a:p>
        <a:p>
          <a:r>
            <a:rPr lang="en-US" sz="1400" dirty="0"/>
            <a:t>obese individuals have a higher annual cost of $2,640 more than an employee with a healthy weight (9)</a:t>
          </a:r>
        </a:p>
      </dgm:t>
    </dgm:pt>
    <dgm:pt modelId="{392EBEEE-0414-4F8E-A548-207080CDF741}" type="parTrans" cxnId="{09E2910D-6CA1-4EDA-B69A-993047586CDD}">
      <dgm:prSet/>
      <dgm:spPr/>
      <dgm:t>
        <a:bodyPr/>
        <a:lstStyle/>
        <a:p>
          <a:endParaRPr lang="en-US"/>
        </a:p>
      </dgm:t>
    </dgm:pt>
    <dgm:pt modelId="{A4F52FBA-CA28-438A-B05A-B2641077F43C}" type="sibTrans" cxnId="{09E2910D-6CA1-4EDA-B69A-993047586CDD}">
      <dgm:prSet/>
      <dgm:spPr/>
      <dgm:t>
        <a:bodyPr/>
        <a:lstStyle/>
        <a:p>
          <a:endParaRPr lang="en-US"/>
        </a:p>
      </dgm:t>
    </dgm:pt>
    <dgm:pt modelId="{C6766B9D-F829-41C5-89FF-7DAB18F49B37}" type="pres">
      <dgm:prSet presAssocID="{9447DDFC-C17C-470A-9531-2C3C672D7388}" presName="Name0" presStyleCnt="0">
        <dgm:presLayoutVars>
          <dgm:dir/>
          <dgm:resizeHandles val="exact"/>
        </dgm:presLayoutVars>
      </dgm:prSet>
      <dgm:spPr/>
    </dgm:pt>
    <dgm:pt modelId="{4734588D-241B-41EA-917A-95F45F1A914D}" type="pres">
      <dgm:prSet presAssocID="{438D0B71-41A6-4951-A12A-202B36D930EC}" presName="node" presStyleLbl="node1" presStyleIdx="0" presStyleCnt="5" custLinFactNeighborX="-12055" custLinFactNeighborY="-1362">
        <dgm:presLayoutVars>
          <dgm:bulletEnabled val="1"/>
        </dgm:presLayoutVars>
      </dgm:prSet>
      <dgm:spPr/>
    </dgm:pt>
    <dgm:pt modelId="{01048663-BD87-4877-9312-7A68ADF88F16}" type="pres">
      <dgm:prSet presAssocID="{232B34AF-70EB-445B-B7E7-0A0B7A76CD9F}" presName="sibTrans" presStyleLbl="sibTrans1D1" presStyleIdx="0" presStyleCnt="4"/>
      <dgm:spPr/>
    </dgm:pt>
    <dgm:pt modelId="{EB7A953C-29EF-4F15-BFFF-2C7D3613C396}" type="pres">
      <dgm:prSet presAssocID="{232B34AF-70EB-445B-B7E7-0A0B7A76CD9F}" presName="connectorText" presStyleLbl="sibTrans1D1" presStyleIdx="0" presStyleCnt="4"/>
      <dgm:spPr/>
    </dgm:pt>
    <dgm:pt modelId="{DAE9A56F-F793-4903-AB9F-8FFEFB57434A}" type="pres">
      <dgm:prSet presAssocID="{27FA22C6-2F0C-4167-BBE2-7E2004B3DA19}" presName="node" presStyleLbl="node1" presStyleIdx="1" presStyleCnt="5" custScaleX="117072" custScaleY="128920" custLinFactNeighborX="33573" custLinFactNeighborY="-1691">
        <dgm:presLayoutVars>
          <dgm:bulletEnabled val="1"/>
        </dgm:presLayoutVars>
      </dgm:prSet>
      <dgm:spPr/>
    </dgm:pt>
    <dgm:pt modelId="{D82BECFD-F5C6-4F0A-8666-C84C241B1E2D}" type="pres">
      <dgm:prSet presAssocID="{BB3BCBEF-1E05-460D-B597-92C3924FB576}" presName="sibTrans" presStyleLbl="sibTrans1D1" presStyleIdx="1" presStyleCnt="4"/>
      <dgm:spPr/>
    </dgm:pt>
    <dgm:pt modelId="{4D5E4597-1E57-4B49-805C-ED7C5A567DE9}" type="pres">
      <dgm:prSet presAssocID="{BB3BCBEF-1E05-460D-B597-92C3924FB576}" presName="connectorText" presStyleLbl="sibTrans1D1" presStyleIdx="1" presStyleCnt="4"/>
      <dgm:spPr/>
    </dgm:pt>
    <dgm:pt modelId="{14C013CB-C0FB-485C-B1B0-37B12485C55F}" type="pres">
      <dgm:prSet presAssocID="{7F027860-D103-4CCB-BB9B-5DB80DB6DF31}" presName="node" presStyleLbl="node1" presStyleIdx="2" presStyleCnt="5" custScaleX="130421" custScaleY="126707" custLinFactNeighborX="-24159" custLinFactNeighborY="-10677">
        <dgm:presLayoutVars>
          <dgm:bulletEnabled val="1"/>
        </dgm:presLayoutVars>
      </dgm:prSet>
      <dgm:spPr/>
    </dgm:pt>
    <dgm:pt modelId="{6BFD0AEA-E7F9-4604-A6DB-78DB7E99DDF9}" type="pres">
      <dgm:prSet presAssocID="{DCC99A6C-CF3F-4136-978D-BECA79A28C21}" presName="sibTrans" presStyleLbl="sibTrans1D1" presStyleIdx="2" presStyleCnt="4"/>
      <dgm:spPr/>
    </dgm:pt>
    <dgm:pt modelId="{7EFCA03A-89BE-47CC-BAE3-79C7C27EEB3B}" type="pres">
      <dgm:prSet presAssocID="{DCC99A6C-CF3F-4136-978D-BECA79A28C21}" presName="connectorText" presStyleLbl="sibTrans1D1" presStyleIdx="2" presStyleCnt="4"/>
      <dgm:spPr/>
    </dgm:pt>
    <dgm:pt modelId="{39C5FC8E-E22D-4129-9107-0F35046F7864}" type="pres">
      <dgm:prSet presAssocID="{FCD43FDD-913B-4933-AE16-FF58358B5158}" presName="node" presStyleLbl="node1" presStyleIdx="3" presStyleCnt="5" custScaleX="123237" custScaleY="120632">
        <dgm:presLayoutVars>
          <dgm:bulletEnabled val="1"/>
        </dgm:presLayoutVars>
      </dgm:prSet>
      <dgm:spPr/>
    </dgm:pt>
    <dgm:pt modelId="{C0EE30B8-B25A-43B4-94B4-8B6A45410394}" type="pres">
      <dgm:prSet presAssocID="{B6D4015B-A05C-489E-ABB4-C142E60389D9}" presName="sibTrans" presStyleLbl="sibTrans1D1" presStyleIdx="3" presStyleCnt="4"/>
      <dgm:spPr/>
    </dgm:pt>
    <dgm:pt modelId="{83B950A0-0F50-4CD7-B2D7-DA7505963F0C}" type="pres">
      <dgm:prSet presAssocID="{B6D4015B-A05C-489E-ABB4-C142E60389D9}" presName="connectorText" presStyleLbl="sibTrans1D1" presStyleIdx="3" presStyleCnt="4"/>
      <dgm:spPr/>
    </dgm:pt>
    <dgm:pt modelId="{B1FBEE73-FAE8-4B4B-BE26-CB9F9BE21444}" type="pres">
      <dgm:prSet presAssocID="{075619B4-EF97-48A7-9DB5-35FF85E395C7}" presName="node" presStyleLbl="node1" presStyleIdx="4" presStyleCnt="5" custScaleX="134930" custScaleY="140901" custLinFactNeighborX="64466" custLinFactNeighborY="-1951">
        <dgm:presLayoutVars>
          <dgm:bulletEnabled val="1"/>
        </dgm:presLayoutVars>
      </dgm:prSet>
      <dgm:spPr/>
    </dgm:pt>
  </dgm:ptLst>
  <dgm:cxnLst>
    <dgm:cxn modelId="{1E9A4E02-56D8-4660-B67E-208EF22778F5}" type="presOf" srcId="{7F027860-D103-4CCB-BB9B-5DB80DB6DF31}" destId="{14C013CB-C0FB-485C-B1B0-37B12485C55F}" srcOrd="0" destOrd="0" presId="urn:microsoft.com/office/officeart/2016/7/layout/RepeatingBendingProcessNew"/>
    <dgm:cxn modelId="{6716A103-C1F8-4F16-86B6-A309E70D12A7}" srcId="{9447DDFC-C17C-470A-9531-2C3C672D7388}" destId="{438D0B71-41A6-4951-A12A-202B36D930EC}" srcOrd="0" destOrd="0" parTransId="{6BD4DF58-F3CC-46E7-B651-84413489F2FF}" sibTransId="{232B34AF-70EB-445B-B7E7-0A0B7A76CD9F}"/>
    <dgm:cxn modelId="{A1D55C0A-4D1B-431E-9968-BA4B62E72071}" type="presOf" srcId="{232B34AF-70EB-445B-B7E7-0A0B7A76CD9F}" destId="{01048663-BD87-4877-9312-7A68ADF88F16}" srcOrd="0" destOrd="0" presId="urn:microsoft.com/office/officeart/2016/7/layout/RepeatingBendingProcessNew"/>
    <dgm:cxn modelId="{09E2910D-6CA1-4EDA-B69A-993047586CDD}" srcId="{9447DDFC-C17C-470A-9531-2C3C672D7388}" destId="{075619B4-EF97-48A7-9DB5-35FF85E395C7}" srcOrd="4" destOrd="0" parTransId="{392EBEEE-0414-4F8E-A548-207080CDF741}" sibTransId="{A4F52FBA-CA28-438A-B05A-B2641077F43C}"/>
    <dgm:cxn modelId="{09E50E26-4266-4C44-9B49-357E499DE702}" type="presOf" srcId="{FCD43FDD-913B-4933-AE16-FF58358B5158}" destId="{39C5FC8E-E22D-4129-9107-0F35046F7864}" srcOrd="0" destOrd="0" presId="urn:microsoft.com/office/officeart/2016/7/layout/RepeatingBendingProcessNew"/>
    <dgm:cxn modelId="{FEA6982B-E43D-4348-880F-DF155858B98A}" type="presOf" srcId="{232B34AF-70EB-445B-B7E7-0A0B7A76CD9F}" destId="{EB7A953C-29EF-4F15-BFFF-2C7D3613C396}" srcOrd="1" destOrd="0" presId="urn:microsoft.com/office/officeart/2016/7/layout/RepeatingBendingProcessNew"/>
    <dgm:cxn modelId="{30BC3F31-422A-4532-B105-EF682F292E6B}" type="presOf" srcId="{B6D4015B-A05C-489E-ABB4-C142E60389D9}" destId="{83B950A0-0F50-4CD7-B2D7-DA7505963F0C}" srcOrd="1" destOrd="0" presId="urn:microsoft.com/office/officeart/2016/7/layout/RepeatingBendingProcessNew"/>
    <dgm:cxn modelId="{89B1E031-AE31-4CA4-860C-796A928492EE}" type="presOf" srcId="{BB3BCBEF-1E05-460D-B597-92C3924FB576}" destId="{D82BECFD-F5C6-4F0A-8666-C84C241B1E2D}" srcOrd="0" destOrd="0" presId="urn:microsoft.com/office/officeart/2016/7/layout/RepeatingBendingProcessNew"/>
    <dgm:cxn modelId="{25B8F432-CD42-4474-826A-38651404A85A}" type="presOf" srcId="{9447DDFC-C17C-470A-9531-2C3C672D7388}" destId="{C6766B9D-F829-41C5-89FF-7DAB18F49B37}" srcOrd="0" destOrd="0" presId="urn:microsoft.com/office/officeart/2016/7/layout/RepeatingBendingProcessNew"/>
    <dgm:cxn modelId="{53715B4A-703A-463C-9F0B-F8B718357566}" srcId="{9447DDFC-C17C-470A-9531-2C3C672D7388}" destId="{27FA22C6-2F0C-4167-BBE2-7E2004B3DA19}" srcOrd="1" destOrd="0" parTransId="{3A3149CC-5E10-4977-93D9-5C982C8D47F2}" sibTransId="{BB3BCBEF-1E05-460D-B597-92C3924FB576}"/>
    <dgm:cxn modelId="{F541F84B-3FCB-4B82-8215-82929A77A8FD}" type="presOf" srcId="{27FA22C6-2F0C-4167-BBE2-7E2004B3DA19}" destId="{DAE9A56F-F793-4903-AB9F-8FFEFB57434A}" srcOrd="0" destOrd="0" presId="urn:microsoft.com/office/officeart/2016/7/layout/RepeatingBendingProcessNew"/>
    <dgm:cxn modelId="{69964651-2083-42F2-AFF0-46E025EAF7E4}" type="presOf" srcId="{438D0B71-41A6-4951-A12A-202B36D930EC}" destId="{4734588D-241B-41EA-917A-95F45F1A914D}" srcOrd="0" destOrd="0" presId="urn:microsoft.com/office/officeart/2016/7/layout/RepeatingBendingProcessNew"/>
    <dgm:cxn modelId="{A0CE2476-1E29-4B8C-ACF2-78D6FA62EB36}" type="presOf" srcId="{B6D4015B-A05C-489E-ABB4-C142E60389D9}" destId="{C0EE30B8-B25A-43B4-94B4-8B6A45410394}" srcOrd="0" destOrd="0" presId="urn:microsoft.com/office/officeart/2016/7/layout/RepeatingBendingProcessNew"/>
    <dgm:cxn modelId="{B04061AE-D3C9-45AB-A1C3-780F463F1BD4}" type="presOf" srcId="{DCC99A6C-CF3F-4136-978D-BECA79A28C21}" destId="{6BFD0AEA-E7F9-4604-A6DB-78DB7E99DDF9}" srcOrd="0" destOrd="0" presId="urn:microsoft.com/office/officeart/2016/7/layout/RepeatingBendingProcessNew"/>
    <dgm:cxn modelId="{C44EFFC0-8CD8-4578-A1BA-6AAE745ED27F}" srcId="{9447DDFC-C17C-470A-9531-2C3C672D7388}" destId="{FCD43FDD-913B-4933-AE16-FF58358B5158}" srcOrd="3" destOrd="0" parTransId="{6525D515-7D56-4643-9016-A465B092A1CB}" sibTransId="{B6D4015B-A05C-489E-ABB4-C142E60389D9}"/>
    <dgm:cxn modelId="{1CAAE3CD-9F08-419E-9023-A8CFC14B2CDF}" srcId="{9447DDFC-C17C-470A-9531-2C3C672D7388}" destId="{7F027860-D103-4CCB-BB9B-5DB80DB6DF31}" srcOrd="2" destOrd="0" parTransId="{B852B2AA-1E8B-4F17-B16B-04D65243E4F4}" sibTransId="{DCC99A6C-CF3F-4136-978D-BECA79A28C21}"/>
    <dgm:cxn modelId="{CF23D6D9-3747-4E66-8868-1A287E2B9F2D}" type="presOf" srcId="{075619B4-EF97-48A7-9DB5-35FF85E395C7}" destId="{B1FBEE73-FAE8-4B4B-BE26-CB9F9BE21444}" srcOrd="0" destOrd="0" presId="urn:microsoft.com/office/officeart/2016/7/layout/RepeatingBendingProcessNew"/>
    <dgm:cxn modelId="{CAFAC0EA-2D06-4A2B-B3BA-14718A6AB424}" type="presOf" srcId="{BB3BCBEF-1E05-460D-B597-92C3924FB576}" destId="{4D5E4597-1E57-4B49-805C-ED7C5A567DE9}" srcOrd="1" destOrd="0" presId="urn:microsoft.com/office/officeart/2016/7/layout/RepeatingBendingProcessNew"/>
    <dgm:cxn modelId="{BD5CFAF2-D269-46B9-97E9-2211C86518E3}" type="presOf" srcId="{DCC99A6C-CF3F-4136-978D-BECA79A28C21}" destId="{7EFCA03A-89BE-47CC-BAE3-79C7C27EEB3B}" srcOrd="1" destOrd="0" presId="urn:microsoft.com/office/officeart/2016/7/layout/RepeatingBendingProcessNew"/>
    <dgm:cxn modelId="{11126EFF-04C7-4BC4-BE6B-F8C5C5251BB8}" type="presParOf" srcId="{C6766B9D-F829-41C5-89FF-7DAB18F49B37}" destId="{4734588D-241B-41EA-917A-95F45F1A914D}" srcOrd="0" destOrd="0" presId="urn:microsoft.com/office/officeart/2016/7/layout/RepeatingBendingProcessNew"/>
    <dgm:cxn modelId="{2B73EC6C-32B3-42F1-AB6B-2B34CA331F8C}" type="presParOf" srcId="{C6766B9D-F829-41C5-89FF-7DAB18F49B37}" destId="{01048663-BD87-4877-9312-7A68ADF88F16}" srcOrd="1" destOrd="0" presId="urn:microsoft.com/office/officeart/2016/7/layout/RepeatingBendingProcessNew"/>
    <dgm:cxn modelId="{52D4A873-A2D9-4E77-AA99-4F6E6B6D00C4}" type="presParOf" srcId="{01048663-BD87-4877-9312-7A68ADF88F16}" destId="{EB7A953C-29EF-4F15-BFFF-2C7D3613C396}" srcOrd="0" destOrd="0" presId="urn:microsoft.com/office/officeart/2016/7/layout/RepeatingBendingProcessNew"/>
    <dgm:cxn modelId="{6E0FDE6F-B4FA-4CE8-BD56-B1C6A3F56B53}" type="presParOf" srcId="{C6766B9D-F829-41C5-89FF-7DAB18F49B37}" destId="{DAE9A56F-F793-4903-AB9F-8FFEFB57434A}" srcOrd="2" destOrd="0" presId="urn:microsoft.com/office/officeart/2016/7/layout/RepeatingBendingProcessNew"/>
    <dgm:cxn modelId="{114001FE-DE86-4A30-91B3-66C0E4702827}" type="presParOf" srcId="{C6766B9D-F829-41C5-89FF-7DAB18F49B37}" destId="{D82BECFD-F5C6-4F0A-8666-C84C241B1E2D}" srcOrd="3" destOrd="0" presId="urn:microsoft.com/office/officeart/2016/7/layout/RepeatingBendingProcessNew"/>
    <dgm:cxn modelId="{756270C9-F8CB-4051-90EA-3A2AE51B7F1E}" type="presParOf" srcId="{D82BECFD-F5C6-4F0A-8666-C84C241B1E2D}" destId="{4D5E4597-1E57-4B49-805C-ED7C5A567DE9}" srcOrd="0" destOrd="0" presId="urn:microsoft.com/office/officeart/2016/7/layout/RepeatingBendingProcessNew"/>
    <dgm:cxn modelId="{9DD8B04C-E8C0-46BE-A269-4092AB55EA55}" type="presParOf" srcId="{C6766B9D-F829-41C5-89FF-7DAB18F49B37}" destId="{14C013CB-C0FB-485C-B1B0-37B12485C55F}" srcOrd="4" destOrd="0" presId="urn:microsoft.com/office/officeart/2016/7/layout/RepeatingBendingProcessNew"/>
    <dgm:cxn modelId="{F0C3A837-F45D-4087-9ED5-A0DF543D8C12}" type="presParOf" srcId="{C6766B9D-F829-41C5-89FF-7DAB18F49B37}" destId="{6BFD0AEA-E7F9-4604-A6DB-78DB7E99DDF9}" srcOrd="5" destOrd="0" presId="urn:microsoft.com/office/officeart/2016/7/layout/RepeatingBendingProcessNew"/>
    <dgm:cxn modelId="{8C30C640-8457-406F-8118-8541F2BA58EF}" type="presParOf" srcId="{6BFD0AEA-E7F9-4604-A6DB-78DB7E99DDF9}" destId="{7EFCA03A-89BE-47CC-BAE3-79C7C27EEB3B}" srcOrd="0" destOrd="0" presId="urn:microsoft.com/office/officeart/2016/7/layout/RepeatingBendingProcessNew"/>
    <dgm:cxn modelId="{DBCDF0EE-40E3-4859-A87D-912546ADED31}" type="presParOf" srcId="{C6766B9D-F829-41C5-89FF-7DAB18F49B37}" destId="{39C5FC8E-E22D-4129-9107-0F35046F7864}" srcOrd="6" destOrd="0" presId="urn:microsoft.com/office/officeart/2016/7/layout/RepeatingBendingProcessNew"/>
    <dgm:cxn modelId="{E8511020-36EF-4914-A47C-13146033A156}" type="presParOf" srcId="{C6766B9D-F829-41C5-89FF-7DAB18F49B37}" destId="{C0EE30B8-B25A-43B4-94B4-8B6A45410394}" srcOrd="7" destOrd="0" presId="urn:microsoft.com/office/officeart/2016/7/layout/RepeatingBendingProcessNew"/>
    <dgm:cxn modelId="{0CEF0FA5-9530-4D03-AD16-852B71450AF7}" type="presParOf" srcId="{C0EE30B8-B25A-43B4-94B4-8B6A45410394}" destId="{83B950A0-0F50-4CD7-B2D7-DA7505963F0C}" srcOrd="0" destOrd="0" presId="urn:microsoft.com/office/officeart/2016/7/layout/RepeatingBendingProcessNew"/>
    <dgm:cxn modelId="{2C1F9AB9-240F-42C4-A21B-250260508B19}" type="presParOf" srcId="{C6766B9D-F829-41C5-89FF-7DAB18F49B37}" destId="{B1FBEE73-FAE8-4B4B-BE26-CB9F9BE21444}" srcOrd="8"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9C514F-7461-40CA-9E33-9389B98F09F1}"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397930ED-8910-4637-84A0-542E767DA764}">
      <dgm:prSet/>
      <dgm:spPr/>
      <dgm:t>
        <a:bodyPr/>
        <a:lstStyle/>
        <a:p>
          <a:r>
            <a:rPr lang="en-US" i="0" dirty="0"/>
            <a:t>Scholarship program for College of Business students to develop leadership skills and provides resources for career development </a:t>
          </a:r>
          <a:endParaRPr lang="en-US" dirty="0"/>
        </a:p>
      </dgm:t>
    </dgm:pt>
    <dgm:pt modelId="{18C754AC-1518-4A12-87E8-A6EA91850F8D}" type="parTrans" cxnId="{B12C0702-FC54-493D-9A0E-61E8D3AB3C73}">
      <dgm:prSet/>
      <dgm:spPr/>
      <dgm:t>
        <a:bodyPr/>
        <a:lstStyle/>
        <a:p>
          <a:endParaRPr lang="en-US"/>
        </a:p>
      </dgm:t>
    </dgm:pt>
    <dgm:pt modelId="{CBC96EFE-2618-47A1-A940-303E9DC2ED17}" type="sibTrans" cxnId="{B12C0702-FC54-493D-9A0E-61E8D3AB3C73}">
      <dgm:prSet/>
      <dgm:spPr/>
      <dgm:t>
        <a:bodyPr/>
        <a:lstStyle/>
        <a:p>
          <a:endParaRPr lang="en-US"/>
        </a:p>
      </dgm:t>
    </dgm:pt>
    <dgm:pt modelId="{C1D281FC-F6C7-4D6E-9A81-A2EC227C8A4C}">
      <dgm:prSet/>
      <dgm:spPr/>
      <dgm:t>
        <a:bodyPr/>
        <a:lstStyle/>
        <a:p>
          <a:r>
            <a:rPr lang="en-US" i="0" dirty="0"/>
            <a:t>College of Business students seeking a certificate or any level of degree can join </a:t>
          </a:r>
          <a:endParaRPr lang="en-US" dirty="0"/>
        </a:p>
      </dgm:t>
    </dgm:pt>
    <dgm:pt modelId="{EBA8454A-0E7F-4E55-83A1-6E791FCE6C2D}" type="parTrans" cxnId="{D3554A76-1F47-4636-BB19-5C9963B36F8E}">
      <dgm:prSet/>
      <dgm:spPr/>
      <dgm:t>
        <a:bodyPr/>
        <a:lstStyle/>
        <a:p>
          <a:endParaRPr lang="en-US"/>
        </a:p>
      </dgm:t>
    </dgm:pt>
    <dgm:pt modelId="{3DBCAD69-2459-4E08-9ED3-BE1F91B0ECA3}" type="sibTrans" cxnId="{D3554A76-1F47-4636-BB19-5C9963B36F8E}">
      <dgm:prSet/>
      <dgm:spPr/>
      <dgm:t>
        <a:bodyPr/>
        <a:lstStyle/>
        <a:p>
          <a:endParaRPr lang="en-US"/>
        </a:p>
      </dgm:t>
    </dgm:pt>
    <dgm:pt modelId="{D4562A1A-F482-45BE-A18B-B42C1BF99209}">
      <dgm:prSet/>
      <dgm:spPr/>
      <dgm:t>
        <a:bodyPr/>
        <a:lstStyle/>
        <a:p>
          <a:r>
            <a:rPr lang="en-US" i="0"/>
            <a:t>100% job or internship attainment 3 months post graduation </a:t>
          </a:r>
          <a:endParaRPr lang="en-US"/>
        </a:p>
      </dgm:t>
    </dgm:pt>
    <dgm:pt modelId="{86542EAF-9AFD-4A6F-9F8A-0E2F7AAA5831}" type="parTrans" cxnId="{B53B6262-A219-4119-ABDE-F07605F60A67}">
      <dgm:prSet/>
      <dgm:spPr/>
      <dgm:t>
        <a:bodyPr/>
        <a:lstStyle/>
        <a:p>
          <a:endParaRPr lang="en-US"/>
        </a:p>
      </dgm:t>
    </dgm:pt>
    <dgm:pt modelId="{795C8969-BE08-408D-B773-A7E32DA027AF}" type="sibTrans" cxnId="{B53B6262-A219-4119-ABDE-F07605F60A67}">
      <dgm:prSet/>
      <dgm:spPr/>
      <dgm:t>
        <a:bodyPr/>
        <a:lstStyle/>
        <a:p>
          <a:endParaRPr lang="en-US"/>
        </a:p>
      </dgm:t>
    </dgm:pt>
    <dgm:pt modelId="{3E872A04-FBD9-4651-999F-3F81080A8F00}">
      <dgm:prSet/>
      <dgm:spPr/>
      <dgm:t>
        <a:bodyPr/>
        <a:lstStyle/>
        <a:p>
          <a:r>
            <a:rPr lang="en-US" i="0" dirty="0"/>
            <a:t>Seeks students committed to belonging and diversity in the work environment as many of the students identify with a marginalized background </a:t>
          </a:r>
          <a:endParaRPr lang="en-US" dirty="0"/>
        </a:p>
      </dgm:t>
    </dgm:pt>
    <dgm:pt modelId="{495504EB-49AB-4F13-89D4-D4540C4B8882}" type="parTrans" cxnId="{A63F2967-3333-490C-BF27-1BF4E8BFB8D3}">
      <dgm:prSet/>
      <dgm:spPr/>
      <dgm:t>
        <a:bodyPr/>
        <a:lstStyle/>
        <a:p>
          <a:endParaRPr lang="en-US"/>
        </a:p>
      </dgm:t>
    </dgm:pt>
    <dgm:pt modelId="{A9AC5772-BC67-4B8F-9652-AF5E32875B43}" type="sibTrans" cxnId="{A63F2967-3333-490C-BF27-1BF4E8BFB8D3}">
      <dgm:prSet/>
      <dgm:spPr/>
      <dgm:t>
        <a:bodyPr/>
        <a:lstStyle/>
        <a:p>
          <a:endParaRPr lang="en-US"/>
        </a:p>
      </dgm:t>
    </dgm:pt>
    <dgm:pt modelId="{511201FC-2A79-4576-93CE-A5F7CD7C0097}" type="pres">
      <dgm:prSet presAssocID="{689C514F-7461-40CA-9E33-9389B98F09F1}" presName="vert0" presStyleCnt="0">
        <dgm:presLayoutVars>
          <dgm:dir/>
          <dgm:animOne val="branch"/>
          <dgm:animLvl val="lvl"/>
        </dgm:presLayoutVars>
      </dgm:prSet>
      <dgm:spPr/>
    </dgm:pt>
    <dgm:pt modelId="{7B9CA057-EF98-4789-A771-9F5F9D2F2042}" type="pres">
      <dgm:prSet presAssocID="{397930ED-8910-4637-84A0-542E767DA764}" presName="thickLine" presStyleLbl="alignNode1" presStyleIdx="0" presStyleCnt="4"/>
      <dgm:spPr/>
    </dgm:pt>
    <dgm:pt modelId="{1761F671-EE50-44D6-90A4-BF5B94FE046E}" type="pres">
      <dgm:prSet presAssocID="{397930ED-8910-4637-84A0-542E767DA764}" presName="horz1" presStyleCnt="0"/>
      <dgm:spPr/>
    </dgm:pt>
    <dgm:pt modelId="{AC30E7EB-AC1C-4F44-B3B5-F4F5599E4BF2}" type="pres">
      <dgm:prSet presAssocID="{397930ED-8910-4637-84A0-542E767DA764}" presName="tx1" presStyleLbl="revTx" presStyleIdx="0" presStyleCnt="4"/>
      <dgm:spPr/>
    </dgm:pt>
    <dgm:pt modelId="{68E347D6-4C44-482B-97C9-25FE844A948F}" type="pres">
      <dgm:prSet presAssocID="{397930ED-8910-4637-84A0-542E767DA764}" presName="vert1" presStyleCnt="0"/>
      <dgm:spPr/>
    </dgm:pt>
    <dgm:pt modelId="{E8F851B1-F9CB-425B-9EB2-4BC3ED0BBAA4}" type="pres">
      <dgm:prSet presAssocID="{C1D281FC-F6C7-4D6E-9A81-A2EC227C8A4C}" presName="thickLine" presStyleLbl="alignNode1" presStyleIdx="1" presStyleCnt="4"/>
      <dgm:spPr/>
    </dgm:pt>
    <dgm:pt modelId="{9A230D07-34DB-45CF-9DD5-CEDBD5DFC2B0}" type="pres">
      <dgm:prSet presAssocID="{C1D281FC-F6C7-4D6E-9A81-A2EC227C8A4C}" presName="horz1" presStyleCnt="0"/>
      <dgm:spPr/>
    </dgm:pt>
    <dgm:pt modelId="{67568801-3D73-428F-9EDD-C6D202F16DE1}" type="pres">
      <dgm:prSet presAssocID="{C1D281FC-F6C7-4D6E-9A81-A2EC227C8A4C}" presName="tx1" presStyleLbl="revTx" presStyleIdx="1" presStyleCnt="4"/>
      <dgm:spPr/>
    </dgm:pt>
    <dgm:pt modelId="{078D65E5-36F6-470D-83D8-AAFC9926E0C2}" type="pres">
      <dgm:prSet presAssocID="{C1D281FC-F6C7-4D6E-9A81-A2EC227C8A4C}" presName="vert1" presStyleCnt="0"/>
      <dgm:spPr/>
    </dgm:pt>
    <dgm:pt modelId="{1E155D0E-54A5-4CFE-8B52-944D0C6DE256}" type="pres">
      <dgm:prSet presAssocID="{D4562A1A-F482-45BE-A18B-B42C1BF99209}" presName="thickLine" presStyleLbl="alignNode1" presStyleIdx="2" presStyleCnt="4"/>
      <dgm:spPr/>
    </dgm:pt>
    <dgm:pt modelId="{C4F1FF5B-9408-44ED-AB6E-D6DDD836F77E}" type="pres">
      <dgm:prSet presAssocID="{D4562A1A-F482-45BE-A18B-B42C1BF99209}" presName="horz1" presStyleCnt="0"/>
      <dgm:spPr/>
    </dgm:pt>
    <dgm:pt modelId="{CC5387D0-30C4-428B-B92B-635AC9DFD554}" type="pres">
      <dgm:prSet presAssocID="{D4562A1A-F482-45BE-A18B-B42C1BF99209}" presName="tx1" presStyleLbl="revTx" presStyleIdx="2" presStyleCnt="4"/>
      <dgm:spPr/>
    </dgm:pt>
    <dgm:pt modelId="{14D7509B-8D2B-4261-A6B4-BA4E9528315F}" type="pres">
      <dgm:prSet presAssocID="{D4562A1A-F482-45BE-A18B-B42C1BF99209}" presName="vert1" presStyleCnt="0"/>
      <dgm:spPr/>
    </dgm:pt>
    <dgm:pt modelId="{58B84C45-C1A8-4815-86DD-89135DDC55E3}" type="pres">
      <dgm:prSet presAssocID="{3E872A04-FBD9-4651-999F-3F81080A8F00}" presName="thickLine" presStyleLbl="alignNode1" presStyleIdx="3" presStyleCnt="4"/>
      <dgm:spPr/>
    </dgm:pt>
    <dgm:pt modelId="{02CFBF68-738A-4697-A008-119603EEC029}" type="pres">
      <dgm:prSet presAssocID="{3E872A04-FBD9-4651-999F-3F81080A8F00}" presName="horz1" presStyleCnt="0"/>
      <dgm:spPr/>
    </dgm:pt>
    <dgm:pt modelId="{EEA51FAB-4FB0-4371-8DEE-782AC66BF4D0}" type="pres">
      <dgm:prSet presAssocID="{3E872A04-FBD9-4651-999F-3F81080A8F00}" presName="tx1" presStyleLbl="revTx" presStyleIdx="3" presStyleCnt="4"/>
      <dgm:spPr/>
    </dgm:pt>
    <dgm:pt modelId="{12E1AEA2-1A0A-43DC-8C4A-F099769AF73A}" type="pres">
      <dgm:prSet presAssocID="{3E872A04-FBD9-4651-999F-3F81080A8F00}" presName="vert1" presStyleCnt="0"/>
      <dgm:spPr/>
    </dgm:pt>
  </dgm:ptLst>
  <dgm:cxnLst>
    <dgm:cxn modelId="{B12C0702-FC54-493D-9A0E-61E8D3AB3C73}" srcId="{689C514F-7461-40CA-9E33-9389B98F09F1}" destId="{397930ED-8910-4637-84A0-542E767DA764}" srcOrd="0" destOrd="0" parTransId="{18C754AC-1518-4A12-87E8-A6EA91850F8D}" sibTransId="{CBC96EFE-2618-47A1-A940-303E9DC2ED17}"/>
    <dgm:cxn modelId="{B7E60E20-E8D5-4EDA-A8BE-63C0B6EFDF46}" type="presOf" srcId="{C1D281FC-F6C7-4D6E-9A81-A2EC227C8A4C}" destId="{67568801-3D73-428F-9EDD-C6D202F16DE1}" srcOrd="0" destOrd="0" presId="urn:microsoft.com/office/officeart/2008/layout/LinedList"/>
    <dgm:cxn modelId="{BAB2BE27-2996-4F08-8398-2A0CB29B58AA}" type="presOf" srcId="{D4562A1A-F482-45BE-A18B-B42C1BF99209}" destId="{CC5387D0-30C4-428B-B92B-635AC9DFD554}" srcOrd="0" destOrd="0" presId="urn:microsoft.com/office/officeart/2008/layout/LinedList"/>
    <dgm:cxn modelId="{B53B6262-A219-4119-ABDE-F07605F60A67}" srcId="{689C514F-7461-40CA-9E33-9389B98F09F1}" destId="{D4562A1A-F482-45BE-A18B-B42C1BF99209}" srcOrd="2" destOrd="0" parTransId="{86542EAF-9AFD-4A6F-9F8A-0E2F7AAA5831}" sibTransId="{795C8969-BE08-408D-B773-A7E32DA027AF}"/>
    <dgm:cxn modelId="{A63F2967-3333-490C-BF27-1BF4E8BFB8D3}" srcId="{689C514F-7461-40CA-9E33-9389B98F09F1}" destId="{3E872A04-FBD9-4651-999F-3F81080A8F00}" srcOrd="3" destOrd="0" parTransId="{495504EB-49AB-4F13-89D4-D4540C4B8882}" sibTransId="{A9AC5772-BC67-4B8F-9652-AF5E32875B43}"/>
    <dgm:cxn modelId="{623A1C4D-B96A-46B5-98BC-6304979BA4B9}" type="presOf" srcId="{397930ED-8910-4637-84A0-542E767DA764}" destId="{AC30E7EB-AC1C-4F44-B3B5-F4F5599E4BF2}" srcOrd="0" destOrd="0" presId="urn:microsoft.com/office/officeart/2008/layout/LinedList"/>
    <dgm:cxn modelId="{D3554A76-1F47-4636-BB19-5C9963B36F8E}" srcId="{689C514F-7461-40CA-9E33-9389B98F09F1}" destId="{C1D281FC-F6C7-4D6E-9A81-A2EC227C8A4C}" srcOrd="1" destOrd="0" parTransId="{EBA8454A-0E7F-4E55-83A1-6E791FCE6C2D}" sibTransId="{3DBCAD69-2459-4E08-9ED3-BE1F91B0ECA3}"/>
    <dgm:cxn modelId="{4B8ABABE-F3B0-4BA7-A8C4-21E694A7903A}" type="presOf" srcId="{3E872A04-FBD9-4651-999F-3F81080A8F00}" destId="{EEA51FAB-4FB0-4371-8DEE-782AC66BF4D0}" srcOrd="0" destOrd="0" presId="urn:microsoft.com/office/officeart/2008/layout/LinedList"/>
    <dgm:cxn modelId="{61B58CC4-648E-4E30-935F-AC4992814369}" type="presOf" srcId="{689C514F-7461-40CA-9E33-9389B98F09F1}" destId="{511201FC-2A79-4576-93CE-A5F7CD7C0097}" srcOrd="0" destOrd="0" presId="urn:microsoft.com/office/officeart/2008/layout/LinedList"/>
    <dgm:cxn modelId="{435372CF-F2AC-46B4-8F1A-ADF31195C438}" type="presParOf" srcId="{511201FC-2A79-4576-93CE-A5F7CD7C0097}" destId="{7B9CA057-EF98-4789-A771-9F5F9D2F2042}" srcOrd="0" destOrd="0" presId="urn:microsoft.com/office/officeart/2008/layout/LinedList"/>
    <dgm:cxn modelId="{043B672D-BBE7-4EE6-B9C1-5C5ACE3D9AB5}" type="presParOf" srcId="{511201FC-2A79-4576-93CE-A5F7CD7C0097}" destId="{1761F671-EE50-44D6-90A4-BF5B94FE046E}" srcOrd="1" destOrd="0" presId="urn:microsoft.com/office/officeart/2008/layout/LinedList"/>
    <dgm:cxn modelId="{519F35A8-AB24-4148-88BA-9EE2F0DB1C2D}" type="presParOf" srcId="{1761F671-EE50-44D6-90A4-BF5B94FE046E}" destId="{AC30E7EB-AC1C-4F44-B3B5-F4F5599E4BF2}" srcOrd="0" destOrd="0" presId="urn:microsoft.com/office/officeart/2008/layout/LinedList"/>
    <dgm:cxn modelId="{ECD37254-B972-43F9-9391-4574EFF26CF0}" type="presParOf" srcId="{1761F671-EE50-44D6-90A4-BF5B94FE046E}" destId="{68E347D6-4C44-482B-97C9-25FE844A948F}" srcOrd="1" destOrd="0" presId="urn:microsoft.com/office/officeart/2008/layout/LinedList"/>
    <dgm:cxn modelId="{A7409C45-0D22-4F79-AE41-A565A23BE643}" type="presParOf" srcId="{511201FC-2A79-4576-93CE-A5F7CD7C0097}" destId="{E8F851B1-F9CB-425B-9EB2-4BC3ED0BBAA4}" srcOrd="2" destOrd="0" presId="urn:microsoft.com/office/officeart/2008/layout/LinedList"/>
    <dgm:cxn modelId="{4E0B5F5F-3135-4601-8EE6-BBD47625A547}" type="presParOf" srcId="{511201FC-2A79-4576-93CE-A5F7CD7C0097}" destId="{9A230D07-34DB-45CF-9DD5-CEDBD5DFC2B0}" srcOrd="3" destOrd="0" presId="urn:microsoft.com/office/officeart/2008/layout/LinedList"/>
    <dgm:cxn modelId="{4D004F2E-C43A-46D5-99B8-7B4D738101B8}" type="presParOf" srcId="{9A230D07-34DB-45CF-9DD5-CEDBD5DFC2B0}" destId="{67568801-3D73-428F-9EDD-C6D202F16DE1}" srcOrd="0" destOrd="0" presId="urn:microsoft.com/office/officeart/2008/layout/LinedList"/>
    <dgm:cxn modelId="{5517CD33-196D-4FD8-9CC8-180CDA63F466}" type="presParOf" srcId="{9A230D07-34DB-45CF-9DD5-CEDBD5DFC2B0}" destId="{078D65E5-36F6-470D-83D8-AAFC9926E0C2}" srcOrd="1" destOrd="0" presId="urn:microsoft.com/office/officeart/2008/layout/LinedList"/>
    <dgm:cxn modelId="{BEDD0D1A-9CB8-4735-87FE-C8E9CA69482F}" type="presParOf" srcId="{511201FC-2A79-4576-93CE-A5F7CD7C0097}" destId="{1E155D0E-54A5-4CFE-8B52-944D0C6DE256}" srcOrd="4" destOrd="0" presId="urn:microsoft.com/office/officeart/2008/layout/LinedList"/>
    <dgm:cxn modelId="{E9FB096A-9D25-4FA8-8A2E-C57EA83A06BF}" type="presParOf" srcId="{511201FC-2A79-4576-93CE-A5F7CD7C0097}" destId="{C4F1FF5B-9408-44ED-AB6E-D6DDD836F77E}" srcOrd="5" destOrd="0" presId="urn:microsoft.com/office/officeart/2008/layout/LinedList"/>
    <dgm:cxn modelId="{8616DED9-9CDC-4AED-B196-64337F4D6F4B}" type="presParOf" srcId="{C4F1FF5B-9408-44ED-AB6E-D6DDD836F77E}" destId="{CC5387D0-30C4-428B-B92B-635AC9DFD554}" srcOrd="0" destOrd="0" presId="urn:microsoft.com/office/officeart/2008/layout/LinedList"/>
    <dgm:cxn modelId="{45983371-E992-40D2-8A01-7261046C1E43}" type="presParOf" srcId="{C4F1FF5B-9408-44ED-AB6E-D6DDD836F77E}" destId="{14D7509B-8D2B-4261-A6B4-BA4E9528315F}" srcOrd="1" destOrd="0" presId="urn:microsoft.com/office/officeart/2008/layout/LinedList"/>
    <dgm:cxn modelId="{06670E10-1C8E-4E97-B136-8FAAA12F047C}" type="presParOf" srcId="{511201FC-2A79-4576-93CE-A5F7CD7C0097}" destId="{58B84C45-C1A8-4815-86DD-89135DDC55E3}" srcOrd="6" destOrd="0" presId="urn:microsoft.com/office/officeart/2008/layout/LinedList"/>
    <dgm:cxn modelId="{0F4ED411-DB16-4D99-94A5-B595BF98ABEF}" type="presParOf" srcId="{511201FC-2A79-4576-93CE-A5F7CD7C0097}" destId="{02CFBF68-738A-4697-A008-119603EEC029}" srcOrd="7" destOrd="0" presId="urn:microsoft.com/office/officeart/2008/layout/LinedList"/>
    <dgm:cxn modelId="{A139BF92-C8B5-4FE0-95EC-199E515AC9BC}" type="presParOf" srcId="{02CFBF68-738A-4697-A008-119603EEC029}" destId="{EEA51FAB-4FB0-4371-8DEE-782AC66BF4D0}" srcOrd="0" destOrd="0" presId="urn:microsoft.com/office/officeart/2008/layout/LinedList"/>
    <dgm:cxn modelId="{E46ADAA8-2B69-49AF-B416-5DBAA6E29342}" type="presParOf" srcId="{02CFBF68-738A-4697-A008-119603EEC029}" destId="{12E1AEA2-1A0A-43DC-8C4A-F099769AF73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28535A-3D62-4EC8-88B8-977B423AE09E}" type="doc">
      <dgm:prSet loTypeId="urn:microsoft.com/office/officeart/2005/8/layout/matrix3" loCatId="matrix" qsTypeId="urn:microsoft.com/office/officeart/2005/8/quickstyle/simple1" qsCatId="simple" csTypeId="urn:microsoft.com/office/officeart/2005/8/colors/accent1_2" csCatId="accent1"/>
      <dgm:spPr/>
      <dgm:t>
        <a:bodyPr/>
        <a:lstStyle/>
        <a:p>
          <a:endParaRPr lang="en-US"/>
        </a:p>
      </dgm:t>
    </dgm:pt>
    <dgm:pt modelId="{5AF605A8-426D-4FA8-BB9F-2C5EA29481D6}">
      <dgm:prSet/>
      <dgm:spPr/>
      <dgm:t>
        <a:bodyPr/>
        <a:lstStyle/>
        <a:p>
          <a:r>
            <a:rPr lang="en-US" dirty="0"/>
            <a:t>Predicts that much of human learning occurs in social environments </a:t>
          </a:r>
        </a:p>
      </dgm:t>
    </dgm:pt>
    <dgm:pt modelId="{97BC3FF7-B18D-4464-AC45-B2E34B59A2E7}" type="parTrans" cxnId="{52C8B841-7D64-4AF8-86E1-0371360FB507}">
      <dgm:prSet/>
      <dgm:spPr/>
      <dgm:t>
        <a:bodyPr/>
        <a:lstStyle/>
        <a:p>
          <a:endParaRPr lang="en-US"/>
        </a:p>
      </dgm:t>
    </dgm:pt>
    <dgm:pt modelId="{48810424-AFF4-44EA-BA63-63AB55F5DB5D}" type="sibTrans" cxnId="{52C8B841-7D64-4AF8-86E1-0371360FB507}">
      <dgm:prSet/>
      <dgm:spPr/>
      <dgm:t>
        <a:bodyPr/>
        <a:lstStyle/>
        <a:p>
          <a:endParaRPr lang="en-US"/>
        </a:p>
      </dgm:t>
    </dgm:pt>
    <dgm:pt modelId="{6514E57A-FDBA-470E-8149-8D9584DC1D35}">
      <dgm:prSet/>
      <dgm:spPr/>
      <dgm:t>
        <a:bodyPr/>
        <a:lstStyle/>
        <a:p>
          <a:r>
            <a:rPr lang="en-US" dirty="0"/>
            <a:t>Enactive and vicarious learning</a:t>
          </a:r>
        </a:p>
      </dgm:t>
    </dgm:pt>
    <dgm:pt modelId="{67FA71DE-8D7D-4DC7-BA67-E36FB40837E1}" type="parTrans" cxnId="{75BCAE6A-27B6-46D9-89D4-EA5B22D7775B}">
      <dgm:prSet/>
      <dgm:spPr/>
      <dgm:t>
        <a:bodyPr/>
        <a:lstStyle/>
        <a:p>
          <a:endParaRPr lang="en-US"/>
        </a:p>
      </dgm:t>
    </dgm:pt>
    <dgm:pt modelId="{059A9E6A-B36C-436B-9D14-C36B6A64108F}" type="sibTrans" cxnId="{75BCAE6A-27B6-46D9-89D4-EA5B22D7775B}">
      <dgm:prSet/>
      <dgm:spPr/>
      <dgm:t>
        <a:bodyPr/>
        <a:lstStyle/>
        <a:p>
          <a:endParaRPr lang="en-US"/>
        </a:p>
      </dgm:t>
    </dgm:pt>
    <dgm:pt modelId="{42A7D3F1-5451-4E1E-855D-BC4065F30A38}">
      <dgm:prSet/>
      <dgm:spPr/>
      <dgm:t>
        <a:bodyPr/>
        <a:lstStyle/>
        <a:p>
          <a:r>
            <a:rPr lang="en-US"/>
            <a:t>Based on reciprocal interaction</a:t>
          </a:r>
        </a:p>
      </dgm:t>
    </dgm:pt>
    <dgm:pt modelId="{8D320525-4A23-4E71-BFA2-C564C25F5E61}" type="parTrans" cxnId="{153E1F18-4B98-487E-874C-7041095C40E3}">
      <dgm:prSet/>
      <dgm:spPr/>
      <dgm:t>
        <a:bodyPr/>
        <a:lstStyle/>
        <a:p>
          <a:endParaRPr lang="en-US"/>
        </a:p>
      </dgm:t>
    </dgm:pt>
    <dgm:pt modelId="{EA2D7848-B087-4CB7-AFF8-58FC66D2C13A}" type="sibTrans" cxnId="{153E1F18-4B98-487E-874C-7041095C40E3}">
      <dgm:prSet/>
      <dgm:spPr/>
      <dgm:t>
        <a:bodyPr/>
        <a:lstStyle/>
        <a:p>
          <a:endParaRPr lang="en-US"/>
        </a:p>
      </dgm:t>
    </dgm:pt>
    <dgm:pt modelId="{C35B5431-3CE1-4E3B-BCBB-357294155199}">
      <dgm:prSet/>
      <dgm:spPr/>
      <dgm:t>
        <a:bodyPr/>
        <a:lstStyle/>
        <a:p>
          <a:r>
            <a:rPr lang="en-US"/>
            <a:t>Forethought, performance, and self-reflection phases </a:t>
          </a:r>
        </a:p>
      </dgm:t>
    </dgm:pt>
    <dgm:pt modelId="{B0825A50-B239-420C-A6F3-D0721CDEA128}" type="parTrans" cxnId="{BCCE30FF-DE04-4C33-868B-780C69468AF5}">
      <dgm:prSet/>
      <dgm:spPr/>
      <dgm:t>
        <a:bodyPr/>
        <a:lstStyle/>
        <a:p>
          <a:endParaRPr lang="en-US"/>
        </a:p>
      </dgm:t>
    </dgm:pt>
    <dgm:pt modelId="{AE0D680C-4B66-40AD-9328-C4A4C8157A0B}" type="sibTrans" cxnId="{BCCE30FF-DE04-4C33-868B-780C69468AF5}">
      <dgm:prSet/>
      <dgm:spPr/>
      <dgm:t>
        <a:bodyPr/>
        <a:lstStyle/>
        <a:p>
          <a:endParaRPr lang="en-US"/>
        </a:p>
      </dgm:t>
    </dgm:pt>
    <dgm:pt modelId="{D251B89B-73F9-48EF-A955-A987F6717941}" type="pres">
      <dgm:prSet presAssocID="{1128535A-3D62-4EC8-88B8-977B423AE09E}" presName="matrix" presStyleCnt="0">
        <dgm:presLayoutVars>
          <dgm:chMax val="1"/>
          <dgm:dir/>
          <dgm:resizeHandles val="exact"/>
        </dgm:presLayoutVars>
      </dgm:prSet>
      <dgm:spPr/>
    </dgm:pt>
    <dgm:pt modelId="{AA1DD430-B458-43EF-AE2C-FA3A9C3C25A9}" type="pres">
      <dgm:prSet presAssocID="{1128535A-3D62-4EC8-88B8-977B423AE09E}" presName="diamond" presStyleLbl="bgShp" presStyleIdx="0" presStyleCnt="1"/>
      <dgm:spPr/>
    </dgm:pt>
    <dgm:pt modelId="{89EF16A9-EC45-4E44-85E4-79156DC4946D}" type="pres">
      <dgm:prSet presAssocID="{1128535A-3D62-4EC8-88B8-977B423AE09E}" presName="quad1" presStyleLbl="node1" presStyleIdx="0" presStyleCnt="4">
        <dgm:presLayoutVars>
          <dgm:chMax val="0"/>
          <dgm:chPref val="0"/>
          <dgm:bulletEnabled val="1"/>
        </dgm:presLayoutVars>
      </dgm:prSet>
      <dgm:spPr/>
    </dgm:pt>
    <dgm:pt modelId="{2D6A5C0C-4BF8-4A42-A6A0-F51B19E21156}" type="pres">
      <dgm:prSet presAssocID="{1128535A-3D62-4EC8-88B8-977B423AE09E}" presName="quad2" presStyleLbl="node1" presStyleIdx="1" presStyleCnt="4">
        <dgm:presLayoutVars>
          <dgm:chMax val="0"/>
          <dgm:chPref val="0"/>
          <dgm:bulletEnabled val="1"/>
        </dgm:presLayoutVars>
      </dgm:prSet>
      <dgm:spPr/>
    </dgm:pt>
    <dgm:pt modelId="{63452C11-D915-4514-BF00-0EE1C94B0AAE}" type="pres">
      <dgm:prSet presAssocID="{1128535A-3D62-4EC8-88B8-977B423AE09E}" presName="quad3" presStyleLbl="node1" presStyleIdx="2" presStyleCnt="4">
        <dgm:presLayoutVars>
          <dgm:chMax val="0"/>
          <dgm:chPref val="0"/>
          <dgm:bulletEnabled val="1"/>
        </dgm:presLayoutVars>
      </dgm:prSet>
      <dgm:spPr/>
    </dgm:pt>
    <dgm:pt modelId="{6050C05D-1F76-4462-9338-42351F1A874D}" type="pres">
      <dgm:prSet presAssocID="{1128535A-3D62-4EC8-88B8-977B423AE09E}" presName="quad4" presStyleLbl="node1" presStyleIdx="3" presStyleCnt="4">
        <dgm:presLayoutVars>
          <dgm:chMax val="0"/>
          <dgm:chPref val="0"/>
          <dgm:bulletEnabled val="1"/>
        </dgm:presLayoutVars>
      </dgm:prSet>
      <dgm:spPr/>
    </dgm:pt>
  </dgm:ptLst>
  <dgm:cxnLst>
    <dgm:cxn modelId="{153E1F18-4B98-487E-874C-7041095C40E3}" srcId="{1128535A-3D62-4EC8-88B8-977B423AE09E}" destId="{42A7D3F1-5451-4E1E-855D-BC4065F30A38}" srcOrd="2" destOrd="0" parTransId="{8D320525-4A23-4E71-BFA2-C564C25F5E61}" sibTransId="{EA2D7848-B087-4CB7-AFF8-58FC66D2C13A}"/>
    <dgm:cxn modelId="{52C8B841-7D64-4AF8-86E1-0371360FB507}" srcId="{1128535A-3D62-4EC8-88B8-977B423AE09E}" destId="{5AF605A8-426D-4FA8-BB9F-2C5EA29481D6}" srcOrd="0" destOrd="0" parTransId="{97BC3FF7-B18D-4464-AC45-B2E34B59A2E7}" sibTransId="{48810424-AFF4-44EA-BA63-63AB55F5DB5D}"/>
    <dgm:cxn modelId="{75BCAE6A-27B6-46D9-89D4-EA5B22D7775B}" srcId="{1128535A-3D62-4EC8-88B8-977B423AE09E}" destId="{6514E57A-FDBA-470E-8149-8D9584DC1D35}" srcOrd="1" destOrd="0" parTransId="{67FA71DE-8D7D-4DC7-BA67-E36FB40837E1}" sibTransId="{059A9E6A-B36C-436B-9D14-C36B6A64108F}"/>
    <dgm:cxn modelId="{F0B6F351-A113-4FE4-AD8B-28A99CB2DDA4}" type="presOf" srcId="{1128535A-3D62-4EC8-88B8-977B423AE09E}" destId="{D251B89B-73F9-48EF-A955-A987F6717941}" srcOrd="0" destOrd="0" presId="urn:microsoft.com/office/officeart/2005/8/layout/matrix3"/>
    <dgm:cxn modelId="{1C6B2E54-D2B7-40F3-B55A-434B68E0FFB1}" type="presOf" srcId="{C35B5431-3CE1-4E3B-BCBB-357294155199}" destId="{6050C05D-1F76-4462-9338-42351F1A874D}" srcOrd="0" destOrd="0" presId="urn:microsoft.com/office/officeart/2005/8/layout/matrix3"/>
    <dgm:cxn modelId="{DE522197-8ECD-4AFF-AFAA-2E61EB34177C}" type="presOf" srcId="{6514E57A-FDBA-470E-8149-8D9584DC1D35}" destId="{2D6A5C0C-4BF8-4A42-A6A0-F51B19E21156}" srcOrd="0" destOrd="0" presId="urn:microsoft.com/office/officeart/2005/8/layout/matrix3"/>
    <dgm:cxn modelId="{9CE9739D-6C8C-4CC2-8196-1AC79F51FE08}" type="presOf" srcId="{5AF605A8-426D-4FA8-BB9F-2C5EA29481D6}" destId="{89EF16A9-EC45-4E44-85E4-79156DC4946D}" srcOrd="0" destOrd="0" presId="urn:microsoft.com/office/officeart/2005/8/layout/matrix3"/>
    <dgm:cxn modelId="{ADF23DB8-AD65-4C5C-9871-E368689F41AC}" type="presOf" srcId="{42A7D3F1-5451-4E1E-855D-BC4065F30A38}" destId="{63452C11-D915-4514-BF00-0EE1C94B0AAE}" srcOrd="0" destOrd="0" presId="urn:microsoft.com/office/officeart/2005/8/layout/matrix3"/>
    <dgm:cxn modelId="{BCCE30FF-DE04-4C33-868B-780C69468AF5}" srcId="{1128535A-3D62-4EC8-88B8-977B423AE09E}" destId="{C35B5431-3CE1-4E3B-BCBB-357294155199}" srcOrd="3" destOrd="0" parTransId="{B0825A50-B239-420C-A6F3-D0721CDEA128}" sibTransId="{AE0D680C-4B66-40AD-9328-C4A4C8157A0B}"/>
    <dgm:cxn modelId="{57337809-218A-4327-9C8A-5A009430A5AC}" type="presParOf" srcId="{D251B89B-73F9-48EF-A955-A987F6717941}" destId="{AA1DD430-B458-43EF-AE2C-FA3A9C3C25A9}" srcOrd="0" destOrd="0" presId="urn:microsoft.com/office/officeart/2005/8/layout/matrix3"/>
    <dgm:cxn modelId="{E3253549-C213-4397-99F6-48B16D6EEC7D}" type="presParOf" srcId="{D251B89B-73F9-48EF-A955-A987F6717941}" destId="{89EF16A9-EC45-4E44-85E4-79156DC4946D}" srcOrd="1" destOrd="0" presId="urn:microsoft.com/office/officeart/2005/8/layout/matrix3"/>
    <dgm:cxn modelId="{7E12E84A-2113-463F-91DB-7A5F1AAFFE30}" type="presParOf" srcId="{D251B89B-73F9-48EF-A955-A987F6717941}" destId="{2D6A5C0C-4BF8-4A42-A6A0-F51B19E21156}" srcOrd="2" destOrd="0" presId="urn:microsoft.com/office/officeart/2005/8/layout/matrix3"/>
    <dgm:cxn modelId="{5322BFB5-FE61-4B85-95F3-8C41C84E44E3}" type="presParOf" srcId="{D251B89B-73F9-48EF-A955-A987F6717941}" destId="{63452C11-D915-4514-BF00-0EE1C94B0AAE}" srcOrd="3" destOrd="0" presId="urn:microsoft.com/office/officeart/2005/8/layout/matrix3"/>
    <dgm:cxn modelId="{B2F84E9A-8342-4151-A57B-8468F067B433}" type="presParOf" srcId="{D251B89B-73F9-48EF-A955-A987F6717941}" destId="{6050C05D-1F76-4462-9338-42351F1A874D}"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8ABFB9-94F6-4659-842A-1A0115FB60C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2C6F3B8-BCB5-4D3B-AE0C-894FBA775EC1}">
      <dgm:prSet/>
      <dgm:spPr/>
      <dgm:t>
        <a:bodyPr/>
        <a:lstStyle/>
        <a:p>
          <a:r>
            <a:rPr lang="en-US" dirty="0"/>
            <a:t>Highlights three socio-contextual factors that influence psychological needs</a:t>
          </a:r>
        </a:p>
      </dgm:t>
    </dgm:pt>
    <dgm:pt modelId="{2CF1CC68-C43E-417C-B497-DF8D5AA7433D}" type="parTrans" cxnId="{3572649A-EF2E-4457-A0BE-B0DA639B85E6}">
      <dgm:prSet/>
      <dgm:spPr/>
      <dgm:t>
        <a:bodyPr/>
        <a:lstStyle/>
        <a:p>
          <a:endParaRPr lang="en-US"/>
        </a:p>
      </dgm:t>
    </dgm:pt>
    <dgm:pt modelId="{CCFB354E-CC5B-4EAE-A222-FC6457759182}" type="sibTrans" cxnId="{3572649A-EF2E-4457-A0BE-B0DA639B85E6}">
      <dgm:prSet/>
      <dgm:spPr/>
      <dgm:t>
        <a:bodyPr/>
        <a:lstStyle/>
        <a:p>
          <a:endParaRPr lang="en-US"/>
        </a:p>
      </dgm:t>
    </dgm:pt>
    <dgm:pt modelId="{569AB9C0-E128-482B-9A92-1D67F5D75AF3}">
      <dgm:prSet/>
      <dgm:spPr/>
      <dgm:t>
        <a:bodyPr/>
        <a:lstStyle/>
        <a:p>
          <a:r>
            <a:rPr lang="en-US" b="1" dirty="0"/>
            <a:t>Autonomy support:</a:t>
          </a:r>
          <a:r>
            <a:rPr lang="en-US" dirty="0"/>
            <a:t> providing choices, meaningful rationales, acknowledging others’ perspectives, and minimizing pressure (encourages participants to make their own decisions) </a:t>
          </a:r>
        </a:p>
      </dgm:t>
    </dgm:pt>
    <dgm:pt modelId="{49F0B9A8-6DB1-418B-9B34-050D03BC130B}" type="parTrans" cxnId="{C08218C4-65EF-4F7E-AA96-7A4A2B7A37EF}">
      <dgm:prSet/>
      <dgm:spPr/>
      <dgm:t>
        <a:bodyPr/>
        <a:lstStyle/>
        <a:p>
          <a:endParaRPr lang="en-US"/>
        </a:p>
      </dgm:t>
    </dgm:pt>
    <dgm:pt modelId="{34134812-9328-4A65-93FD-DA5C6AD099A2}" type="sibTrans" cxnId="{C08218C4-65EF-4F7E-AA96-7A4A2B7A37EF}">
      <dgm:prSet/>
      <dgm:spPr/>
      <dgm:t>
        <a:bodyPr/>
        <a:lstStyle/>
        <a:p>
          <a:endParaRPr lang="en-US"/>
        </a:p>
      </dgm:t>
    </dgm:pt>
    <dgm:pt modelId="{E72AC208-A44F-417F-997E-5ABE837C5B66}">
      <dgm:prSet/>
      <dgm:spPr/>
      <dgm:t>
        <a:bodyPr/>
        <a:lstStyle/>
        <a:p>
          <a:r>
            <a:rPr lang="en-US" b="1" dirty="0"/>
            <a:t>Structure:</a:t>
          </a:r>
          <a:r>
            <a:rPr lang="en-US" dirty="0"/>
            <a:t> clear behavior-outcome links, setting expectations, and offering feedback (goal-setting and clarifying expectations)</a:t>
          </a:r>
        </a:p>
      </dgm:t>
    </dgm:pt>
    <dgm:pt modelId="{89964C42-9BD9-4504-BBA3-182B0B8490C1}" type="parTrans" cxnId="{2E1674F1-FB80-4F2E-9DE5-230E77529DD1}">
      <dgm:prSet/>
      <dgm:spPr/>
      <dgm:t>
        <a:bodyPr/>
        <a:lstStyle/>
        <a:p>
          <a:endParaRPr lang="en-US"/>
        </a:p>
      </dgm:t>
    </dgm:pt>
    <dgm:pt modelId="{6BBEE0C8-40B5-4FBE-A951-7C3E3684E4B9}" type="sibTrans" cxnId="{2E1674F1-FB80-4F2E-9DE5-230E77529DD1}">
      <dgm:prSet/>
      <dgm:spPr/>
      <dgm:t>
        <a:bodyPr/>
        <a:lstStyle/>
        <a:p>
          <a:endParaRPr lang="en-US"/>
        </a:p>
      </dgm:t>
    </dgm:pt>
    <dgm:pt modelId="{9FC10C59-DA09-4C74-98FC-8190FA520FDC}">
      <dgm:prSet/>
      <dgm:spPr/>
      <dgm:t>
        <a:bodyPr/>
        <a:lstStyle/>
        <a:p>
          <a:r>
            <a:rPr lang="en-US" b="1" dirty="0"/>
            <a:t>Interpersonal involvement</a:t>
          </a:r>
          <a:r>
            <a:rPr lang="en-US" dirty="0"/>
            <a:t> reflects the quality of the relationship and dedication of time, energy, and care (instructor recognizes participants’ interests, addresses challenges, and maintains an encouraging and non-judgmental environment)</a:t>
          </a:r>
        </a:p>
      </dgm:t>
    </dgm:pt>
    <dgm:pt modelId="{C7AD7C40-BA65-4639-A009-74A45E54B474}" type="parTrans" cxnId="{5420BD32-3072-4014-875D-2AAC0D4875BD}">
      <dgm:prSet/>
      <dgm:spPr/>
      <dgm:t>
        <a:bodyPr/>
        <a:lstStyle/>
        <a:p>
          <a:endParaRPr lang="en-US"/>
        </a:p>
      </dgm:t>
    </dgm:pt>
    <dgm:pt modelId="{A8A65993-97F9-47D5-AFEC-53739B69C29F}" type="sibTrans" cxnId="{5420BD32-3072-4014-875D-2AAC0D4875BD}">
      <dgm:prSet/>
      <dgm:spPr/>
      <dgm:t>
        <a:bodyPr/>
        <a:lstStyle/>
        <a:p>
          <a:endParaRPr lang="en-US"/>
        </a:p>
      </dgm:t>
    </dgm:pt>
    <dgm:pt modelId="{5583CCD6-72A7-4FEE-81EA-AF8EF4DBE8CB}">
      <dgm:prSet custT="1"/>
      <dgm:spPr/>
      <dgm:t>
        <a:bodyPr/>
        <a:lstStyle/>
        <a:p>
          <a:r>
            <a:rPr lang="en-US" sz="1700" dirty="0"/>
            <a:t>These components, when delivered with autonomy support, promote autonomous regulation, fostering more positive and sustainable outcomes</a:t>
          </a:r>
        </a:p>
        <a:p>
          <a:r>
            <a:rPr lang="en-US" sz="1000" dirty="0">
              <a:effectLst/>
              <a:ea typeface="Times New Roman" panose="02020603050405020304" pitchFamily="18" charset="0"/>
            </a:rPr>
            <a:t>Edmunds, J., Ntoumanis, N., &amp; </a:t>
          </a:r>
          <a:r>
            <a:rPr lang="en-US" sz="1000" dirty="0" err="1">
              <a:effectLst/>
              <a:ea typeface="Times New Roman" panose="02020603050405020304" pitchFamily="18" charset="0"/>
            </a:rPr>
            <a:t>Duda</a:t>
          </a:r>
          <a:r>
            <a:rPr lang="en-US" sz="1000" dirty="0">
              <a:effectLst/>
              <a:ea typeface="Times New Roman" panose="02020603050405020304" pitchFamily="18" charset="0"/>
            </a:rPr>
            <a:t>, J. L. (2008). Testing a self</a:t>
          </a:r>
          <a:r>
            <a:rPr lang="en-US" sz="1000" dirty="0">
              <a:effectLst/>
              <a:ea typeface="Times New Roman" panose="02020603050405020304" pitchFamily="18" charset="0"/>
              <a:cs typeface="Cambria Math" panose="02040503050406030204" pitchFamily="18" charset="0"/>
            </a:rPr>
            <a:t>‐</a:t>
          </a:r>
          <a:r>
            <a:rPr lang="en-US" sz="1000" dirty="0">
              <a:effectLst/>
              <a:ea typeface="Times New Roman" panose="02020603050405020304" pitchFamily="18" charset="0"/>
            </a:rPr>
            <a:t>determination theory</a:t>
          </a:r>
          <a:r>
            <a:rPr lang="en-US" sz="1000" dirty="0">
              <a:effectLst/>
              <a:ea typeface="Times New Roman" panose="02020603050405020304" pitchFamily="18" charset="0"/>
              <a:cs typeface="Cambria Math" panose="02040503050406030204" pitchFamily="18" charset="0"/>
            </a:rPr>
            <a:t>‐</a:t>
          </a:r>
          <a:r>
            <a:rPr lang="en-US" sz="1000" dirty="0">
              <a:effectLst/>
              <a:ea typeface="Times New Roman" panose="02020603050405020304" pitchFamily="18" charset="0"/>
            </a:rPr>
            <a:t>based teaching style intervention in the exercise domain. </a:t>
          </a:r>
          <a:r>
            <a:rPr lang="en-US" sz="1000" i="1" dirty="0">
              <a:effectLst/>
              <a:ea typeface="Times New Roman" panose="02020603050405020304" pitchFamily="18" charset="0"/>
            </a:rPr>
            <a:t>European Journal of Social Psychology, 38</a:t>
          </a:r>
          <a:r>
            <a:rPr lang="en-US" sz="1000" dirty="0">
              <a:effectLst/>
              <a:ea typeface="Times New Roman" panose="02020603050405020304" pitchFamily="18" charset="0"/>
            </a:rPr>
            <a:t>(2), 375-388.</a:t>
          </a:r>
          <a:endParaRPr lang="en-US" sz="1000" dirty="0"/>
        </a:p>
      </dgm:t>
    </dgm:pt>
    <dgm:pt modelId="{BC2BF904-E0A5-4458-914B-CBA4B15EBD86}" type="parTrans" cxnId="{82DC43BE-9280-4928-83DB-3485EB181BCA}">
      <dgm:prSet/>
      <dgm:spPr/>
      <dgm:t>
        <a:bodyPr/>
        <a:lstStyle/>
        <a:p>
          <a:endParaRPr lang="en-US"/>
        </a:p>
      </dgm:t>
    </dgm:pt>
    <dgm:pt modelId="{EC50F70E-B4AD-43F5-88CF-9533C0FB965B}" type="sibTrans" cxnId="{82DC43BE-9280-4928-83DB-3485EB181BCA}">
      <dgm:prSet/>
      <dgm:spPr/>
      <dgm:t>
        <a:bodyPr/>
        <a:lstStyle/>
        <a:p>
          <a:endParaRPr lang="en-US"/>
        </a:p>
      </dgm:t>
    </dgm:pt>
    <dgm:pt modelId="{4EFBB250-672B-4C2C-B374-3A964A8A196B}" type="pres">
      <dgm:prSet presAssocID="{548ABFB9-94F6-4659-842A-1A0115FB60C5}" presName="linear" presStyleCnt="0">
        <dgm:presLayoutVars>
          <dgm:animLvl val="lvl"/>
          <dgm:resizeHandles val="exact"/>
        </dgm:presLayoutVars>
      </dgm:prSet>
      <dgm:spPr/>
    </dgm:pt>
    <dgm:pt modelId="{0B8CFA95-D0EF-4B21-A5ED-8599660C4F9D}" type="pres">
      <dgm:prSet presAssocID="{E2C6F3B8-BCB5-4D3B-AE0C-894FBA775EC1}" presName="parentText" presStyleLbl="node1" presStyleIdx="0" presStyleCnt="2">
        <dgm:presLayoutVars>
          <dgm:chMax val="0"/>
          <dgm:bulletEnabled val="1"/>
        </dgm:presLayoutVars>
      </dgm:prSet>
      <dgm:spPr/>
    </dgm:pt>
    <dgm:pt modelId="{03332F13-5C82-40C4-A84F-74159BFA043B}" type="pres">
      <dgm:prSet presAssocID="{E2C6F3B8-BCB5-4D3B-AE0C-894FBA775EC1}" presName="childText" presStyleLbl="revTx" presStyleIdx="0" presStyleCnt="1">
        <dgm:presLayoutVars>
          <dgm:bulletEnabled val="1"/>
        </dgm:presLayoutVars>
      </dgm:prSet>
      <dgm:spPr/>
    </dgm:pt>
    <dgm:pt modelId="{4203F8CF-4D1B-4EE5-B349-8B27AD786C33}" type="pres">
      <dgm:prSet presAssocID="{5583CCD6-72A7-4FEE-81EA-AF8EF4DBE8CB}" presName="parentText" presStyleLbl="node1" presStyleIdx="1" presStyleCnt="2">
        <dgm:presLayoutVars>
          <dgm:chMax val="0"/>
          <dgm:bulletEnabled val="1"/>
        </dgm:presLayoutVars>
      </dgm:prSet>
      <dgm:spPr/>
    </dgm:pt>
  </dgm:ptLst>
  <dgm:cxnLst>
    <dgm:cxn modelId="{0BD18303-1A6D-4D8D-81CC-6966E083FA59}" type="presOf" srcId="{548ABFB9-94F6-4659-842A-1A0115FB60C5}" destId="{4EFBB250-672B-4C2C-B374-3A964A8A196B}" srcOrd="0" destOrd="0" presId="urn:microsoft.com/office/officeart/2005/8/layout/vList2"/>
    <dgm:cxn modelId="{0E5D952A-3D18-4149-AB5D-BA6A58B0AA07}" type="presOf" srcId="{9FC10C59-DA09-4C74-98FC-8190FA520FDC}" destId="{03332F13-5C82-40C4-A84F-74159BFA043B}" srcOrd="0" destOrd="2" presId="urn:microsoft.com/office/officeart/2005/8/layout/vList2"/>
    <dgm:cxn modelId="{5420BD32-3072-4014-875D-2AAC0D4875BD}" srcId="{E2C6F3B8-BCB5-4D3B-AE0C-894FBA775EC1}" destId="{9FC10C59-DA09-4C74-98FC-8190FA520FDC}" srcOrd="2" destOrd="0" parTransId="{C7AD7C40-BA65-4639-A009-74A45E54B474}" sibTransId="{A8A65993-97F9-47D5-AFEC-53739B69C29F}"/>
    <dgm:cxn modelId="{04838942-4036-4309-AA9D-C7B1CD7CDB4C}" type="presOf" srcId="{E2C6F3B8-BCB5-4D3B-AE0C-894FBA775EC1}" destId="{0B8CFA95-D0EF-4B21-A5ED-8599660C4F9D}" srcOrd="0" destOrd="0" presId="urn:microsoft.com/office/officeart/2005/8/layout/vList2"/>
    <dgm:cxn modelId="{4D17D84D-D1C9-466F-8A3A-5DDDBF7037C0}" type="presOf" srcId="{5583CCD6-72A7-4FEE-81EA-AF8EF4DBE8CB}" destId="{4203F8CF-4D1B-4EE5-B349-8B27AD786C33}" srcOrd="0" destOrd="0" presId="urn:microsoft.com/office/officeart/2005/8/layout/vList2"/>
    <dgm:cxn modelId="{7BE49852-1BAB-42DB-93C0-A84769A7ACE4}" type="presOf" srcId="{E72AC208-A44F-417F-997E-5ABE837C5B66}" destId="{03332F13-5C82-40C4-A84F-74159BFA043B}" srcOrd="0" destOrd="1" presId="urn:microsoft.com/office/officeart/2005/8/layout/vList2"/>
    <dgm:cxn modelId="{3572649A-EF2E-4457-A0BE-B0DA639B85E6}" srcId="{548ABFB9-94F6-4659-842A-1A0115FB60C5}" destId="{E2C6F3B8-BCB5-4D3B-AE0C-894FBA775EC1}" srcOrd="0" destOrd="0" parTransId="{2CF1CC68-C43E-417C-B497-DF8D5AA7433D}" sibTransId="{CCFB354E-CC5B-4EAE-A222-FC6457759182}"/>
    <dgm:cxn modelId="{F60341B8-E997-434B-93BF-F7D07D5BAE7D}" type="presOf" srcId="{569AB9C0-E128-482B-9A92-1D67F5D75AF3}" destId="{03332F13-5C82-40C4-A84F-74159BFA043B}" srcOrd="0" destOrd="0" presId="urn:microsoft.com/office/officeart/2005/8/layout/vList2"/>
    <dgm:cxn modelId="{82DC43BE-9280-4928-83DB-3485EB181BCA}" srcId="{548ABFB9-94F6-4659-842A-1A0115FB60C5}" destId="{5583CCD6-72A7-4FEE-81EA-AF8EF4DBE8CB}" srcOrd="1" destOrd="0" parTransId="{BC2BF904-E0A5-4458-914B-CBA4B15EBD86}" sibTransId="{EC50F70E-B4AD-43F5-88CF-9533C0FB965B}"/>
    <dgm:cxn modelId="{C08218C4-65EF-4F7E-AA96-7A4A2B7A37EF}" srcId="{E2C6F3B8-BCB5-4D3B-AE0C-894FBA775EC1}" destId="{569AB9C0-E128-482B-9A92-1D67F5D75AF3}" srcOrd="0" destOrd="0" parTransId="{49F0B9A8-6DB1-418B-9B34-050D03BC130B}" sibTransId="{34134812-9328-4A65-93FD-DA5C6AD099A2}"/>
    <dgm:cxn modelId="{2E1674F1-FB80-4F2E-9DE5-230E77529DD1}" srcId="{E2C6F3B8-BCB5-4D3B-AE0C-894FBA775EC1}" destId="{E72AC208-A44F-417F-997E-5ABE837C5B66}" srcOrd="1" destOrd="0" parTransId="{89964C42-9BD9-4504-BBA3-182B0B8490C1}" sibTransId="{6BBEE0C8-40B5-4FBE-A951-7C3E3684E4B9}"/>
    <dgm:cxn modelId="{40A8CE27-66A3-4CA6-BF65-102F11152679}" type="presParOf" srcId="{4EFBB250-672B-4C2C-B374-3A964A8A196B}" destId="{0B8CFA95-D0EF-4B21-A5ED-8599660C4F9D}" srcOrd="0" destOrd="0" presId="urn:microsoft.com/office/officeart/2005/8/layout/vList2"/>
    <dgm:cxn modelId="{B39BD1FD-D02D-4F3D-A237-CB0BE6844C12}" type="presParOf" srcId="{4EFBB250-672B-4C2C-B374-3A964A8A196B}" destId="{03332F13-5C82-40C4-A84F-74159BFA043B}" srcOrd="1" destOrd="0" presId="urn:microsoft.com/office/officeart/2005/8/layout/vList2"/>
    <dgm:cxn modelId="{3E69951A-23EA-4DBE-94E4-689D1462DB92}" type="presParOf" srcId="{4EFBB250-672B-4C2C-B374-3A964A8A196B}" destId="{4203F8CF-4D1B-4EE5-B349-8B27AD786C33}"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E5CA123-3BBA-4E1C-BDB5-C4767C0A62D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AA6598EB-8E5A-4856-9999-327E7CCB1156}">
      <dgm:prSet/>
      <dgm:spPr>
        <a:solidFill>
          <a:schemeClr val="accent1"/>
        </a:solidFill>
      </dgm:spPr>
      <dgm:t>
        <a:bodyPr/>
        <a:lstStyle/>
        <a:p>
          <a:pPr>
            <a:lnSpc>
              <a:spcPct val="100000"/>
            </a:lnSpc>
          </a:pPr>
          <a:r>
            <a:rPr lang="en-US" b="1" i="0" dirty="0"/>
            <a:t>RUW Informational Sessions Outline</a:t>
          </a:r>
          <a:endParaRPr lang="en-US" dirty="0"/>
        </a:p>
      </dgm:t>
    </dgm:pt>
    <dgm:pt modelId="{0E98254B-19E5-49A9-8090-F82DA4D938DE}" type="parTrans" cxnId="{4C7C2435-9DD6-434C-B491-C3107CF41653}">
      <dgm:prSet/>
      <dgm:spPr/>
      <dgm:t>
        <a:bodyPr/>
        <a:lstStyle/>
        <a:p>
          <a:endParaRPr lang="en-US"/>
        </a:p>
      </dgm:t>
    </dgm:pt>
    <dgm:pt modelId="{C611BC70-1A86-4C5E-AFB9-E898B954353C}" type="sibTrans" cxnId="{4C7C2435-9DD6-434C-B491-C3107CF41653}">
      <dgm:prSet/>
      <dgm:spPr/>
      <dgm:t>
        <a:bodyPr/>
        <a:lstStyle/>
        <a:p>
          <a:endParaRPr lang="en-US"/>
        </a:p>
      </dgm:t>
    </dgm:pt>
    <dgm:pt modelId="{7DDB065B-2160-455D-B512-2CD1D6BA2011}">
      <dgm:prSet/>
      <dgm:spPr/>
      <dgm:t>
        <a:bodyPr/>
        <a:lstStyle/>
        <a:p>
          <a:pPr>
            <a:lnSpc>
              <a:spcPct val="100000"/>
            </a:lnSpc>
          </a:pPr>
          <a:endParaRPr lang="en-US" dirty="0"/>
        </a:p>
      </dgm:t>
    </dgm:pt>
    <dgm:pt modelId="{3739BB20-4629-4903-BBC3-C273B1F2EBFC}" type="parTrans" cxnId="{89D7C1AE-B706-45E3-9CB4-B661E5D40A34}">
      <dgm:prSet/>
      <dgm:spPr/>
      <dgm:t>
        <a:bodyPr/>
        <a:lstStyle/>
        <a:p>
          <a:endParaRPr lang="en-US"/>
        </a:p>
      </dgm:t>
    </dgm:pt>
    <dgm:pt modelId="{FC23F5BD-34B0-43A3-810C-561B804E9A92}" type="sibTrans" cxnId="{89D7C1AE-B706-45E3-9CB4-B661E5D40A34}">
      <dgm:prSet/>
      <dgm:spPr/>
      <dgm:t>
        <a:bodyPr/>
        <a:lstStyle/>
        <a:p>
          <a:endParaRPr lang="en-US"/>
        </a:p>
      </dgm:t>
    </dgm:pt>
    <dgm:pt modelId="{606A6419-0D05-4521-B6AF-9B7A3D3B4886}">
      <dgm:prSet custT="1"/>
      <dgm:spPr/>
      <dgm:t>
        <a:bodyPr/>
        <a:lstStyle/>
        <a:p>
          <a:pPr>
            <a:buSzPts val="1000"/>
            <a:buFont typeface="Symbol" panose="05050102010706020507" pitchFamily="18" charset="2"/>
            <a:buChar char=""/>
          </a:pPr>
          <a:r>
            <a:rPr lang="en-US" sz="1200" b="1" dirty="0"/>
            <a:t>Self-Efficacy</a:t>
          </a:r>
          <a:r>
            <a:rPr lang="en-US" sz="1200" dirty="0"/>
            <a:t>: Educating students about exercise and providing them with SMART goal frameworks increases their confidence in setting and achieving realistic fitness goals. Personalizing goals helps them experience early successes, reinforcing self-efficacy.</a:t>
          </a:r>
        </a:p>
      </dgm:t>
    </dgm:pt>
    <dgm:pt modelId="{4B0A9A61-CFFE-4F84-93BC-372144EEC131}" type="parTrans" cxnId="{797620F1-A7CC-48A2-9D81-0E5C2E5915C1}">
      <dgm:prSet/>
      <dgm:spPr/>
      <dgm:t>
        <a:bodyPr/>
        <a:lstStyle/>
        <a:p>
          <a:endParaRPr lang="en-US"/>
        </a:p>
      </dgm:t>
    </dgm:pt>
    <dgm:pt modelId="{28F31CC8-9F3C-45D5-9B7A-56E6B47C5160}" type="sibTrans" cxnId="{797620F1-A7CC-48A2-9D81-0E5C2E5915C1}">
      <dgm:prSet/>
      <dgm:spPr/>
      <dgm:t>
        <a:bodyPr/>
        <a:lstStyle/>
        <a:p>
          <a:endParaRPr lang="en-US"/>
        </a:p>
      </dgm:t>
    </dgm:pt>
    <dgm:pt modelId="{DF52C661-5798-4D70-A859-C47B01A3039F}">
      <dgm:prSet custT="1"/>
      <dgm:spPr/>
      <dgm:t>
        <a:bodyPr/>
        <a:lstStyle/>
        <a:p>
          <a:pPr>
            <a:buSzPts val="1000"/>
            <a:buFont typeface="Symbol" panose="05050102010706020507" pitchFamily="18" charset="2"/>
            <a:buChar char=""/>
          </a:pPr>
          <a:r>
            <a:rPr lang="en-US" sz="1200" b="1" dirty="0"/>
            <a:t>Autonomy</a:t>
          </a:r>
          <a:r>
            <a:rPr lang="en-US" sz="1200" dirty="0"/>
            <a:t>: Allowing students to create their own goals or work in groups supports their autonomy by giving them the freedom to set meaningful objectives based on personal preferences.</a:t>
          </a:r>
        </a:p>
      </dgm:t>
    </dgm:pt>
    <dgm:pt modelId="{F634872E-B552-452A-A7B4-1D426B8A8C1F}" type="parTrans" cxnId="{5D39322B-805A-4CA2-B95C-E7EDDB91132D}">
      <dgm:prSet/>
      <dgm:spPr/>
      <dgm:t>
        <a:bodyPr/>
        <a:lstStyle/>
        <a:p>
          <a:endParaRPr lang="en-US"/>
        </a:p>
      </dgm:t>
    </dgm:pt>
    <dgm:pt modelId="{D05210C2-D99A-4B27-BC83-DDECA74118E8}" type="sibTrans" cxnId="{5D39322B-805A-4CA2-B95C-E7EDDB91132D}">
      <dgm:prSet/>
      <dgm:spPr/>
      <dgm:t>
        <a:bodyPr/>
        <a:lstStyle/>
        <a:p>
          <a:endParaRPr lang="en-US"/>
        </a:p>
      </dgm:t>
    </dgm:pt>
    <dgm:pt modelId="{8254BCDF-4E21-4E6E-92B0-61C3B1231FEC}">
      <dgm:prSet custT="1"/>
      <dgm:spPr/>
      <dgm:t>
        <a:bodyPr/>
        <a:lstStyle/>
        <a:p>
          <a:pPr>
            <a:buSzPts val="1000"/>
            <a:buFont typeface="Symbol" panose="05050102010706020507" pitchFamily="18" charset="2"/>
            <a:buChar char=""/>
          </a:pPr>
          <a:r>
            <a:rPr lang="en-US" sz="1200" b="1" dirty="0"/>
            <a:t>Environment</a:t>
          </a:r>
          <a:r>
            <a:rPr lang="en-US" sz="1200" dirty="0"/>
            <a:t>: The seminar setting is conducive to learning and discussion, with all necessary materials prepared in advance. This organized environment supports a focus on planning for health behavior change.</a:t>
          </a:r>
        </a:p>
      </dgm:t>
    </dgm:pt>
    <dgm:pt modelId="{786C92E8-CE22-4CDA-A3BB-DF78C32F9AC3}" type="parTrans" cxnId="{4B67B7FE-707F-46C6-9A23-FAF14627F6BD}">
      <dgm:prSet/>
      <dgm:spPr/>
      <dgm:t>
        <a:bodyPr/>
        <a:lstStyle/>
        <a:p>
          <a:endParaRPr lang="en-US"/>
        </a:p>
      </dgm:t>
    </dgm:pt>
    <dgm:pt modelId="{FA650A50-B026-4B18-9E4C-FC5A1212F772}" type="sibTrans" cxnId="{4B67B7FE-707F-46C6-9A23-FAF14627F6BD}">
      <dgm:prSet/>
      <dgm:spPr/>
      <dgm:t>
        <a:bodyPr/>
        <a:lstStyle/>
        <a:p>
          <a:endParaRPr lang="en-US"/>
        </a:p>
      </dgm:t>
    </dgm:pt>
    <dgm:pt modelId="{C5EECA20-D2A9-4507-9E3E-3B979C2F528A}">
      <dgm:prSet custT="1"/>
      <dgm:spPr/>
      <dgm:t>
        <a:bodyPr/>
        <a:lstStyle/>
        <a:p>
          <a:pPr>
            <a:buSzPts val="1000"/>
            <a:buFont typeface="Symbol" panose="05050102010706020507" pitchFamily="18" charset="2"/>
            <a:buChar char=""/>
          </a:pPr>
          <a:r>
            <a:rPr lang="en-US" sz="1200" b="1" dirty="0"/>
            <a:t>Activity</a:t>
          </a:r>
          <a:r>
            <a:rPr lang="en-US" sz="1200" dirty="0"/>
            <a:t>: Conduct a workout session focused on body weight exercises at the Student Recreation Center. Engage with students to set personal fitness goals for the semester during the first informational seminar (Week 4).</a:t>
          </a:r>
        </a:p>
      </dgm:t>
    </dgm:pt>
    <dgm:pt modelId="{6070B654-6276-4388-A6CE-0A7438D59CC6}" type="sibTrans" cxnId="{1737E884-CECC-4B88-8474-D9627E1B378A}">
      <dgm:prSet/>
      <dgm:spPr/>
      <dgm:t>
        <a:bodyPr/>
        <a:lstStyle/>
        <a:p>
          <a:endParaRPr lang="en-US"/>
        </a:p>
      </dgm:t>
    </dgm:pt>
    <dgm:pt modelId="{5AFA0F08-7FE9-46C7-9843-65C5DA3A543F}" type="parTrans" cxnId="{1737E884-CECC-4B88-8474-D9627E1B378A}">
      <dgm:prSet/>
      <dgm:spPr/>
      <dgm:t>
        <a:bodyPr/>
        <a:lstStyle/>
        <a:p>
          <a:endParaRPr lang="en-US"/>
        </a:p>
      </dgm:t>
    </dgm:pt>
    <dgm:pt modelId="{1C048018-96DD-41EB-AED6-49B7F02F6265}">
      <dgm:prSet custT="1"/>
      <dgm:spPr/>
      <dgm:t>
        <a:bodyPr/>
        <a:lstStyle/>
        <a:p>
          <a:pPr>
            <a:buSzPts val="1000"/>
            <a:buFont typeface="Symbol" panose="05050102010706020507" pitchFamily="18" charset="2"/>
            <a:buChar char=""/>
          </a:pPr>
          <a:r>
            <a:rPr lang="en-US" sz="1200" b="1" dirty="0"/>
            <a:t>Self-Efficacy</a:t>
          </a:r>
          <a:r>
            <a:rPr lang="en-US" sz="1200" dirty="0"/>
            <a:t>: Introducing body weight exercises provides a manageable starting point, allowing students to experience initial success and build confidence in their abilities. Encouragement during the session helps reinforce students' belief in their capacity to improve their fitness.</a:t>
          </a:r>
        </a:p>
      </dgm:t>
    </dgm:pt>
    <dgm:pt modelId="{DEC9E265-B092-456C-B203-70B7AA2B270F}" type="sibTrans" cxnId="{20F6B0DD-3EED-4532-9404-D69F7031DEB2}">
      <dgm:prSet/>
      <dgm:spPr/>
      <dgm:t>
        <a:bodyPr/>
        <a:lstStyle/>
        <a:p>
          <a:endParaRPr lang="en-US"/>
        </a:p>
      </dgm:t>
    </dgm:pt>
    <dgm:pt modelId="{0F05532E-2B9C-468C-9B9D-D0872E99D555}" type="parTrans" cxnId="{20F6B0DD-3EED-4532-9404-D69F7031DEB2}">
      <dgm:prSet/>
      <dgm:spPr/>
      <dgm:t>
        <a:bodyPr/>
        <a:lstStyle/>
        <a:p>
          <a:endParaRPr lang="en-US"/>
        </a:p>
      </dgm:t>
    </dgm:pt>
    <dgm:pt modelId="{93FF4F70-0EBF-4F74-9570-3977973AC3F9}">
      <dgm:prSet custT="1"/>
      <dgm:spPr/>
      <dgm:t>
        <a:bodyPr/>
        <a:lstStyle/>
        <a:p>
          <a:pPr>
            <a:buSzPts val="1000"/>
            <a:buFont typeface="Symbol" panose="05050102010706020507" pitchFamily="18" charset="2"/>
            <a:buChar char=""/>
          </a:pPr>
          <a:r>
            <a:rPr lang="en-US" sz="1200" b="1" dirty="0"/>
            <a:t>Autonomy</a:t>
          </a:r>
          <a:r>
            <a:rPr lang="en-US" sz="1200" dirty="0"/>
            <a:t>: Students are encouraged to set personal fitness goals, which fosters a sense of control over their fitness journey. Allowing them to choose specific exercises or modify movements provides additional autonomy, enhancing intrinsic motivation.</a:t>
          </a:r>
        </a:p>
      </dgm:t>
    </dgm:pt>
    <dgm:pt modelId="{65B02BBB-A983-4652-AC66-D789129AF91F}" type="sibTrans" cxnId="{15EC3056-948E-460D-80E2-592DA7D469AD}">
      <dgm:prSet/>
      <dgm:spPr/>
      <dgm:t>
        <a:bodyPr/>
        <a:lstStyle/>
        <a:p>
          <a:endParaRPr lang="en-US"/>
        </a:p>
      </dgm:t>
    </dgm:pt>
    <dgm:pt modelId="{AAB48282-6986-4C54-81CD-0228B648AE02}" type="parTrans" cxnId="{15EC3056-948E-460D-80E2-592DA7D469AD}">
      <dgm:prSet/>
      <dgm:spPr/>
      <dgm:t>
        <a:bodyPr/>
        <a:lstStyle/>
        <a:p>
          <a:endParaRPr lang="en-US"/>
        </a:p>
      </dgm:t>
    </dgm:pt>
    <dgm:pt modelId="{A516AC6E-C96F-44FF-9643-E8020B1D721E}">
      <dgm:prSet custT="1"/>
      <dgm:spPr/>
      <dgm:t>
        <a:bodyPr/>
        <a:lstStyle/>
        <a:p>
          <a:pPr>
            <a:buSzPts val="1000"/>
            <a:buFont typeface="Symbol" panose="05050102010706020507" pitchFamily="18" charset="2"/>
            <a:buChar char=""/>
          </a:pPr>
          <a:r>
            <a:rPr lang="en-US" sz="1200" b="1" dirty="0"/>
            <a:t>Relatedness</a:t>
          </a:r>
          <a:r>
            <a:rPr lang="en-US" sz="1200" dirty="0"/>
            <a:t>: The group setting encourages peer support and creates a sense of community, helping students feel connected and supported in their fitness efforts. Sharing goals and progress fosters a shared commitment to improvement.</a:t>
          </a:r>
        </a:p>
      </dgm:t>
    </dgm:pt>
    <dgm:pt modelId="{3462BCED-E51F-459B-B09A-9E83C2D9281C}" type="sibTrans" cxnId="{0BF2EB50-7F22-4E56-9729-A98B1F01B361}">
      <dgm:prSet/>
      <dgm:spPr/>
      <dgm:t>
        <a:bodyPr/>
        <a:lstStyle/>
        <a:p>
          <a:endParaRPr lang="en-US"/>
        </a:p>
      </dgm:t>
    </dgm:pt>
    <dgm:pt modelId="{E56C0ADE-FE37-4FDF-BDEF-77742F919E97}" type="parTrans" cxnId="{0BF2EB50-7F22-4E56-9729-A98B1F01B361}">
      <dgm:prSet/>
      <dgm:spPr/>
      <dgm:t>
        <a:bodyPr/>
        <a:lstStyle/>
        <a:p>
          <a:endParaRPr lang="en-US"/>
        </a:p>
      </dgm:t>
    </dgm:pt>
    <dgm:pt modelId="{C809307F-9CFC-47CE-A0C8-C742931A7A88}">
      <dgm:prSet custT="1"/>
      <dgm:spPr/>
      <dgm:t>
        <a:bodyPr/>
        <a:lstStyle/>
        <a:p>
          <a:pPr>
            <a:buSzPts val="1000"/>
            <a:buFont typeface="Symbol" panose="05050102010706020507" pitchFamily="18" charset="2"/>
            <a:buChar char=""/>
          </a:pPr>
          <a:r>
            <a:rPr lang="en-US" sz="1200" b="1" dirty="0"/>
            <a:t>Activity</a:t>
          </a:r>
          <a:r>
            <a:rPr lang="en-US" sz="1200" dirty="0"/>
            <a:t>: Hold a seminar in the College of Business to discuss exercise foundations, such as CDC guidelines, types of exercise, and benefits. Provide SMART goal worksheets for individual or group use and then have students fill out copping planning worksheets to help them overcome potential barriers to exercise.</a:t>
          </a:r>
        </a:p>
      </dgm:t>
    </dgm:pt>
    <dgm:pt modelId="{8367681A-DADA-434A-97EF-90A6B6367E0E}" type="sibTrans" cxnId="{CFA35025-4BE0-438D-91A6-6534F842FB9E}">
      <dgm:prSet/>
      <dgm:spPr/>
      <dgm:t>
        <a:bodyPr/>
        <a:lstStyle/>
        <a:p>
          <a:endParaRPr lang="en-US"/>
        </a:p>
      </dgm:t>
    </dgm:pt>
    <dgm:pt modelId="{53A1D3AC-2D38-4798-9658-A13D2209448F}" type="parTrans" cxnId="{CFA35025-4BE0-438D-91A6-6534F842FB9E}">
      <dgm:prSet/>
      <dgm:spPr/>
      <dgm:t>
        <a:bodyPr/>
        <a:lstStyle/>
        <a:p>
          <a:endParaRPr lang="en-US"/>
        </a:p>
      </dgm:t>
    </dgm:pt>
    <dgm:pt modelId="{056E30E0-E889-46C1-8EAF-2057A5F722AF}">
      <dgm:prSet/>
      <dgm:spPr/>
      <dgm:t>
        <a:bodyPr/>
        <a:lstStyle/>
        <a:p>
          <a:pPr>
            <a:lnSpc>
              <a:spcPct val="100000"/>
            </a:lnSpc>
          </a:pPr>
          <a:r>
            <a:rPr lang="en-US" b="1" u="sng" dirty="0"/>
            <a:t>Week 4 - Session 2: Seminar (Introduction to Wellness and Goal Setting)</a:t>
          </a:r>
          <a:endParaRPr lang="en-US" dirty="0"/>
        </a:p>
      </dgm:t>
    </dgm:pt>
    <dgm:pt modelId="{295E9A5F-3891-4E36-94B9-F66B632978F4}" type="sibTrans" cxnId="{12C153CA-43E1-4E41-8CB4-57D741DC373C}">
      <dgm:prSet/>
      <dgm:spPr/>
      <dgm:t>
        <a:bodyPr/>
        <a:lstStyle/>
        <a:p>
          <a:endParaRPr lang="en-US"/>
        </a:p>
      </dgm:t>
    </dgm:pt>
    <dgm:pt modelId="{B9ABE4A4-A943-4300-8DF0-8BE48AB80387}" type="parTrans" cxnId="{12C153CA-43E1-4E41-8CB4-57D741DC373C}">
      <dgm:prSet/>
      <dgm:spPr/>
      <dgm:t>
        <a:bodyPr/>
        <a:lstStyle/>
        <a:p>
          <a:endParaRPr lang="en-US"/>
        </a:p>
      </dgm:t>
    </dgm:pt>
    <dgm:pt modelId="{26896A83-917E-4F47-A685-CA010ECE1E17}">
      <dgm:prSet/>
      <dgm:spPr/>
      <dgm:t>
        <a:bodyPr/>
        <a:lstStyle/>
        <a:p>
          <a:pPr>
            <a:lnSpc>
              <a:spcPct val="100000"/>
            </a:lnSpc>
          </a:pPr>
          <a:r>
            <a:rPr lang="en-US" b="1" u="sng"/>
            <a:t>Week 3 - Session 1: Workout (Body Weight Exercises and General Fitness)</a:t>
          </a:r>
          <a:endParaRPr lang="en-US"/>
        </a:p>
      </dgm:t>
    </dgm:pt>
    <dgm:pt modelId="{9E9AF11F-015B-4108-BB17-ED7C8A91EE6F}" type="sibTrans" cxnId="{38C6144D-9491-4D56-B9F5-4C831BA6E3D6}">
      <dgm:prSet/>
      <dgm:spPr/>
      <dgm:t>
        <a:bodyPr/>
        <a:lstStyle/>
        <a:p>
          <a:endParaRPr lang="en-US"/>
        </a:p>
      </dgm:t>
    </dgm:pt>
    <dgm:pt modelId="{C2A12B77-FC36-4073-A685-1C08B5843CC8}" type="parTrans" cxnId="{38C6144D-9491-4D56-B9F5-4C831BA6E3D6}">
      <dgm:prSet/>
      <dgm:spPr/>
      <dgm:t>
        <a:bodyPr/>
        <a:lstStyle/>
        <a:p>
          <a:endParaRPr lang="en-US"/>
        </a:p>
      </dgm:t>
    </dgm:pt>
    <dgm:pt modelId="{6072E2D8-A7AE-4990-B4AF-2C87B4BAF4E1}" type="pres">
      <dgm:prSet presAssocID="{CE5CA123-3BBA-4E1C-BDB5-C4767C0A62DA}" presName="linear" presStyleCnt="0">
        <dgm:presLayoutVars>
          <dgm:animLvl val="lvl"/>
          <dgm:resizeHandles val="exact"/>
        </dgm:presLayoutVars>
      </dgm:prSet>
      <dgm:spPr/>
    </dgm:pt>
    <dgm:pt modelId="{B156C380-B3BD-4899-806D-EC200FA860E6}" type="pres">
      <dgm:prSet presAssocID="{AA6598EB-8E5A-4856-9999-327E7CCB1156}" presName="parentText" presStyleLbl="node1" presStyleIdx="0" presStyleCnt="3">
        <dgm:presLayoutVars>
          <dgm:chMax val="0"/>
          <dgm:bulletEnabled val="1"/>
        </dgm:presLayoutVars>
      </dgm:prSet>
      <dgm:spPr/>
    </dgm:pt>
    <dgm:pt modelId="{3F44160F-96D4-46EC-98DB-15DEF8D72BB8}" type="pres">
      <dgm:prSet presAssocID="{AA6598EB-8E5A-4856-9999-327E7CCB1156}" presName="childText" presStyleLbl="revTx" presStyleIdx="0" presStyleCnt="3">
        <dgm:presLayoutVars>
          <dgm:bulletEnabled val="1"/>
        </dgm:presLayoutVars>
      </dgm:prSet>
      <dgm:spPr/>
    </dgm:pt>
    <dgm:pt modelId="{17406C75-402A-4189-8DBC-0BCE995D2350}" type="pres">
      <dgm:prSet presAssocID="{26896A83-917E-4F47-A685-CA010ECE1E17}" presName="parentText" presStyleLbl="node1" presStyleIdx="1" presStyleCnt="3" custLinFactNeighborX="0" custLinFactNeighborY="-12969">
        <dgm:presLayoutVars>
          <dgm:chMax val="0"/>
          <dgm:bulletEnabled val="1"/>
        </dgm:presLayoutVars>
      </dgm:prSet>
      <dgm:spPr/>
    </dgm:pt>
    <dgm:pt modelId="{7324BC8C-7433-4EDC-8DAC-8B41DAFD2105}" type="pres">
      <dgm:prSet presAssocID="{26896A83-917E-4F47-A685-CA010ECE1E17}" presName="childText" presStyleLbl="revTx" presStyleIdx="1" presStyleCnt="3" custLinFactNeighborX="0" custLinFactNeighborY="-24795">
        <dgm:presLayoutVars>
          <dgm:bulletEnabled val="1"/>
        </dgm:presLayoutVars>
      </dgm:prSet>
      <dgm:spPr/>
    </dgm:pt>
    <dgm:pt modelId="{BF8FBB2F-446A-4964-ADC7-3D4E667015DA}" type="pres">
      <dgm:prSet presAssocID="{056E30E0-E889-46C1-8EAF-2057A5F722AF}" presName="parentText" presStyleLbl="node1" presStyleIdx="2" presStyleCnt="3" custLinFactNeighborX="620" custLinFactNeighborY="-714">
        <dgm:presLayoutVars>
          <dgm:chMax val="0"/>
          <dgm:bulletEnabled val="1"/>
        </dgm:presLayoutVars>
      </dgm:prSet>
      <dgm:spPr/>
    </dgm:pt>
    <dgm:pt modelId="{DD8A00B7-C368-43DC-968D-299B4BB5BE1A}" type="pres">
      <dgm:prSet presAssocID="{056E30E0-E889-46C1-8EAF-2057A5F722AF}" presName="childText" presStyleLbl="revTx" presStyleIdx="2" presStyleCnt="3">
        <dgm:presLayoutVars>
          <dgm:bulletEnabled val="1"/>
        </dgm:presLayoutVars>
      </dgm:prSet>
      <dgm:spPr/>
    </dgm:pt>
  </dgm:ptLst>
  <dgm:cxnLst>
    <dgm:cxn modelId="{5A84B409-8F43-4DD8-B991-2DA39457ABE5}" type="presOf" srcId="{606A6419-0D05-4521-B6AF-9B7A3D3B4886}" destId="{DD8A00B7-C368-43DC-968D-299B4BB5BE1A}" srcOrd="0" destOrd="1" presId="urn:microsoft.com/office/officeart/2005/8/layout/vList2"/>
    <dgm:cxn modelId="{11F6D611-84F1-41EB-A9D3-66EC228D3B9A}" type="presOf" srcId="{8254BCDF-4E21-4E6E-92B0-61C3B1231FEC}" destId="{DD8A00B7-C368-43DC-968D-299B4BB5BE1A}" srcOrd="0" destOrd="3" presId="urn:microsoft.com/office/officeart/2005/8/layout/vList2"/>
    <dgm:cxn modelId="{D215FD15-FD7E-4655-A004-68535FC5C640}" type="presOf" srcId="{056E30E0-E889-46C1-8EAF-2057A5F722AF}" destId="{BF8FBB2F-446A-4964-ADC7-3D4E667015DA}" srcOrd="0" destOrd="0" presId="urn:microsoft.com/office/officeart/2005/8/layout/vList2"/>
    <dgm:cxn modelId="{12DA5C20-C687-47A9-B4A5-9F1336BAD837}" type="presOf" srcId="{1C048018-96DD-41EB-AED6-49B7F02F6265}" destId="{7324BC8C-7433-4EDC-8DAC-8B41DAFD2105}" srcOrd="0" destOrd="1" presId="urn:microsoft.com/office/officeart/2005/8/layout/vList2"/>
    <dgm:cxn modelId="{A5301124-D487-4963-A3ED-D7EE2EF4B475}" type="presOf" srcId="{DF52C661-5798-4D70-A859-C47B01A3039F}" destId="{DD8A00B7-C368-43DC-968D-299B4BB5BE1A}" srcOrd="0" destOrd="2" presId="urn:microsoft.com/office/officeart/2005/8/layout/vList2"/>
    <dgm:cxn modelId="{CFA35025-4BE0-438D-91A6-6534F842FB9E}" srcId="{056E30E0-E889-46C1-8EAF-2057A5F722AF}" destId="{C809307F-9CFC-47CE-A0C8-C742931A7A88}" srcOrd="0" destOrd="0" parTransId="{53A1D3AC-2D38-4798-9658-A13D2209448F}" sibTransId="{8367681A-DADA-434A-97EF-90A6B6367E0E}"/>
    <dgm:cxn modelId="{5D39322B-805A-4CA2-B95C-E7EDDB91132D}" srcId="{056E30E0-E889-46C1-8EAF-2057A5F722AF}" destId="{DF52C661-5798-4D70-A859-C47B01A3039F}" srcOrd="2" destOrd="0" parTransId="{F634872E-B552-452A-A7B4-1D426B8A8C1F}" sibTransId="{D05210C2-D99A-4B27-BC83-DDECA74118E8}"/>
    <dgm:cxn modelId="{EF2BDD30-A2F0-4294-BB25-761143B78D32}" type="presOf" srcId="{C809307F-9CFC-47CE-A0C8-C742931A7A88}" destId="{DD8A00B7-C368-43DC-968D-299B4BB5BE1A}" srcOrd="0" destOrd="0" presId="urn:microsoft.com/office/officeart/2005/8/layout/vList2"/>
    <dgm:cxn modelId="{A2A51032-0131-49D9-801F-221FC6B56BCD}" type="presOf" srcId="{26896A83-917E-4F47-A685-CA010ECE1E17}" destId="{17406C75-402A-4189-8DBC-0BCE995D2350}" srcOrd="0" destOrd="0" presId="urn:microsoft.com/office/officeart/2005/8/layout/vList2"/>
    <dgm:cxn modelId="{4C7C2435-9DD6-434C-B491-C3107CF41653}" srcId="{CE5CA123-3BBA-4E1C-BDB5-C4767C0A62DA}" destId="{AA6598EB-8E5A-4856-9999-327E7CCB1156}" srcOrd="0" destOrd="0" parTransId="{0E98254B-19E5-49A9-8090-F82DA4D938DE}" sibTransId="{C611BC70-1A86-4C5E-AFB9-E898B954353C}"/>
    <dgm:cxn modelId="{38C6144D-9491-4D56-B9F5-4C831BA6E3D6}" srcId="{CE5CA123-3BBA-4E1C-BDB5-C4767C0A62DA}" destId="{26896A83-917E-4F47-A685-CA010ECE1E17}" srcOrd="1" destOrd="0" parTransId="{C2A12B77-FC36-4073-A685-1C08B5843CC8}" sibTransId="{9E9AF11F-015B-4108-BB17-ED7C8A91EE6F}"/>
    <dgm:cxn modelId="{0BF2EB50-7F22-4E56-9729-A98B1F01B361}" srcId="{26896A83-917E-4F47-A685-CA010ECE1E17}" destId="{A516AC6E-C96F-44FF-9643-E8020B1D721E}" srcOrd="3" destOrd="0" parTransId="{E56C0ADE-FE37-4FDF-BDEF-77742F919E97}" sibTransId="{3462BCED-E51F-459B-B09A-9E83C2D9281C}"/>
    <dgm:cxn modelId="{15EC3056-948E-460D-80E2-592DA7D469AD}" srcId="{26896A83-917E-4F47-A685-CA010ECE1E17}" destId="{93FF4F70-0EBF-4F74-9570-3977973AC3F9}" srcOrd="2" destOrd="0" parTransId="{AAB48282-6986-4C54-81CD-0228B648AE02}" sibTransId="{65B02BBB-A983-4652-AC66-D789129AF91F}"/>
    <dgm:cxn modelId="{3247495A-965C-48E3-BC5F-C31ABBB1614B}" type="presOf" srcId="{C5EECA20-D2A9-4507-9E3E-3B979C2F528A}" destId="{7324BC8C-7433-4EDC-8DAC-8B41DAFD2105}" srcOrd="0" destOrd="0" presId="urn:microsoft.com/office/officeart/2005/8/layout/vList2"/>
    <dgm:cxn modelId="{1737E884-CECC-4B88-8474-D9627E1B378A}" srcId="{26896A83-917E-4F47-A685-CA010ECE1E17}" destId="{C5EECA20-D2A9-4507-9E3E-3B979C2F528A}" srcOrd="0" destOrd="0" parTransId="{5AFA0F08-7FE9-46C7-9843-65C5DA3A543F}" sibTransId="{6070B654-6276-4388-A6CE-0A7438D59CC6}"/>
    <dgm:cxn modelId="{DE8AC0A8-5D8D-4A96-978E-A889259AB118}" type="presOf" srcId="{CE5CA123-3BBA-4E1C-BDB5-C4767C0A62DA}" destId="{6072E2D8-A7AE-4990-B4AF-2C87B4BAF4E1}" srcOrd="0" destOrd="0" presId="urn:microsoft.com/office/officeart/2005/8/layout/vList2"/>
    <dgm:cxn modelId="{89D7C1AE-B706-45E3-9CB4-B661E5D40A34}" srcId="{AA6598EB-8E5A-4856-9999-327E7CCB1156}" destId="{7DDB065B-2160-455D-B512-2CD1D6BA2011}" srcOrd="0" destOrd="0" parTransId="{3739BB20-4629-4903-BBC3-C273B1F2EBFC}" sibTransId="{FC23F5BD-34B0-43A3-810C-561B804E9A92}"/>
    <dgm:cxn modelId="{9801E8C2-3AC5-4832-91FB-30846C51B32E}" type="presOf" srcId="{93FF4F70-0EBF-4F74-9570-3977973AC3F9}" destId="{7324BC8C-7433-4EDC-8DAC-8B41DAFD2105}" srcOrd="0" destOrd="2" presId="urn:microsoft.com/office/officeart/2005/8/layout/vList2"/>
    <dgm:cxn modelId="{12C153CA-43E1-4E41-8CB4-57D741DC373C}" srcId="{CE5CA123-3BBA-4E1C-BDB5-C4767C0A62DA}" destId="{056E30E0-E889-46C1-8EAF-2057A5F722AF}" srcOrd="2" destOrd="0" parTransId="{B9ABE4A4-A943-4300-8DF0-8BE48AB80387}" sibTransId="{295E9A5F-3891-4E36-94B9-F66B632978F4}"/>
    <dgm:cxn modelId="{66046FD7-6573-4DC4-97BB-DEA5F5913831}" type="presOf" srcId="{A516AC6E-C96F-44FF-9643-E8020B1D721E}" destId="{7324BC8C-7433-4EDC-8DAC-8B41DAFD2105}" srcOrd="0" destOrd="3" presId="urn:microsoft.com/office/officeart/2005/8/layout/vList2"/>
    <dgm:cxn modelId="{20F6B0DD-3EED-4532-9404-D69F7031DEB2}" srcId="{26896A83-917E-4F47-A685-CA010ECE1E17}" destId="{1C048018-96DD-41EB-AED6-49B7F02F6265}" srcOrd="1" destOrd="0" parTransId="{0F05532E-2B9C-468C-9B9D-D0872E99D555}" sibTransId="{DEC9E265-B092-456C-B203-70B7AA2B270F}"/>
    <dgm:cxn modelId="{797620F1-A7CC-48A2-9D81-0E5C2E5915C1}" srcId="{056E30E0-E889-46C1-8EAF-2057A5F722AF}" destId="{606A6419-0D05-4521-B6AF-9B7A3D3B4886}" srcOrd="1" destOrd="0" parTransId="{4B0A9A61-CFFE-4F84-93BC-372144EEC131}" sibTransId="{28F31CC8-9F3C-45D5-9B7A-56E6B47C5160}"/>
    <dgm:cxn modelId="{EE714AF8-873D-4095-86E3-79F8A3A0E051}" type="presOf" srcId="{AA6598EB-8E5A-4856-9999-327E7CCB1156}" destId="{B156C380-B3BD-4899-806D-EC200FA860E6}" srcOrd="0" destOrd="0" presId="urn:microsoft.com/office/officeart/2005/8/layout/vList2"/>
    <dgm:cxn modelId="{67C0CCFB-0C32-4B05-9D98-0015A9AF7523}" type="presOf" srcId="{7DDB065B-2160-455D-B512-2CD1D6BA2011}" destId="{3F44160F-96D4-46EC-98DB-15DEF8D72BB8}" srcOrd="0" destOrd="0" presId="urn:microsoft.com/office/officeart/2005/8/layout/vList2"/>
    <dgm:cxn modelId="{4B67B7FE-707F-46C6-9A23-FAF14627F6BD}" srcId="{056E30E0-E889-46C1-8EAF-2057A5F722AF}" destId="{8254BCDF-4E21-4E6E-92B0-61C3B1231FEC}" srcOrd="3" destOrd="0" parTransId="{786C92E8-CE22-4CDA-A3BB-DF78C32F9AC3}" sibTransId="{FA650A50-B026-4B18-9E4C-FC5A1212F772}"/>
    <dgm:cxn modelId="{E451099B-FF91-4280-885D-24CAD014578E}" type="presParOf" srcId="{6072E2D8-A7AE-4990-B4AF-2C87B4BAF4E1}" destId="{B156C380-B3BD-4899-806D-EC200FA860E6}" srcOrd="0" destOrd="0" presId="urn:microsoft.com/office/officeart/2005/8/layout/vList2"/>
    <dgm:cxn modelId="{5D7390F0-AD74-4AC2-ADE5-08E978890677}" type="presParOf" srcId="{6072E2D8-A7AE-4990-B4AF-2C87B4BAF4E1}" destId="{3F44160F-96D4-46EC-98DB-15DEF8D72BB8}" srcOrd="1" destOrd="0" presId="urn:microsoft.com/office/officeart/2005/8/layout/vList2"/>
    <dgm:cxn modelId="{13D33348-A6E6-4719-B9CC-C5FA6695B72A}" type="presParOf" srcId="{6072E2D8-A7AE-4990-B4AF-2C87B4BAF4E1}" destId="{17406C75-402A-4189-8DBC-0BCE995D2350}" srcOrd="2" destOrd="0" presId="urn:microsoft.com/office/officeart/2005/8/layout/vList2"/>
    <dgm:cxn modelId="{BAF7F7FF-75DF-4E00-8034-BB8CDCF86CCB}" type="presParOf" srcId="{6072E2D8-A7AE-4990-B4AF-2C87B4BAF4E1}" destId="{7324BC8C-7433-4EDC-8DAC-8B41DAFD2105}" srcOrd="3" destOrd="0" presId="urn:microsoft.com/office/officeart/2005/8/layout/vList2"/>
    <dgm:cxn modelId="{0EEF4264-0B42-4812-AF2B-633A7C641806}" type="presParOf" srcId="{6072E2D8-A7AE-4990-B4AF-2C87B4BAF4E1}" destId="{BF8FBB2F-446A-4964-ADC7-3D4E667015DA}" srcOrd="4" destOrd="0" presId="urn:microsoft.com/office/officeart/2005/8/layout/vList2"/>
    <dgm:cxn modelId="{29F7D42C-2B27-4F9B-86EE-62B6A4606A56}" type="presParOf" srcId="{6072E2D8-A7AE-4990-B4AF-2C87B4BAF4E1}" destId="{DD8A00B7-C368-43DC-968D-299B4BB5BE1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A42CA-5BB4-4C02-B594-9FE25FFADA11}">
      <dsp:nvSpPr>
        <dsp:cNvPr id="0" name=""/>
        <dsp:cNvSpPr/>
      </dsp:nvSpPr>
      <dsp:spPr>
        <a:xfrm>
          <a:off x="0" y="659"/>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4A5F3D-DF50-40CC-BA63-C78C5220F052}">
      <dsp:nvSpPr>
        <dsp:cNvPr id="0" name=""/>
        <dsp:cNvSpPr/>
      </dsp:nvSpPr>
      <dsp:spPr>
        <a:xfrm>
          <a:off x="0" y="659"/>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dirty="0"/>
            <a:t>Problem </a:t>
          </a:r>
          <a:endParaRPr lang="en-US" sz="2700" kern="1200" dirty="0"/>
        </a:p>
      </dsp:txBody>
      <dsp:txXfrm>
        <a:off x="0" y="659"/>
        <a:ext cx="4361941" cy="599735"/>
      </dsp:txXfrm>
    </dsp:sp>
    <dsp:sp modelId="{5C769F7D-8D6B-4CC5-89D7-94FBC675D04F}">
      <dsp:nvSpPr>
        <dsp:cNvPr id="0" name=""/>
        <dsp:cNvSpPr/>
      </dsp:nvSpPr>
      <dsp:spPr>
        <a:xfrm>
          <a:off x="0" y="600394"/>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253207-DFD6-4D98-BF20-F5F4381850B9}">
      <dsp:nvSpPr>
        <dsp:cNvPr id="0" name=""/>
        <dsp:cNvSpPr/>
      </dsp:nvSpPr>
      <dsp:spPr>
        <a:xfrm>
          <a:off x="0" y="600394"/>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dirty="0"/>
            <a:t>Rise Up Wellness </a:t>
          </a:r>
          <a:endParaRPr lang="en-US" sz="2700" kern="1200" dirty="0"/>
        </a:p>
      </dsp:txBody>
      <dsp:txXfrm>
        <a:off x="0" y="600394"/>
        <a:ext cx="4361941" cy="599735"/>
      </dsp:txXfrm>
    </dsp:sp>
    <dsp:sp modelId="{49E6B5F2-3FF9-4767-AF1E-56A73563C5A7}">
      <dsp:nvSpPr>
        <dsp:cNvPr id="0" name=""/>
        <dsp:cNvSpPr/>
      </dsp:nvSpPr>
      <dsp:spPr>
        <a:xfrm>
          <a:off x="0" y="1200130"/>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486255-E0A9-4379-B771-D6FF14DA35FE}">
      <dsp:nvSpPr>
        <dsp:cNvPr id="0" name=""/>
        <dsp:cNvSpPr/>
      </dsp:nvSpPr>
      <dsp:spPr>
        <a:xfrm>
          <a:off x="0" y="1200130"/>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dirty="0"/>
            <a:t>APE &amp; Objectives</a:t>
          </a:r>
          <a:endParaRPr lang="en-US" sz="2700" kern="1200" dirty="0"/>
        </a:p>
      </dsp:txBody>
      <dsp:txXfrm>
        <a:off x="0" y="1200130"/>
        <a:ext cx="4361941" cy="599735"/>
      </dsp:txXfrm>
    </dsp:sp>
    <dsp:sp modelId="{1DC8F990-86C2-46A2-9E29-7956EA72007E}">
      <dsp:nvSpPr>
        <dsp:cNvPr id="0" name=""/>
        <dsp:cNvSpPr/>
      </dsp:nvSpPr>
      <dsp:spPr>
        <a:xfrm>
          <a:off x="0" y="1799866"/>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B2545E-E479-4DA6-9C8D-084D8ED54A1B}">
      <dsp:nvSpPr>
        <dsp:cNvPr id="0" name=""/>
        <dsp:cNvSpPr/>
      </dsp:nvSpPr>
      <dsp:spPr>
        <a:xfrm>
          <a:off x="0" y="1799866"/>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dirty="0"/>
            <a:t>Theoretical Approach</a:t>
          </a:r>
          <a:endParaRPr lang="en-US" sz="2700" kern="1200" dirty="0"/>
        </a:p>
      </dsp:txBody>
      <dsp:txXfrm>
        <a:off x="0" y="1799866"/>
        <a:ext cx="4361941" cy="599735"/>
      </dsp:txXfrm>
    </dsp:sp>
    <dsp:sp modelId="{0D9AE566-8837-4330-A932-B58C9BEFC471}">
      <dsp:nvSpPr>
        <dsp:cNvPr id="0" name=""/>
        <dsp:cNvSpPr/>
      </dsp:nvSpPr>
      <dsp:spPr>
        <a:xfrm>
          <a:off x="0" y="2399602"/>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AC395E-E75A-4830-A967-F079804A4862}">
      <dsp:nvSpPr>
        <dsp:cNvPr id="0" name=""/>
        <dsp:cNvSpPr/>
      </dsp:nvSpPr>
      <dsp:spPr>
        <a:xfrm>
          <a:off x="0" y="2399602"/>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a:t>Integration </a:t>
          </a:r>
          <a:endParaRPr lang="en-US" sz="2700" kern="1200"/>
        </a:p>
      </dsp:txBody>
      <dsp:txXfrm>
        <a:off x="0" y="2399602"/>
        <a:ext cx="4361941" cy="599735"/>
      </dsp:txXfrm>
    </dsp:sp>
    <dsp:sp modelId="{F8247CC7-718B-4090-9FBF-CFD0DB781C1A}">
      <dsp:nvSpPr>
        <dsp:cNvPr id="0" name=""/>
        <dsp:cNvSpPr/>
      </dsp:nvSpPr>
      <dsp:spPr>
        <a:xfrm>
          <a:off x="0" y="2999338"/>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BCE35A-D570-42A7-9D45-C93DBC360B4E}">
      <dsp:nvSpPr>
        <dsp:cNvPr id="0" name=""/>
        <dsp:cNvSpPr/>
      </dsp:nvSpPr>
      <dsp:spPr>
        <a:xfrm>
          <a:off x="0" y="2999338"/>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dirty="0"/>
            <a:t>Products</a:t>
          </a:r>
          <a:endParaRPr lang="en-US" sz="2700" kern="1200" dirty="0"/>
        </a:p>
      </dsp:txBody>
      <dsp:txXfrm>
        <a:off x="0" y="2999338"/>
        <a:ext cx="4361941" cy="599735"/>
      </dsp:txXfrm>
    </dsp:sp>
    <dsp:sp modelId="{BF8ED983-7CB6-428D-8589-8619F954FAB7}">
      <dsp:nvSpPr>
        <dsp:cNvPr id="0" name=""/>
        <dsp:cNvSpPr/>
      </dsp:nvSpPr>
      <dsp:spPr>
        <a:xfrm>
          <a:off x="0" y="3599074"/>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D11591-183A-4E78-89E5-402A165FFE68}">
      <dsp:nvSpPr>
        <dsp:cNvPr id="0" name=""/>
        <dsp:cNvSpPr/>
      </dsp:nvSpPr>
      <dsp:spPr>
        <a:xfrm>
          <a:off x="0" y="3599074"/>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a:t>Results  </a:t>
          </a:r>
          <a:endParaRPr lang="en-US" sz="2700" kern="1200"/>
        </a:p>
      </dsp:txBody>
      <dsp:txXfrm>
        <a:off x="0" y="3599074"/>
        <a:ext cx="4361941" cy="599735"/>
      </dsp:txXfrm>
    </dsp:sp>
    <dsp:sp modelId="{94407D76-E0C4-4E5D-B489-36AE0E9BD62B}">
      <dsp:nvSpPr>
        <dsp:cNvPr id="0" name=""/>
        <dsp:cNvSpPr/>
      </dsp:nvSpPr>
      <dsp:spPr>
        <a:xfrm>
          <a:off x="0" y="4198810"/>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C8D257-BAF3-4922-99FB-FC534DD4D089}">
      <dsp:nvSpPr>
        <dsp:cNvPr id="0" name=""/>
        <dsp:cNvSpPr/>
      </dsp:nvSpPr>
      <dsp:spPr>
        <a:xfrm>
          <a:off x="0" y="4198810"/>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a:t>Discussion  </a:t>
          </a:r>
          <a:endParaRPr lang="en-US" sz="2700" kern="1200"/>
        </a:p>
      </dsp:txBody>
      <dsp:txXfrm>
        <a:off x="0" y="4198810"/>
        <a:ext cx="4361941" cy="599735"/>
      </dsp:txXfrm>
    </dsp:sp>
    <dsp:sp modelId="{91AF65E7-FB22-49C0-8FED-B977EB545F88}">
      <dsp:nvSpPr>
        <dsp:cNvPr id="0" name=""/>
        <dsp:cNvSpPr/>
      </dsp:nvSpPr>
      <dsp:spPr>
        <a:xfrm>
          <a:off x="0" y="4798546"/>
          <a:ext cx="436194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834781-045A-4C83-A663-17CDCFDFCFF3}">
      <dsp:nvSpPr>
        <dsp:cNvPr id="0" name=""/>
        <dsp:cNvSpPr/>
      </dsp:nvSpPr>
      <dsp:spPr>
        <a:xfrm>
          <a:off x="0" y="4798546"/>
          <a:ext cx="4361941" cy="599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i="0" kern="1200"/>
            <a:t>Conclusion </a:t>
          </a:r>
          <a:endParaRPr lang="en-US" sz="2700" kern="1200"/>
        </a:p>
      </dsp:txBody>
      <dsp:txXfrm>
        <a:off x="0" y="4798546"/>
        <a:ext cx="4361941" cy="599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48663-BD87-4877-9312-7A68ADF88F16}">
      <dsp:nvSpPr>
        <dsp:cNvPr id="0" name=""/>
        <dsp:cNvSpPr/>
      </dsp:nvSpPr>
      <dsp:spPr>
        <a:xfrm>
          <a:off x="2555422" y="631273"/>
          <a:ext cx="1184054" cy="91440"/>
        </a:xfrm>
        <a:custGeom>
          <a:avLst/>
          <a:gdLst/>
          <a:ahLst/>
          <a:cxnLst/>
          <a:rect l="0" t="0" r="0" b="0"/>
          <a:pathLst>
            <a:path>
              <a:moveTo>
                <a:pt x="0" y="45720"/>
              </a:moveTo>
              <a:lnTo>
                <a:pt x="609127" y="45720"/>
              </a:lnTo>
              <a:lnTo>
                <a:pt x="609127" y="53256"/>
              </a:lnTo>
              <a:lnTo>
                <a:pt x="1184054" y="53256"/>
              </a:lnTo>
            </a:path>
          </a:pathLst>
        </a:custGeom>
        <a:noFill/>
        <a:ln w="9525"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17082" y="674956"/>
        <a:ext cx="60733" cy="4074"/>
      </dsp:txXfrm>
    </dsp:sp>
    <dsp:sp modelId="{4734588D-241B-41EA-917A-95F45F1A914D}">
      <dsp:nvSpPr>
        <dsp:cNvPr id="0" name=""/>
        <dsp:cNvSpPr/>
      </dsp:nvSpPr>
      <dsp:spPr>
        <a:xfrm>
          <a:off x="787311" y="146020"/>
          <a:ext cx="1769910" cy="1061946"/>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27" tIns="91035" rIns="86727" bIns="91035" numCol="1" spcCol="1270" anchor="ctr" anchorCtr="0">
          <a:noAutofit/>
        </a:bodyPr>
        <a:lstStyle/>
        <a:p>
          <a:pPr marL="0" lvl="0" indent="0" algn="ctr" defTabSz="622300">
            <a:lnSpc>
              <a:spcPct val="90000"/>
            </a:lnSpc>
            <a:spcBef>
              <a:spcPct val="0"/>
            </a:spcBef>
            <a:spcAft>
              <a:spcPct val="35000"/>
            </a:spcAft>
            <a:buNone/>
          </a:pPr>
          <a:r>
            <a:rPr lang="en-US" sz="1400" kern="1200" dirty="0"/>
            <a:t>47.1% of college students meet physical activity guidelines (4)</a:t>
          </a:r>
        </a:p>
      </dsp:txBody>
      <dsp:txXfrm>
        <a:off x="787311" y="146020"/>
        <a:ext cx="1769910" cy="1061946"/>
      </dsp:txXfrm>
    </dsp:sp>
    <dsp:sp modelId="{D82BECFD-F5C6-4F0A-8666-C84C241B1E2D}">
      <dsp:nvSpPr>
        <dsp:cNvPr id="0" name=""/>
        <dsp:cNvSpPr/>
      </dsp:nvSpPr>
      <dsp:spPr>
        <a:xfrm>
          <a:off x="1727248" y="1367261"/>
          <a:ext cx="3080662" cy="270022"/>
        </a:xfrm>
        <a:custGeom>
          <a:avLst/>
          <a:gdLst/>
          <a:ahLst/>
          <a:cxnLst/>
          <a:rect l="0" t="0" r="0" b="0"/>
          <a:pathLst>
            <a:path>
              <a:moveTo>
                <a:pt x="3080662" y="0"/>
              </a:moveTo>
              <a:lnTo>
                <a:pt x="3080662" y="152111"/>
              </a:lnTo>
              <a:lnTo>
                <a:pt x="0" y="152111"/>
              </a:lnTo>
              <a:lnTo>
                <a:pt x="0" y="270022"/>
              </a:lnTo>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90197" y="1500235"/>
        <a:ext cx="154764" cy="4074"/>
      </dsp:txXfrm>
    </dsp:sp>
    <dsp:sp modelId="{DAE9A56F-F793-4903-AB9F-8FFEFB57434A}">
      <dsp:nvSpPr>
        <dsp:cNvPr id="0" name=""/>
        <dsp:cNvSpPr/>
      </dsp:nvSpPr>
      <dsp:spPr>
        <a:xfrm>
          <a:off x="3771876" y="0"/>
          <a:ext cx="2072069" cy="1369061"/>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27" tIns="91035" rIns="86727" bIns="91035" numCol="1" spcCol="1270" anchor="ctr" anchorCtr="0">
          <a:noAutofit/>
        </a:bodyPr>
        <a:lstStyle/>
        <a:p>
          <a:pPr marL="0" lvl="0" indent="0" algn="ctr" defTabSz="622300">
            <a:lnSpc>
              <a:spcPct val="90000"/>
            </a:lnSpc>
            <a:spcBef>
              <a:spcPct val="0"/>
            </a:spcBef>
            <a:spcAft>
              <a:spcPct val="35000"/>
            </a:spcAft>
            <a:buNone/>
          </a:pPr>
          <a:r>
            <a:rPr lang="en-US" sz="1400" kern="1200" dirty="0"/>
            <a:t>Sedentary behavior significantly contributes towards obesity and causes significant mental and physical health issues (2)</a:t>
          </a:r>
        </a:p>
      </dsp:txBody>
      <dsp:txXfrm>
        <a:off x="3771876" y="0"/>
        <a:ext cx="2072069" cy="1369061"/>
      </dsp:txXfrm>
    </dsp:sp>
    <dsp:sp modelId="{6BFD0AEA-E7F9-4604-A6DB-78DB7E99DDF9}">
      <dsp:nvSpPr>
        <dsp:cNvPr id="0" name=""/>
        <dsp:cNvSpPr/>
      </dsp:nvSpPr>
      <dsp:spPr>
        <a:xfrm>
          <a:off x="2879616" y="2342464"/>
          <a:ext cx="804072" cy="113384"/>
        </a:xfrm>
        <a:custGeom>
          <a:avLst/>
          <a:gdLst/>
          <a:ahLst/>
          <a:cxnLst/>
          <a:rect l="0" t="0" r="0" b="0"/>
          <a:pathLst>
            <a:path>
              <a:moveTo>
                <a:pt x="0" y="0"/>
              </a:moveTo>
              <a:lnTo>
                <a:pt x="419136" y="0"/>
              </a:lnTo>
              <a:lnTo>
                <a:pt x="419136" y="113384"/>
              </a:lnTo>
              <a:lnTo>
                <a:pt x="804072" y="113384"/>
              </a:lnTo>
            </a:path>
          </a:pathLst>
        </a:custGeom>
        <a:noFill/>
        <a:ln w="9525"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260594" y="2397118"/>
        <a:ext cx="42116" cy="4074"/>
      </dsp:txXfrm>
    </dsp:sp>
    <dsp:sp modelId="{14C013CB-C0FB-485C-B1B0-37B12485C55F}">
      <dsp:nvSpPr>
        <dsp:cNvPr id="0" name=""/>
        <dsp:cNvSpPr/>
      </dsp:nvSpPr>
      <dsp:spPr>
        <a:xfrm>
          <a:off x="573081" y="1669683"/>
          <a:ext cx="2308335" cy="1345560"/>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27" tIns="91035" rIns="86727" bIns="91035" numCol="1" spcCol="1270" anchor="ctr" anchorCtr="0">
          <a:noAutofit/>
        </a:bodyPr>
        <a:lstStyle/>
        <a:p>
          <a:pPr marL="0" lvl="0" indent="0" algn="ctr" defTabSz="622300">
            <a:lnSpc>
              <a:spcPct val="90000"/>
            </a:lnSpc>
            <a:spcBef>
              <a:spcPct val="0"/>
            </a:spcBef>
            <a:spcAft>
              <a:spcPct val="35000"/>
            </a:spcAft>
            <a:buNone/>
          </a:pPr>
          <a:r>
            <a:rPr lang="en-US" sz="1400" kern="1200" dirty="0"/>
            <a:t>A study of eight campuses across the U.S. showed overweight and obesity rates 30.3% and 10.5% respectively (4)</a:t>
          </a:r>
        </a:p>
      </dsp:txBody>
      <dsp:txXfrm>
        <a:off x="573081" y="1669683"/>
        <a:ext cx="2308335" cy="1345560"/>
      </dsp:txXfrm>
    </dsp:sp>
    <dsp:sp modelId="{C0EE30B8-B25A-43B4-94B4-8B6A45410394}">
      <dsp:nvSpPr>
        <dsp:cNvPr id="0" name=""/>
        <dsp:cNvSpPr/>
      </dsp:nvSpPr>
      <dsp:spPr>
        <a:xfrm>
          <a:off x="3335735" y="3094571"/>
          <a:ext cx="1470946" cy="388017"/>
        </a:xfrm>
        <a:custGeom>
          <a:avLst/>
          <a:gdLst/>
          <a:ahLst/>
          <a:cxnLst/>
          <a:rect l="0" t="0" r="0" b="0"/>
          <a:pathLst>
            <a:path>
              <a:moveTo>
                <a:pt x="1470946" y="0"/>
              </a:moveTo>
              <a:lnTo>
                <a:pt x="1470946" y="211108"/>
              </a:lnTo>
              <a:lnTo>
                <a:pt x="0" y="211108"/>
              </a:lnTo>
              <a:lnTo>
                <a:pt x="0" y="388017"/>
              </a:lnTo>
            </a:path>
          </a:pathLst>
        </a:custGeom>
        <a:noFill/>
        <a:ln w="9525"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32974" y="3286543"/>
        <a:ext cx="76467" cy="4074"/>
      </dsp:txXfrm>
    </dsp:sp>
    <dsp:sp modelId="{39C5FC8E-E22D-4129-9107-0F35046F7864}">
      <dsp:nvSpPr>
        <dsp:cNvPr id="0" name=""/>
        <dsp:cNvSpPr/>
      </dsp:nvSpPr>
      <dsp:spPr>
        <a:xfrm>
          <a:off x="3716088" y="1815324"/>
          <a:ext cx="2181185" cy="1281047"/>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27" tIns="91035" rIns="86727" bIns="91035" numCol="1" spcCol="1270" anchor="ctr" anchorCtr="0">
          <a:noAutofit/>
        </a:bodyPr>
        <a:lstStyle/>
        <a:p>
          <a:pPr marL="0" lvl="0" indent="0" algn="ctr" defTabSz="622300">
            <a:lnSpc>
              <a:spcPct val="90000"/>
            </a:lnSpc>
            <a:spcBef>
              <a:spcPct val="0"/>
            </a:spcBef>
            <a:spcAft>
              <a:spcPct val="35000"/>
            </a:spcAft>
            <a:buNone/>
          </a:pPr>
          <a:r>
            <a:rPr lang="en-US" sz="1400" kern="1200" dirty="0"/>
            <a:t>24.2% of adults meet PA guidelines and have reached an obesity rate of 41.9%  (1,7)  </a:t>
          </a:r>
        </a:p>
      </dsp:txBody>
      <dsp:txXfrm>
        <a:off x="3716088" y="1815324"/>
        <a:ext cx="2181185" cy="1281047"/>
      </dsp:txXfrm>
    </dsp:sp>
    <dsp:sp modelId="{B1FBEE73-FAE8-4B4B-BE26-CB9F9BE21444}">
      <dsp:nvSpPr>
        <dsp:cNvPr id="0" name=""/>
        <dsp:cNvSpPr/>
      </dsp:nvSpPr>
      <dsp:spPr>
        <a:xfrm>
          <a:off x="2141664" y="3514989"/>
          <a:ext cx="2388140" cy="1496293"/>
        </a:xfrm>
        <a:prstGeom prst="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27" tIns="91035" rIns="86727" bIns="91035" numCol="1" spcCol="1270" anchor="ctr" anchorCtr="0">
          <a:noAutofit/>
        </a:bodyPr>
        <a:lstStyle/>
        <a:p>
          <a:pPr marL="0" lvl="0" indent="0" algn="ctr" defTabSz="622300">
            <a:lnSpc>
              <a:spcPct val="90000"/>
            </a:lnSpc>
            <a:spcBef>
              <a:spcPct val="0"/>
            </a:spcBef>
            <a:spcAft>
              <a:spcPct val="35000"/>
            </a:spcAft>
            <a:buNone/>
          </a:pPr>
          <a:r>
            <a:rPr lang="en-US" sz="1400" b="1" kern="1200" dirty="0"/>
            <a:t>Cost to employer</a:t>
          </a:r>
        </a:p>
        <a:p>
          <a:pPr marL="0" lvl="0" indent="0" algn="ctr" defTabSz="622300">
            <a:lnSpc>
              <a:spcPct val="90000"/>
            </a:lnSpc>
            <a:spcBef>
              <a:spcPct val="0"/>
            </a:spcBef>
            <a:spcAft>
              <a:spcPct val="35000"/>
            </a:spcAft>
            <a:buNone/>
          </a:pPr>
          <a:r>
            <a:rPr lang="en-US" sz="1400" kern="1200" dirty="0"/>
            <a:t>obese individuals have a higher annual cost of $2,640 more than an employee with a healthy weight (9)</a:t>
          </a:r>
        </a:p>
      </dsp:txBody>
      <dsp:txXfrm>
        <a:off x="2141664" y="3514989"/>
        <a:ext cx="2388140" cy="14962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9CA057-EF98-4789-A771-9F5F9D2F2042}">
      <dsp:nvSpPr>
        <dsp:cNvPr id="0" name=""/>
        <dsp:cNvSpPr/>
      </dsp:nvSpPr>
      <dsp:spPr>
        <a:xfrm>
          <a:off x="0" y="0"/>
          <a:ext cx="6492875" cy="0"/>
        </a:xfrm>
        <a:prstGeom prst="line">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30E7EB-AC1C-4F44-B3B5-F4F5599E4BF2}">
      <dsp:nvSpPr>
        <dsp:cNvPr id="0" name=""/>
        <dsp:cNvSpPr/>
      </dsp:nvSpPr>
      <dsp:spPr>
        <a:xfrm>
          <a:off x="0" y="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i="0" kern="1200" dirty="0"/>
            <a:t>Scholarship program for College of Business students to develop leadership skills and provides resources for career development </a:t>
          </a:r>
          <a:endParaRPr lang="en-US" sz="2400" kern="1200" dirty="0"/>
        </a:p>
      </dsp:txBody>
      <dsp:txXfrm>
        <a:off x="0" y="0"/>
        <a:ext cx="6492875" cy="1276350"/>
      </dsp:txXfrm>
    </dsp:sp>
    <dsp:sp modelId="{E8F851B1-F9CB-425B-9EB2-4BC3ED0BBAA4}">
      <dsp:nvSpPr>
        <dsp:cNvPr id="0" name=""/>
        <dsp:cNvSpPr/>
      </dsp:nvSpPr>
      <dsp:spPr>
        <a:xfrm>
          <a:off x="0" y="1276350"/>
          <a:ext cx="6492875" cy="0"/>
        </a:xfrm>
        <a:prstGeom prst="line">
          <a:avLst/>
        </a:prstGeom>
        <a:solidFill>
          <a:schemeClr val="accent2">
            <a:hueOff val="-486521"/>
            <a:satOff val="-4245"/>
            <a:lumOff val="-5490"/>
            <a:alphaOff val="0"/>
          </a:schemeClr>
        </a:solidFill>
        <a:ln w="15875" cap="rnd" cmpd="sng" algn="ctr">
          <a:solidFill>
            <a:schemeClr val="accent2">
              <a:hueOff val="-486521"/>
              <a:satOff val="-4245"/>
              <a:lumOff val="-549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568801-3D73-428F-9EDD-C6D202F16DE1}">
      <dsp:nvSpPr>
        <dsp:cNvPr id="0" name=""/>
        <dsp:cNvSpPr/>
      </dsp:nvSpPr>
      <dsp:spPr>
        <a:xfrm>
          <a:off x="0" y="12763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i="0" kern="1200" dirty="0"/>
            <a:t>College of Business students seeking a certificate or any level of degree can join </a:t>
          </a:r>
          <a:endParaRPr lang="en-US" sz="2400" kern="1200" dirty="0"/>
        </a:p>
      </dsp:txBody>
      <dsp:txXfrm>
        <a:off x="0" y="1276350"/>
        <a:ext cx="6492875" cy="1276350"/>
      </dsp:txXfrm>
    </dsp:sp>
    <dsp:sp modelId="{1E155D0E-54A5-4CFE-8B52-944D0C6DE256}">
      <dsp:nvSpPr>
        <dsp:cNvPr id="0" name=""/>
        <dsp:cNvSpPr/>
      </dsp:nvSpPr>
      <dsp:spPr>
        <a:xfrm>
          <a:off x="0" y="2552700"/>
          <a:ext cx="6492875" cy="0"/>
        </a:xfrm>
        <a:prstGeom prst="line">
          <a:avLst/>
        </a:prstGeom>
        <a:solidFill>
          <a:schemeClr val="accent2">
            <a:hueOff val="-973042"/>
            <a:satOff val="-8489"/>
            <a:lumOff val="-10981"/>
            <a:alphaOff val="0"/>
          </a:schemeClr>
        </a:solidFill>
        <a:ln w="15875" cap="rnd" cmpd="sng" algn="ctr">
          <a:solidFill>
            <a:schemeClr val="accent2">
              <a:hueOff val="-973042"/>
              <a:satOff val="-8489"/>
              <a:lumOff val="-109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5387D0-30C4-428B-B92B-635AC9DFD554}">
      <dsp:nvSpPr>
        <dsp:cNvPr id="0" name=""/>
        <dsp:cNvSpPr/>
      </dsp:nvSpPr>
      <dsp:spPr>
        <a:xfrm>
          <a:off x="0" y="255270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i="0" kern="1200"/>
            <a:t>100% job or internship attainment 3 months post graduation </a:t>
          </a:r>
          <a:endParaRPr lang="en-US" sz="2400" kern="1200"/>
        </a:p>
      </dsp:txBody>
      <dsp:txXfrm>
        <a:off x="0" y="2552700"/>
        <a:ext cx="6492875" cy="1276350"/>
      </dsp:txXfrm>
    </dsp:sp>
    <dsp:sp modelId="{58B84C45-C1A8-4815-86DD-89135DDC55E3}">
      <dsp:nvSpPr>
        <dsp:cNvPr id="0" name=""/>
        <dsp:cNvSpPr/>
      </dsp:nvSpPr>
      <dsp:spPr>
        <a:xfrm>
          <a:off x="0" y="3829050"/>
          <a:ext cx="6492875" cy="0"/>
        </a:xfrm>
        <a:prstGeom prst="line">
          <a:avLst/>
        </a:prstGeom>
        <a:solidFill>
          <a:schemeClr val="accent2">
            <a:hueOff val="-1459563"/>
            <a:satOff val="-12734"/>
            <a:lumOff val="-16471"/>
            <a:alphaOff val="0"/>
          </a:schemeClr>
        </a:solidFill>
        <a:ln w="15875" cap="rnd" cmpd="sng" algn="ctr">
          <a:solidFill>
            <a:schemeClr val="accent2">
              <a:hueOff val="-1459563"/>
              <a:satOff val="-12734"/>
              <a:lumOff val="-1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A51FAB-4FB0-4371-8DEE-782AC66BF4D0}">
      <dsp:nvSpPr>
        <dsp:cNvPr id="0" name=""/>
        <dsp:cNvSpPr/>
      </dsp:nvSpPr>
      <dsp:spPr>
        <a:xfrm>
          <a:off x="0" y="38290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i="0" kern="1200" dirty="0"/>
            <a:t>Seeks students committed to belonging and diversity in the work environment as many of the students identify with a marginalized background </a:t>
          </a:r>
          <a:endParaRPr lang="en-US" sz="2400" kern="1200" dirty="0"/>
        </a:p>
      </dsp:txBody>
      <dsp:txXfrm>
        <a:off x="0" y="3829050"/>
        <a:ext cx="6492875" cy="12763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DD430-B458-43EF-AE2C-FA3A9C3C25A9}">
      <dsp:nvSpPr>
        <dsp:cNvPr id="0" name=""/>
        <dsp:cNvSpPr/>
      </dsp:nvSpPr>
      <dsp:spPr>
        <a:xfrm>
          <a:off x="348575" y="0"/>
          <a:ext cx="4348264" cy="434826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EF16A9-EC45-4E44-85E4-79156DC4946D}">
      <dsp:nvSpPr>
        <dsp:cNvPr id="0" name=""/>
        <dsp:cNvSpPr/>
      </dsp:nvSpPr>
      <dsp:spPr>
        <a:xfrm>
          <a:off x="761660" y="413085"/>
          <a:ext cx="1695822" cy="16958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Predicts that much of human learning occurs in social environments </a:t>
          </a:r>
        </a:p>
      </dsp:txBody>
      <dsp:txXfrm>
        <a:off x="844443" y="495868"/>
        <a:ext cx="1530256" cy="1530256"/>
      </dsp:txXfrm>
    </dsp:sp>
    <dsp:sp modelId="{2D6A5C0C-4BF8-4A42-A6A0-F51B19E21156}">
      <dsp:nvSpPr>
        <dsp:cNvPr id="0" name=""/>
        <dsp:cNvSpPr/>
      </dsp:nvSpPr>
      <dsp:spPr>
        <a:xfrm>
          <a:off x="2587930" y="413085"/>
          <a:ext cx="1695822" cy="16958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Enactive and vicarious learning</a:t>
          </a:r>
        </a:p>
      </dsp:txBody>
      <dsp:txXfrm>
        <a:off x="2670713" y="495868"/>
        <a:ext cx="1530256" cy="1530256"/>
      </dsp:txXfrm>
    </dsp:sp>
    <dsp:sp modelId="{63452C11-D915-4514-BF00-0EE1C94B0AAE}">
      <dsp:nvSpPr>
        <dsp:cNvPr id="0" name=""/>
        <dsp:cNvSpPr/>
      </dsp:nvSpPr>
      <dsp:spPr>
        <a:xfrm>
          <a:off x="761660" y="2239355"/>
          <a:ext cx="1695822" cy="16958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Based on reciprocal interaction</a:t>
          </a:r>
        </a:p>
      </dsp:txBody>
      <dsp:txXfrm>
        <a:off x="844443" y="2322138"/>
        <a:ext cx="1530256" cy="1530256"/>
      </dsp:txXfrm>
    </dsp:sp>
    <dsp:sp modelId="{6050C05D-1F76-4462-9338-42351F1A874D}">
      <dsp:nvSpPr>
        <dsp:cNvPr id="0" name=""/>
        <dsp:cNvSpPr/>
      </dsp:nvSpPr>
      <dsp:spPr>
        <a:xfrm>
          <a:off x="2587930" y="2239355"/>
          <a:ext cx="1695822" cy="16958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Forethought, performance, and self-reflection phases </a:t>
          </a:r>
        </a:p>
      </dsp:txBody>
      <dsp:txXfrm>
        <a:off x="2670713" y="2322138"/>
        <a:ext cx="1530256" cy="15302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8CFA95-D0EF-4B21-A5ED-8599660C4F9D}">
      <dsp:nvSpPr>
        <dsp:cNvPr id="0" name=""/>
        <dsp:cNvSpPr/>
      </dsp:nvSpPr>
      <dsp:spPr>
        <a:xfrm>
          <a:off x="0" y="36042"/>
          <a:ext cx="5766659" cy="134381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Highlights three socio-contextual factors that influence psychological needs</a:t>
          </a:r>
        </a:p>
      </dsp:txBody>
      <dsp:txXfrm>
        <a:off x="65600" y="101642"/>
        <a:ext cx="5635459" cy="1212618"/>
      </dsp:txXfrm>
    </dsp:sp>
    <dsp:sp modelId="{03332F13-5C82-40C4-A84F-74159BFA043B}">
      <dsp:nvSpPr>
        <dsp:cNvPr id="0" name=""/>
        <dsp:cNvSpPr/>
      </dsp:nvSpPr>
      <dsp:spPr>
        <a:xfrm>
          <a:off x="0" y="1379860"/>
          <a:ext cx="5766659" cy="3237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091"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t>Autonomy support:</a:t>
          </a:r>
          <a:r>
            <a:rPr lang="en-US" sz="1800" kern="1200" dirty="0"/>
            <a:t> providing choices, meaningful rationales, acknowledging others’ perspectives, and minimizing pressure (encourages participants to make their own decisions) </a:t>
          </a:r>
        </a:p>
        <a:p>
          <a:pPr marL="171450" lvl="1" indent="-171450" algn="l" defTabSz="800100">
            <a:lnSpc>
              <a:spcPct val="90000"/>
            </a:lnSpc>
            <a:spcBef>
              <a:spcPct val="0"/>
            </a:spcBef>
            <a:spcAft>
              <a:spcPct val="20000"/>
            </a:spcAft>
            <a:buChar char="•"/>
          </a:pPr>
          <a:r>
            <a:rPr lang="en-US" sz="1800" b="1" kern="1200" dirty="0"/>
            <a:t>Structure:</a:t>
          </a:r>
          <a:r>
            <a:rPr lang="en-US" sz="1800" kern="1200" dirty="0"/>
            <a:t> clear behavior-outcome links, setting expectations, and offering feedback (goal-setting and clarifying expectations)</a:t>
          </a:r>
        </a:p>
        <a:p>
          <a:pPr marL="171450" lvl="1" indent="-171450" algn="l" defTabSz="800100">
            <a:lnSpc>
              <a:spcPct val="90000"/>
            </a:lnSpc>
            <a:spcBef>
              <a:spcPct val="0"/>
            </a:spcBef>
            <a:spcAft>
              <a:spcPct val="20000"/>
            </a:spcAft>
            <a:buChar char="•"/>
          </a:pPr>
          <a:r>
            <a:rPr lang="en-US" sz="1800" b="1" kern="1200" dirty="0"/>
            <a:t>Interpersonal involvement</a:t>
          </a:r>
          <a:r>
            <a:rPr lang="en-US" sz="1800" kern="1200" dirty="0"/>
            <a:t> reflects the quality of the relationship and dedication of time, energy, and care (instructor recognizes participants’ interests, addresses challenges, and maintains an encouraging and non-judgmental environment)</a:t>
          </a:r>
        </a:p>
      </dsp:txBody>
      <dsp:txXfrm>
        <a:off x="0" y="1379860"/>
        <a:ext cx="5766659" cy="3237480"/>
      </dsp:txXfrm>
    </dsp:sp>
    <dsp:sp modelId="{4203F8CF-4D1B-4EE5-B349-8B27AD786C33}">
      <dsp:nvSpPr>
        <dsp:cNvPr id="0" name=""/>
        <dsp:cNvSpPr/>
      </dsp:nvSpPr>
      <dsp:spPr>
        <a:xfrm>
          <a:off x="0" y="4617340"/>
          <a:ext cx="5766659" cy="134381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These components, when delivered with autonomy support, promote autonomous regulation, fostering more positive and sustainable outcomes</a:t>
          </a:r>
        </a:p>
        <a:p>
          <a:pPr marL="0" lvl="0" indent="0" algn="l" defTabSz="755650">
            <a:lnSpc>
              <a:spcPct val="90000"/>
            </a:lnSpc>
            <a:spcBef>
              <a:spcPct val="0"/>
            </a:spcBef>
            <a:spcAft>
              <a:spcPct val="35000"/>
            </a:spcAft>
            <a:buNone/>
          </a:pPr>
          <a:r>
            <a:rPr lang="en-US" sz="1000" kern="1200" dirty="0">
              <a:effectLst/>
              <a:ea typeface="Times New Roman" panose="02020603050405020304" pitchFamily="18" charset="0"/>
            </a:rPr>
            <a:t>Edmunds, J., Ntoumanis, N., &amp; </a:t>
          </a:r>
          <a:r>
            <a:rPr lang="en-US" sz="1000" kern="1200" dirty="0" err="1">
              <a:effectLst/>
              <a:ea typeface="Times New Roman" panose="02020603050405020304" pitchFamily="18" charset="0"/>
            </a:rPr>
            <a:t>Duda</a:t>
          </a:r>
          <a:r>
            <a:rPr lang="en-US" sz="1000" kern="1200" dirty="0">
              <a:effectLst/>
              <a:ea typeface="Times New Roman" panose="02020603050405020304" pitchFamily="18" charset="0"/>
            </a:rPr>
            <a:t>, J. L. (2008). Testing a self</a:t>
          </a:r>
          <a:r>
            <a:rPr lang="en-US" sz="1000" kern="1200" dirty="0">
              <a:effectLst/>
              <a:ea typeface="Times New Roman" panose="02020603050405020304" pitchFamily="18" charset="0"/>
              <a:cs typeface="Cambria Math" panose="02040503050406030204" pitchFamily="18" charset="0"/>
            </a:rPr>
            <a:t>‐</a:t>
          </a:r>
          <a:r>
            <a:rPr lang="en-US" sz="1000" kern="1200" dirty="0">
              <a:effectLst/>
              <a:ea typeface="Times New Roman" panose="02020603050405020304" pitchFamily="18" charset="0"/>
            </a:rPr>
            <a:t>determination theory</a:t>
          </a:r>
          <a:r>
            <a:rPr lang="en-US" sz="1000" kern="1200" dirty="0">
              <a:effectLst/>
              <a:ea typeface="Times New Roman" panose="02020603050405020304" pitchFamily="18" charset="0"/>
              <a:cs typeface="Cambria Math" panose="02040503050406030204" pitchFamily="18" charset="0"/>
            </a:rPr>
            <a:t>‐</a:t>
          </a:r>
          <a:r>
            <a:rPr lang="en-US" sz="1000" kern="1200" dirty="0">
              <a:effectLst/>
              <a:ea typeface="Times New Roman" panose="02020603050405020304" pitchFamily="18" charset="0"/>
            </a:rPr>
            <a:t>based teaching style intervention in the exercise domain. </a:t>
          </a:r>
          <a:r>
            <a:rPr lang="en-US" sz="1000" i="1" kern="1200" dirty="0">
              <a:effectLst/>
              <a:ea typeface="Times New Roman" panose="02020603050405020304" pitchFamily="18" charset="0"/>
            </a:rPr>
            <a:t>European Journal of Social Psychology, 38</a:t>
          </a:r>
          <a:r>
            <a:rPr lang="en-US" sz="1000" kern="1200" dirty="0">
              <a:effectLst/>
              <a:ea typeface="Times New Roman" panose="02020603050405020304" pitchFamily="18" charset="0"/>
            </a:rPr>
            <a:t>(2), 375-388.</a:t>
          </a:r>
          <a:endParaRPr lang="en-US" sz="1000" kern="1200" dirty="0"/>
        </a:p>
      </dsp:txBody>
      <dsp:txXfrm>
        <a:off x="65600" y="4682940"/>
        <a:ext cx="5635459" cy="12126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56C380-B3BD-4899-806D-EC200FA860E6}">
      <dsp:nvSpPr>
        <dsp:cNvPr id="0" name=""/>
        <dsp:cNvSpPr/>
      </dsp:nvSpPr>
      <dsp:spPr>
        <a:xfrm>
          <a:off x="0" y="443768"/>
          <a:ext cx="7353316" cy="4633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US" sz="1800" b="1" i="0" kern="1200" dirty="0"/>
            <a:t>RUW Informational Sessions Outline</a:t>
          </a:r>
          <a:endParaRPr lang="en-US" sz="1800" kern="1200" dirty="0"/>
        </a:p>
      </dsp:txBody>
      <dsp:txXfrm>
        <a:off x="22617" y="466385"/>
        <a:ext cx="7308082" cy="418086"/>
      </dsp:txXfrm>
    </dsp:sp>
    <dsp:sp modelId="{3F44160F-96D4-46EC-98DB-15DEF8D72BB8}">
      <dsp:nvSpPr>
        <dsp:cNvPr id="0" name=""/>
        <dsp:cNvSpPr/>
      </dsp:nvSpPr>
      <dsp:spPr>
        <a:xfrm>
          <a:off x="0" y="907088"/>
          <a:ext cx="7353316"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468" tIns="22860" rIns="128016" bIns="22860" numCol="1" spcCol="1270" anchor="t" anchorCtr="0">
          <a:noAutofit/>
        </a:bodyPr>
        <a:lstStyle/>
        <a:p>
          <a:pPr marL="114300" lvl="1" indent="-114300" algn="l" defTabSz="622300">
            <a:lnSpc>
              <a:spcPct val="100000"/>
            </a:lnSpc>
            <a:spcBef>
              <a:spcPct val="0"/>
            </a:spcBef>
            <a:spcAft>
              <a:spcPct val="20000"/>
            </a:spcAft>
            <a:buChar char="•"/>
          </a:pPr>
          <a:endParaRPr lang="en-US" sz="1400" kern="1200" dirty="0"/>
        </a:p>
      </dsp:txBody>
      <dsp:txXfrm>
        <a:off x="0" y="907088"/>
        <a:ext cx="7353316" cy="298080"/>
      </dsp:txXfrm>
    </dsp:sp>
    <dsp:sp modelId="{17406C75-402A-4189-8DBC-0BCE995D2350}">
      <dsp:nvSpPr>
        <dsp:cNvPr id="0" name=""/>
        <dsp:cNvSpPr/>
      </dsp:nvSpPr>
      <dsp:spPr>
        <a:xfrm>
          <a:off x="0" y="924898"/>
          <a:ext cx="7353316" cy="463320"/>
        </a:xfrm>
        <a:prstGeom prst="roundRect">
          <a:avLst/>
        </a:prstGeom>
        <a:solidFill>
          <a:schemeClr val="accent2">
            <a:hueOff val="-729781"/>
            <a:satOff val="-6367"/>
            <a:lumOff val="-823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US" sz="1800" b="1" u="sng" kern="1200"/>
            <a:t>Week 3 - Session 1: Workout (Body Weight Exercises and General Fitness)</a:t>
          </a:r>
          <a:endParaRPr lang="en-US" sz="1800" kern="1200"/>
        </a:p>
      </dsp:txBody>
      <dsp:txXfrm>
        <a:off x="22617" y="947515"/>
        <a:ext cx="7308082" cy="418086"/>
      </dsp:txXfrm>
    </dsp:sp>
    <dsp:sp modelId="{7324BC8C-7433-4EDC-8DAC-8B41DAFD2105}">
      <dsp:nvSpPr>
        <dsp:cNvPr id="0" name=""/>
        <dsp:cNvSpPr/>
      </dsp:nvSpPr>
      <dsp:spPr>
        <a:xfrm>
          <a:off x="0" y="1553608"/>
          <a:ext cx="7353316" cy="216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468" tIns="15240" rIns="85344" bIns="15240" numCol="1" spcCol="1270" anchor="t" anchorCtr="0">
          <a:noAutofit/>
        </a:bodyPr>
        <a:lstStyle/>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Activity</a:t>
          </a:r>
          <a:r>
            <a:rPr lang="en-US" sz="1200" kern="1200" dirty="0"/>
            <a:t>: Conduct a workout session focused on body weight exercises at the Student Recreation Center. Engage with students to set personal fitness goals for the semester during the first informational seminar (Week 4).</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Self-Efficacy</a:t>
          </a:r>
          <a:r>
            <a:rPr lang="en-US" sz="1200" kern="1200" dirty="0"/>
            <a:t>: Introducing body weight exercises provides a manageable starting point, allowing students to experience initial success and build confidence in their abilities. Encouragement during the session helps reinforce students' belief in their capacity to improve their fitness.</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Autonomy</a:t>
          </a:r>
          <a:r>
            <a:rPr lang="en-US" sz="1200" kern="1200" dirty="0"/>
            <a:t>: Students are encouraged to set personal fitness goals, which fosters a sense of control over their fitness journey. Allowing them to choose specific exercises or modify movements provides additional autonomy, enhancing intrinsic motivation.</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Relatedness</a:t>
          </a:r>
          <a:r>
            <a:rPr lang="en-US" sz="1200" kern="1200" dirty="0"/>
            <a:t>: The group setting encourages peer support and creates a sense of community, helping students feel connected and supported in their fitness efforts. Sharing goals and progress fosters a shared commitment to improvement.</a:t>
          </a:r>
        </a:p>
      </dsp:txBody>
      <dsp:txXfrm>
        <a:off x="0" y="1553608"/>
        <a:ext cx="7353316" cy="2161080"/>
      </dsp:txXfrm>
    </dsp:sp>
    <dsp:sp modelId="{BF8FBB2F-446A-4964-ADC7-3D4E667015DA}">
      <dsp:nvSpPr>
        <dsp:cNvPr id="0" name=""/>
        <dsp:cNvSpPr/>
      </dsp:nvSpPr>
      <dsp:spPr>
        <a:xfrm>
          <a:off x="0" y="3816532"/>
          <a:ext cx="7353316" cy="463320"/>
        </a:xfrm>
        <a:prstGeom prst="roundRect">
          <a:avLst/>
        </a:prstGeom>
        <a:solidFill>
          <a:schemeClr val="accent2">
            <a:hueOff val="-1459563"/>
            <a:satOff val="-12734"/>
            <a:lumOff val="-1647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US" sz="1800" b="1" u="sng" kern="1200" dirty="0"/>
            <a:t>Week 4 - Session 2: Seminar (Introduction to Wellness and Goal Setting)</a:t>
          </a:r>
          <a:endParaRPr lang="en-US" sz="1800" kern="1200" dirty="0"/>
        </a:p>
      </dsp:txBody>
      <dsp:txXfrm>
        <a:off x="22617" y="3839149"/>
        <a:ext cx="7308082" cy="418086"/>
      </dsp:txXfrm>
    </dsp:sp>
    <dsp:sp modelId="{DD8A00B7-C368-43DC-968D-299B4BB5BE1A}">
      <dsp:nvSpPr>
        <dsp:cNvPr id="0" name=""/>
        <dsp:cNvSpPr/>
      </dsp:nvSpPr>
      <dsp:spPr>
        <a:xfrm>
          <a:off x="0" y="4292888"/>
          <a:ext cx="7353316" cy="1825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468" tIns="15240" rIns="85344" bIns="15240" numCol="1" spcCol="1270" anchor="t" anchorCtr="0">
          <a:noAutofit/>
        </a:bodyPr>
        <a:lstStyle/>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Activity</a:t>
          </a:r>
          <a:r>
            <a:rPr lang="en-US" sz="1200" kern="1200" dirty="0"/>
            <a:t>: Hold a seminar in the College of Business to discuss exercise foundations, such as CDC guidelines, types of exercise, and benefits. Provide SMART goal worksheets for individual or group use and then have students fill out copping planning worksheets to help them overcome potential barriers to exercise.</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Self-Efficacy</a:t>
          </a:r>
          <a:r>
            <a:rPr lang="en-US" sz="1200" kern="1200" dirty="0"/>
            <a:t>: Educating students about exercise and providing them with SMART goal frameworks increases their confidence in setting and achieving realistic fitness goals. Personalizing goals helps them experience early successes, reinforcing self-efficacy.</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Autonomy</a:t>
          </a:r>
          <a:r>
            <a:rPr lang="en-US" sz="1200" kern="1200" dirty="0"/>
            <a:t>: Allowing students to create their own goals or work in groups supports their autonomy by giving them the freedom to set meaningful objectives based on personal preferences.</a:t>
          </a:r>
        </a:p>
        <a:p>
          <a:pPr marL="114300" lvl="1" indent="-114300" algn="l" defTabSz="533400">
            <a:lnSpc>
              <a:spcPct val="90000"/>
            </a:lnSpc>
            <a:spcBef>
              <a:spcPct val="0"/>
            </a:spcBef>
            <a:spcAft>
              <a:spcPct val="20000"/>
            </a:spcAft>
            <a:buSzPts val="1000"/>
            <a:buFont typeface="Symbol" panose="05050102010706020507" pitchFamily="18" charset="2"/>
            <a:buChar char=""/>
          </a:pPr>
          <a:r>
            <a:rPr lang="en-US" sz="1200" b="1" kern="1200" dirty="0"/>
            <a:t>Environment</a:t>
          </a:r>
          <a:r>
            <a:rPr lang="en-US" sz="1200" kern="1200" dirty="0"/>
            <a:t>: The seminar setting is conducive to learning and discussion, with all necessary materials prepared in advance. This organized environment supports a focus on planning for health behavior change.</a:t>
          </a:r>
        </a:p>
      </dsp:txBody>
      <dsp:txXfrm>
        <a:off x="0" y="4292888"/>
        <a:ext cx="7353316" cy="182574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4FA9168-1AA0-4330-93C8-8A2BC786DAA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C5761D6-F269-4E92-99D5-40AC843D869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8C0DD2-AAFF-40FB-B1D5-B76D6B9F63F5}" type="datetimeFigureOut">
              <a:rPr lang="en-US" smtClean="0"/>
              <a:t>11/8/2024</a:t>
            </a:fld>
            <a:endParaRPr lang="en-US"/>
          </a:p>
        </p:txBody>
      </p:sp>
      <p:sp>
        <p:nvSpPr>
          <p:cNvPr id="4" name="Footer Placeholder 3">
            <a:extLst>
              <a:ext uri="{FF2B5EF4-FFF2-40B4-BE49-F238E27FC236}">
                <a16:creationId xmlns:a16="http://schemas.microsoft.com/office/drawing/2014/main" id="{112D8426-202C-4385-BEF1-8D0C15BC743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F91F5F-CE2D-4C59-9BE8-D5C9660BC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82E420-31C0-4FAB-9C47-370244A3A0D7}" type="slidenum">
              <a:rPr lang="en-US" smtClean="0"/>
              <a:t>‹#›</a:t>
            </a:fld>
            <a:endParaRPr lang="en-US"/>
          </a:p>
        </p:txBody>
      </p:sp>
    </p:spTree>
    <p:extLst>
      <p:ext uri="{BB962C8B-B14F-4D97-AF65-F5344CB8AC3E}">
        <p14:creationId xmlns:p14="http://schemas.microsoft.com/office/powerpoint/2010/main" val="995393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EAA7A3-4278-43C6-8774-F62FA0274339}" type="datetimeFigureOut">
              <a:rPr lang="en-US" smtClean="0"/>
              <a:t>11/8/2024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BDF500-FE05-4D50-AB42-37EDEB80A66C}" type="slidenum">
              <a:rPr lang="en-US" smtClean="0"/>
              <a:t>‹#›</a:t>
            </a:fld>
            <a:endParaRPr lang="en-US" dirty="0"/>
          </a:p>
        </p:txBody>
      </p:sp>
    </p:spTree>
    <p:extLst>
      <p:ext uri="{BB962C8B-B14F-4D97-AF65-F5344CB8AC3E}">
        <p14:creationId xmlns:p14="http://schemas.microsoft.com/office/powerpoint/2010/main" val="2934920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BDF500-FE05-4D50-AB42-37EDEB80A66C}" type="slidenum">
              <a:rPr lang="en-US" smtClean="0"/>
              <a:t>1</a:t>
            </a:fld>
            <a:endParaRPr lang="en-US" dirty="0"/>
          </a:p>
        </p:txBody>
      </p:sp>
    </p:spTree>
    <p:extLst>
      <p:ext uri="{BB962C8B-B14F-4D97-AF65-F5344CB8AC3E}">
        <p14:creationId xmlns:p14="http://schemas.microsoft.com/office/powerpoint/2010/main" val="358258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Corbel" panose="020B0503020204020204" pitchFamily="34" charset="0"/>
              </a:rPr>
              <a:t>The forethought phase precedes learners’ actions and includes processes such as setting goals and assessing self-efficacy for learning.</a:t>
            </a:r>
          </a:p>
          <a:p>
            <a:pPr algn="l"/>
            <a:r>
              <a:rPr lang="en-US" sz="1800" b="0" i="0" u="none" strike="noStrike" baseline="0" dirty="0">
                <a:latin typeface="Corbel" panose="020B0503020204020204" pitchFamily="34" charset="0"/>
              </a:rPr>
              <a:t>During the performance phase, learners implement strategies and control their attention to focus on the learning context. </a:t>
            </a:r>
          </a:p>
          <a:p>
            <a:pPr algn="l"/>
            <a:r>
              <a:rPr lang="en-US" sz="1800" b="0" i="0" u="none" strike="noStrike" baseline="0" dirty="0">
                <a:latin typeface="Corbel" panose="020B0503020204020204" pitchFamily="34" charset="0"/>
              </a:rPr>
              <a:t>The self-reflection phase, which occurs during breaks and after task completion, includes individuals’ responses to their efforts, such</a:t>
            </a:r>
          </a:p>
          <a:p>
            <a:pPr algn="l"/>
            <a:r>
              <a:rPr lang="en-US" sz="1800" b="0" i="0" u="none" strike="noStrike" baseline="0" dirty="0">
                <a:latin typeface="Corbel" panose="020B0503020204020204" pitchFamily="34" charset="0"/>
              </a:rPr>
              <a:t>as assessments of their learning progress and the effectiveness of their strategies.</a:t>
            </a:r>
            <a:endParaRPr lang="en-US" dirty="0">
              <a:latin typeface="Corbel" panose="020B0503020204020204" pitchFamily="34" charset="0"/>
            </a:endParaRPr>
          </a:p>
        </p:txBody>
      </p:sp>
      <p:sp>
        <p:nvSpPr>
          <p:cNvPr id="4" name="Slide Number Placeholder 3"/>
          <p:cNvSpPr>
            <a:spLocks noGrp="1"/>
          </p:cNvSpPr>
          <p:nvPr>
            <p:ph type="sldNum" sz="quarter" idx="5"/>
          </p:nvPr>
        </p:nvSpPr>
        <p:spPr/>
        <p:txBody>
          <a:bodyPr/>
          <a:lstStyle/>
          <a:p>
            <a:fld id="{0FBDF500-FE05-4D50-AB42-37EDEB80A66C}" type="slidenum">
              <a:rPr lang="en-US" smtClean="0"/>
              <a:t>10</a:t>
            </a:fld>
            <a:endParaRPr lang="en-US" dirty="0"/>
          </a:p>
        </p:txBody>
      </p:sp>
    </p:spTree>
    <p:extLst>
      <p:ext uri="{BB962C8B-B14F-4D97-AF65-F5344CB8AC3E}">
        <p14:creationId xmlns:p14="http://schemas.microsoft.com/office/powerpoint/2010/main" val="185104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BDF500-FE05-4D50-AB42-37EDEB80A66C}" type="slidenum">
              <a:rPr lang="en-US" smtClean="0"/>
              <a:t>12</a:t>
            </a:fld>
            <a:endParaRPr lang="en-US" dirty="0"/>
          </a:p>
        </p:txBody>
      </p:sp>
    </p:spTree>
    <p:extLst>
      <p:ext uri="{BB962C8B-B14F-4D97-AF65-F5344CB8AC3E}">
        <p14:creationId xmlns:p14="http://schemas.microsoft.com/office/powerpoint/2010/main" val="2372181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BDF500-FE05-4D50-AB42-37EDEB80A66C}" type="slidenum">
              <a:rPr lang="en-US" smtClean="0"/>
              <a:t>14</a:t>
            </a:fld>
            <a:endParaRPr lang="en-US" dirty="0"/>
          </a:p>
        </p:txBody>
      </p:sp>
    </p:spTree>
    <p:extLst>
      <p:ext uri="{BB962C8B-B14F-4D97-AF65-F5344CB8AC3E}">
        <p14:creationId xmlns:p14="http://schemas.microsoft.com/office/powerpoint/2010/main" val="3151078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8796EE-5529-4286-AFFA-EF29DE955E4D}" type="datetime1">
              <a:rPr lang="en-US" smtClean="0"/>
              <a:t>11/8/2024</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1784195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4FAB837-0063-491E-858F-DD25724A8926}" type="datetime1">
              <a:rPr lang="en-US" smtClean="0"/>
              <a:t>11/8/2024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3705706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6078C5-74A3-4242-B605-810F590B11DA}"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775016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5C4226-922A-45E0-9663-415E960B9ACA}"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943495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91448B-C7DB-4E23-A211-51CBE4A15368}"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3543215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5EA49-85AC-4FF8-AF5C-BD8D579FEAB2}"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3210969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3C514D-A032-4C04-9DF5-01BC854EDD73}"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974972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F64A10-6F72-468F-B46C-0D2F7DBB88CF}"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2142277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D6EB29-A990-4F8B-803B-9D321B7D249A}"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22167376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00582"/>
            <a:ext cx="8807116" cy="915873"/>
          </a:xfrm>
        </p:spPr>
        <p:txBody>
          <a:bodyPr anchor="b">
            <a:normAutofit/>
          </a:bodyPr>
          <a:lstStyle>
            <a:lvl1pPr algn="l">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949257"/>
            <a:ext cx="9144000" cy="601840"/>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A4A1A4D3-65C0-4E37-85B6-60637A8B3A0B}" type="datetime1">
              <a:rPr lang="en-US" noProof="0" smtClean="0"/>
              <a:t>11/8/2024</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878000"/>
            <a:ext cx="144000" cy="19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79420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F632EEF-732A-4DE7-BC5A-A86C31DB6F5A}"/>
              </a:ext>
            </a:extLst>
          </p:cNvPr>
          <p:cNvCxnSpPr>
            <a:cxnSpLocks/>
          </p:cNvCxnSpPr>
          <p:nvPr userDrawn="1"/>
        </p:nvCxnSpPr>
        <p:spPr>
          <a:xfrm rot="16200000">
            <a:off x="10391274" y="685801"/>
            <a:ext cx="1371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C54CE062-7CDB-4AB7-B86E-461B22E7F450}"/>
              </a:ext>
            </a:extLst>
          </p:cNvPr>
          <p:cNvSpPr>
            <a:spLocks noGrp="1"/>
          </p:cNvSpPr>
          <p:nvPr>
            <p:ph type="body" sz="quarter" idx="14" hasCustomPrompt="1"/>
          </p:nvPr>
        </p:nvSpPr>
        <p:spPr>
          <a:xfrm>
            <a:off x="9416048" y="1013969"/>
            <a:ext cx="1460500" cy="481013"/>
          </a:xfrm>
        </p:spPr>
        <p:txBody>
          <a:bodyPr/>
          <a:lstStyle>
            <a:lvl1pPr marL="0" indent="0" algn="r">
              <a:buNone/>
              <a:defRPr lang="en-US" sz="3000" b="1" i="0" kern="1200" dirty="0">
                <a:solidFill>
                  <a:schemeClr val="bg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3995708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700327"/>
            <a:ext cx="4143555" cy="1536580"/>
          </a:xfrm>
        </p:spPr>
        <p:txBody>
          <a:bodyPr/>
          <a:lstStyle>
            <a:lvl1pPr>
              <a:defRPr>
                <a:gradFill flip="none" rotWithShape="1">
                  <a:gsLst>
                    <a:gs pos="0">
                      <a:schemeClr val="bg2"/>
                    </a:gs>
                    <a:gs pos="100000">
                      <a:schemeClr val="accent1"/>
                    </a:gs>
                  </a:gsLst>
                  <a:lin ang="0" scaled="1"/>
                  <a:tileRect/>
                </a:gradFill>
              </a:defRPr>
            </a:lvl1pPr>
          </a:lstStyle>
          <a:p>
            <a:r>
              <a:rPr lang="en-US" dirty="0"/>
              <a:t>CONTENT</a:t>
            </a:r>
            <a:br>
              <a:rPr lang="en-US" dirty="0"/>
            </a:br>
            <a:r>
              <a:rPr lang="en-US" dirty="0"/>
              <a:t>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6914145" y="2138878"/>
            <a:ext cx="4361941" cy="3122935"/>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EC14684C-8F9D-4AB0-8A28-5C03DBBF5322}"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941196"/>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313915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279799"/>
            <a:ext cx="4143555" cy="692595"/>
          </a:xfrm>
        </p:spPr>
        <p:txBody>
          <a:bodyPr>
            <a:normAutofit/>
          </a:bodyPr>
          <a:lstStyle>
            <a:lvl1pPr marL="0" indent="0" algn="l">
              <a:buNone/>
              <a:defRPr sz="2500" b="1" i="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73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F3C709-9CE8-4D64-B0AD-CF857164533F}"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88499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1698820" y="4537309"/>
            <a:ext cx="9384760" cy="915873"/>
          </a:xfrm>
        </p:spPr>
        <p:txBody>
          <a:bodyPr anchor="b">
            <a:normAutofit/>
          </a:bodyPr>
          <a:lstStyle>
            <a:lvl1pPr>
              <a:defRPr sz="4000">
                <a:gradFill>
                  <a:gsLst>
                    <a:gs pos="0">
                      <a:schemeClr val="bg2"/>
                    </a:gs>
                    <a:gs pos="100000">
                      <a:schemeClr val="accent1"/>
                    </a:gs>
                  </a:gsLst>
                  <a:lin ang="0" scaled="1"/>
                </a:gradFill>
              </a:defRPr>
            </a:lvl1pPr>
          </a:lstStyle>
          <a:p>
            <a:r>
              <a:rPr lang="en-US" dirty="0"/>
              <a:t>SECTION DIVIDER SLIDE</a:t>
            </a:r>
          </a:p>
        </p:txBody>
      </p:sp>
      <p:sp>
        <p:nvSpPr>
          <p:cNvPr id="19" name="Rectangle 18">
            <a:extLst>
              <a:ext uri="{FF2B5EF4-FFF2-40B4-BE49-F238E27FC236}">
                <a16:creationId xmlns:a16="http://schemas.microsoft.com/office/drawing/2014/main" id="{2ABAA4CC-3D2B-49F9-B077-001CA4738B89}"/>
              </a:ext>
            </a:extLst>
          </p:cNvPr>
          <p:cNvSpPr/>
          <p:nvPr userDrawn="1"/>
        </p:nvSpPr>
        <p:spPr>
          <a:xfrm>
            <a:off x="0" y="0"/>
            <a:ext cx="12192000" cy="4446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5CF96AB6-31D5-4A55-802C-2B4684E0A169}" type="datetime1">
              <a:rPr lang="en-US" smtClean="0"/>
              <a:t>11/8/2024</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a:xfrm>
            <a:off x="1698819" y="6159402"/>
            <a:ext cx="2616158" cy="384202"/>
          </a:xfrm>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lvl1pPr>
              <a:defRPr>
                <a:solidFill>
                  <a:schemeClr val="accent1"/>
                </a:solidFill>
              </a:defRPr>
            </a:lvl1pPr>
          </a:lstStyle>
          <a:p>
            <a:fld id="{95CBEC59-7FF9-4688-98DF-89832A0C9025}" type="slidenum">
              <a:rPr lang="en-US" smtClean="0"/>
              <a:pPr/>
              <a:t>‹#›</a:t>
            </a:fld>
            <a:endParaRPr lang="en-US" dirty="0"/>
          </a:p>
        </p:txBody>
      </p: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2523DB2-F162-4E92-B6E1-B5E87D5D8ACF}"/>
              </a:ext>
            </a:extLst>
          </p:cNvPr>
          <p:cNvSpPr/>
          <p:nvPr userDrawn="1"/>
        </p:nvSpPr>
        <p:spPr>
          <a:xfrm>
            <a:off x="1283369" y="4914000"/>
            <a:ext cx="72000" cy="1944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 Placeholder 2">
            <a:extLst>
              <a:ext uri="{FF2B5EF4-FFF2-40B4-BE49-F238E27FC236}">
                <a16:creationId xmlns:a16="http://schemas.microsoft.com/office/drawing/2014/main" id="{316CC9B7-E806-4C95-96A5-EEEEBB4E99A0}"/>
              </a:ext>
            </a:extLst>
          </p:cNvPr>
          <p:cNvSpPr>
            <a:spLocks noGrp="1"/>
          </p:cNvSpPr>
          <p:nvPr>
            <p:ph type="body" idx="1" hasCustomPrompt="1"/>
          </p:nvPr>
        </p:nvSpPr>
        <p:spPr>
          <a:xfrm>
            <a:off x="1698820" y="5702936"/>
            <a:ext cx="9384760" cy="526936"/>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accent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cxnSp>
        <p:nvCxnSpPr>
          <p:cNvPr id="21" name="Straight Connector 20">
            <a:extLst>
              <a:ext uri="{FF2B5EF4-FFF2-40B4-BE49-F238E27FC236}">
                <a16:creationId xmlns:a16="http://schemas.microsoft.com/office/drawing/2014/main" id="{595F7760-B839-4F89-B618-3371C8B08414}"/>
              </a:ext>
            </a:extLst>
          </p:cNvPr>
          <p:cNvCxnSpPr/>
          <p:nvPr userDrawn="1"/>
        </p:nvCxnSpPr>
        <p:spPr>
          <a:xfrm>
            <a:off x="1838883" y="5560637"/>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798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FC33DF7-D0A2-49E4-BF1D-6DC097E62DC5}"/>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52069"/>
            <a:ext cx="3932237"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0"/>
            <a:ext cx="5231567" cy="6857999"/>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3283710"/>
            <a:ext cx="3932237"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9B124BC7-9832-442B-80FB-E33EFF174B88}" type="datetime1">
              <a:rPr lang="en-US" smtClean="0"/>
              <a:t>11/8/2024</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2000" cy="28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3" name="Straight Connector 12">
            <a:extLst>
              <a:ext uri="{FF2B5EF4-FFF2-40B4-BE49-F238E27FC236}">
                <a16:creationId xmlns:a16="http://schemas.microsoft.com/office/drawing/2014/main" id="{943ED311-FC15-4C06-8B1C-5C57F3F9A78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2331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solidFill>
                  <a:schemeClr val="bg1"/>
                </a:soli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D17AD7FE-61EB-4EDE-B597-3B0CB9FECB43}" type="datetime1">
              <a:rPr lang="en-US" smtClean="0"/>
              <a:t>11/8/2024</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0"/>
            <a:ext cx="72000" cy="11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97706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1237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04768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97706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1237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04768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2607100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5A1ED5E-125E-4828-9BC6-A73A2C8B88E0}"/>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318288"/>
            <a:ext cx="8807116" cy="2387600"/>
          </a:xfrm>
        </p:spPr>
        <p:txBody>
          <a:bodyPr anchor="b">
            <a:normAutofit/>
          </a:bodyPr>
          <a:lstStyle>
            <a:lvl1pPr algn="l">
              <a:defRPr sz="5500" b="1">
                <a:solidFill>
                  <a:schemeClr val="bg1"/>
                </a:solidFill>
              </a:defRPr>
            </a:lvl1pPr>
          </a:lstStyle>
          <a:p>
            <a:r>
              <a:rPr lang="en-US" dirty="0"/>
              <a:t>PRESENTATION</a:t>
            </a:r>
            <a:br>
              <a:rPr lang="en-US" dirty="0"/>
            </a:br>
            <a:r>
              <a:rPr lang="en-US" dirty="0"/>
              <a:t>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305275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1C5FA65B-3712-4D35-A79D-D49702D5F5F0}" type="datetime1">
              <a:rPr lang="en-US" smtClean="0"/>
              <a:t>11/8/2024</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0"/>
            <a:ext cx="144000" cy="248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289770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172200"/>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5396630"/>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326781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522758"/>
            <a:ext cx="8807116" cy="2387600"/>
          </a:xfrm>
        </p:spPr>
        <p:txBody>
          <a:bodyPr anchor="b">
            <a:normAutofit/>
          </a:bodyPr>
          <a:lstStyle>
            <a:lvl1pPr algn="l">
              <a:defRPr sz="5500" b="1">
                <a:solidFill>
                  <a:schemeClr val="bg1"/>
                </a:solidFill>
              </a:defRPr>
            </a:lvl1pPr>
          </a:lstStyle>
          <a:p>
            <a:r>
              <a:rPr lang="en-US" dirty="0"/>
              <a:t>PRESENTATION</a:t>
            </a:r>
            <a:br>
              <a:rPr lang="en-US" dirty="0"/>
            </a:br>
            <a:r>
              <a:rPr lang="en-US" dirty="0"/>
              <a:t>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25722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06E22233-F5CF-4F1F-83AF-52AD5584852F}" type="datetime1">
              <a:rPr lang="en-US" smtClean="0"/>
              <a:t>11/8/2024</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3438000"/>
            <a:ext cx="144000" cy="34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10217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85801"/>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1015979"/>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687446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413986"/>
            <a:ext cx="7107331" cy="1838643"/>
          </a:xfrm>
        </p:spPr>
        <p:txBody>
          <a:bodyPr anchor="b">
            <a:normAutofit/>
          </a:bodyPr>
          <a:lstStyle>
            <a:lvl1pPr algn="l">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4599498"/>
            <a:ext cx="7107331" cy="966857"/>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a:t>
            </a:r>
            <a:br>
              <a:rPr lang="en-US" noProof="0"/>
            </a:br>
            <a:r>
              <a:rPr lang="en-US" noProof="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7CC1676F-58B4-4633-A1FA-0E9D360325FE}" type="datetime1">
              <a:rPr lang="en-US" noProof="0" smtClean="0"/>
              <a:t>11/8/2024</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2740862"/>
            <a:ext cx="144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444445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6E88EDA-C5A5-4C22-8CE4-5C7FDCF2E859}"/>
              </a:ext>
            </a:extLst>
          </p:cNvPr>
          <p:cNvCxnSpPr>
            <a:cxnSpLocks/>
          </p:cNvCxnSpPr>
          <p:nvPr userDrawn="1"/>
        </p:nvCxnSpPr>
        <p:spPr>
          <a:xfrm flipV="1">
            <a:off x="11077074" y="5622756"/>
            <a:ext cx="0" cy="98422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1B98974C-AC7A-4E66-AE1A-DBA5F1A1D054}"/>
              </a:ext>
            </a:extLst>
          </p:cNvPr>
          <p:cNvSpPr>
            <a:spLocks noGrp="1"/>
          </p:cNvSpPr>
          <p:nvPr>
            <p:ph type="body" sz="quarter" idx="13" hasCustomPrompt="1"/>
          </p:nvPr>
        </p:nvSpPr>
        <p:spPr>
          <a:xfrm>
            <a:off x="9416048" y="5532986"/>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1625174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1"/>
            <a:ext cx="12192000" cy="4464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85756"/>
            <a:ext cx="8807116" cy="915873"/>
          </a:xfrm>
        </p:spPr>
        <p:txBody>
          <a:bodyPr anchor="b">
            <a:normAutofit/>
          </a:bodyPr>
          <a:lstStyle>
            <a:lvl1pPr algn="l">
              <a:defRPr sz="5500" b="1">
                <a:gradFill>
                  <a:gsLst>
                    <a:gs pos="0">
                      <a:schemeClr val="bg2"/>
                    </a:gs>
                    <a:gs pos="100000">
                      <a:schemeClr val="accent1"/>
                    </a:gs>
                  </a:gsLst>
                  <a:lin ang="0" scaled="1"/>
                </a:gra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6050473"/>
            <a:ext cx="9144000" cy="601840"/>
          </a:xfrm>
        </p:spPr>
        <p:txBody>
          <a:bodyPr>
            <a:normAutofit/>
          </a:bodyPr>
          <a:lstStyle>
            <a:lvl1pPr marL="0" indent="0" algn="l">
              <a:buNone/>
              <a:defRPr sz="30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48C14705-83E9-4744-BA73-88250BFD8882}" type="datetime1">
              <a:rPr lang="en-US" noProof="0" smtClean="0"/>
              <a:t>11/8/2024</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950000"/>
            <a:ext cx="144000" cy="190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882423"/>
            <a:ext cx="93044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0800000">
            <a:off x="10820400" y="870003"/>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10668000" y="1005185"/>
            <a:ext cx="1460500" cy="481013"/>
          </a:xfrm>
        </p:spPr>
        <p:txBody>
          <a:bodyPr/>
          <a:lstStyle>
            <a:lvl1pPr marL="0" indent="0" algn="l">
              <a:buNone/>
              <a:defRPr lang="en-US" sz="3000" b="1" i="0" kern="1200" dirty="0">
                <a:solidFill>
                  <a:schemeClr val="tx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98615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929641" y="458919"/>
            <a:ext cx="9971159" cy="1325563"/>
          </a:xfrm>
        </p:spPr>
        <p:txBody>
          <a:bodyPr/>
          <a:lstStyle>
            <a:lvl1pPr>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929641" y="3775165"/>
            <a:ext cx="9971158" cy="2427923"/>
          </a:xfrm>
        </p:spPr>
        <p:txBody>
          <a:bodyPr>
            <a:normAutofit/>
          </a:bodyPr>
          <a:lstStyle>
            <a:lvl1pPr marL="0" indent="0">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4D5D2A7B-A64C-4B9F-BD9E-DF3D2DCA51EC}"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687289" y="0"/>
            <a:ext cx="72000" cy="1271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068863" y="1528464"/>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929641" y="1669110"/>
            <a:ext cx="9971158"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810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929641" y="458919"/>
            <a:ext cx="9971159" cy="1325563"/>
          </a:xfrm>
        </p:spPr>
        <p:txBody>
          <a:bodyPr/>
          <a:lstStyle>
            <a:lvl1pPr>
              <a:defRPr>
                <a:gradFill>
                  <a:gsLst>
                    <a:gs pos="0">
                      <a:schemeClr val="bg2"/>
                    </a:gs>
                    <a:gs pos="100000">
                      <a:schemeClr val="accent1"/>
                    </a:gs>
                  </a:gsLst>
                  <a:lin ang="0" scaled="1"/>
                </a:gradFill>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929641" y="3133484"/>
            <a:ext cx="10515600" cy="2427923"/>
          </a:xfrm>
        </p:spPr>
        <p:txBody>
          <a:bodyPr>
            <a:normAutofit/>
          </a:bodyPr>
          <a:lstStyle>
            <a:lvl1pPr marL="0" indent="0">
              <a:lnSpc>
                <a:spcPct val="100000"/>
              </a:lnSpc>
              <a:spcBef>
                <a:spcPts val="600"/>
              </a:spcBef>
              <a:buNone/>
              <a:defRPr sz="1600" i="0">
                <a:solidFill>
                  <a:schemeClr val="tx1">
                    <a:lumMod val="75000"/>
                    <a:lumOff val="25000"/>
                  </a:schemeClr>
                </a:solidFill>
              </a:defRPr>
            </a:lvl1pPr>
            <a:lvl2pPr marL="457200" indent="0">
              <a:buNone/>
              <a:defRPr sz="1800" i="1">
                <a:solidFill>
                  <a:schemeClr val="tx1">
                    <a:lumMod val="75000"/>
                    <a:lumOff val="25000"/>
                  </a:schemeClr>
                </a:solidFill>
              </a:defRPr>
            </a:lvl2pPr>
            <a:lvl3pPr marL="914400" indent="0">
              <a:buNone/>
              <a:defRPr sz="1600" i="1">
                <a:solidFill>
                  <a:schemeClr val="tx1">
                    <a:lumMod val="75000"/>
                    <a:lumOff val="25000"/>
                  </a:schemeClr>
                </a:solidFill>
              </a:defRPr>
            </a:lvl3pPr>
            <a:lvl4pPr marL="1371600" indent="0">
              <a:buNone/>
              <a:defRPr sz="1400" i="1">
                <a:solidFill>
                  <a:schemeClr val="tx1">
                    <a:lumMod val="75000"/>
                    <a:lumOff val="25000"/>
                  </a:schemeClr>
                </a:solidFill>
              </a:defRPr>
            </a:lvl4pPr>
            <a:lvl5pPr marL="1828800" indent="0">
              <a:buNone/>
              <a:defRPr sz="1400" i="1">
                <a:solidFill>
                  <a:schemeClr val="tx1">
                    <a:lumMod val="75000"/>
                    <a:lumOff val="2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E13EFB65-12A9-4009-9FA4-75E0008BDB54}"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687289" y="0"/>
            <a:ext cx="72000" cy="12710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068863" y="1528464"/>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929641" y="1669110"/>
            <a:ext cx="9971158" cy="692595"/>
          </a:xfrm>
        </p:spPr>
        <p:txBody>
          <a:bodyPr>
            <a:normAutofit/>
          </a:bodyPr>
          <a:lstStyle>
            <a:lvl1pPr marL="0" indent="0" algn="l">
              <a:buNone/>
              <a:defRPr sz="25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33331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CF94AF4-4F78-4DA5-8571-FD66FFA6313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21" y="546844"/>
            <a:ext cx="8997738" cy="1325563"/>
          </a:xfrm>
        </p:spPr>
        <p:txBody>
          <a:bodyPr/>
          <a:lstStyle>
            <a:lvl1pPr>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1527520" y="3581731"/>
            <a:ext cx="8997737" cy="2230464"/>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32C5CECC-78E3-4BAF-A649-5BB8E2A5E162}"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a:xfrm>
            <a:off x="590400" y="6159402"/>
            <a:ext cx="2788169"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8" y="244717"/>
            <a:ext cx="72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2" y="161638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20" y="1757035"/>
            <a:ext cx="8997737"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0938200" y="1341281"/>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0831016" y="1377655"/>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80265F1-E793-484F-ADC9-31450ADF8B0E}"/>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6688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D78B68-FE4A-49F4-ADA4-20D2C5C5B86B}" type="datetime1">
              <a:rPr lang="en-US" smtClean="0"/>
              <a:t>11/8/2024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24232918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443655"/>
            <a:ext cx="4143555" cy="1536580"/>
          </a:xfrm>
        </p:spPr>
        <p:txBody>
          <a:bodyPr/>
          <a:lstStyle>
            <a:lvl1pPr>
              <a:defRPr/>
            </a:lvl1pPr>
          </a:lstStyle>
          <a:p>
            <a:r>
              <a:rPr lang="en-US" dirty="0"/>
              <a:t>CONTENT</a:t>
            </a:r>
            <a:br>
              <a:rPr lang="en-US" dirty="0"/>
            </a:br>
            <a:r>
              <a:rPr lang="en-US" dirty="0"/>
              <a:t>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5871409" y="2588054"/>
            <a:ext cx="5228216" cy="3122935"/>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7947498D-E67A-44C6-969C-F5E408C5E830}"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684524"/>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288248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023127"/>
            <a:ext cx="4143555"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6381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2864D1B-05AA-49BC-BA1A-52FAC02DA923}"/>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928800" y="2316701"/>
            <a:ext cx="10515600"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928800" y="4083026"/>
            <a:ext cx="10515600"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B0AA6A4D-6027-486C-B368-D09D9E3769BE}" type="datetime1">
              <a:rPr lang="en-US" smtClean="0"/>
              <a:t>11/8/2024</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7" name="Straight Connector 6">
            <a:extLst>
              <a:ext uri="{FF2B5EF4-FFF2-40B4-BE49-F238E27FC236}">
                <a16:creationId xmlns:a16="http://schemas.microsoft.com/office/drawing/2014/main" id="{7900A71E-3FCF-4E9F-9CE1-57411851763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FACAE552-11D7-45BF-8B66-071AE054F7B4}"/>
              </a:ext>
            </a:extLst>
          </p:cNvPr>
          <p:cNvSpPr/>
          <p:nvPr userDrawn="1"/>
        </p:nvSpPr>
        <p:spPr>
          <a:xfrm>
            <a:off x="687289" y="0"/>
            <a:ext cx="72000" cy="36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068863" y="3940727"/>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6540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2864D1B-05AA-49BC-BA1A-52FAC02DA923}"/>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928800" y="2781919"/>
            <a:ext cx="10515600"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928800" y="4548244"/>
            <a:ext cx="10515600"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1350109B-593A-4051-BAEB-B7EA2A149546}" type="datetime1">
              <a:rPr lang="en-US" smtClean="0"/>
              <a:t>11/8/2024</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a:xfrm>
            <a:off x="928800" y="6159402"/>
            <a:ext cx="2919886"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FACAE552-11D7-45BF-8B66-071AE054F7B4}"/>
              </a:ext>
            </a:extLst>
          </p:cNvPr>
          <p:cNvSpPr/>
          <p:nvPr userDrawn="1"/>
        </p:nvSpPr>
        <p:spPr>
          <a:xfrm>
            <a:off x="687289" y="3186000"/>
            <a:ext cx="72000" cy="36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068863" y="4405945"/>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9562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37245BE-F984-498B-9CBB-C4DDD775060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1527520" y="2316701"/>
            <a:ext cx="9556063"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1527520" y="4083026"/>
            <a:ext cx="9556064"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955482CF-52C4-48A3-B036-8DB2A4567D86}" type="datetime1">
              <a:rPr lang="en-US" smtClean="0"/>
              <a:t>11/8/2024</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FACAE552-11D7-45BF-8B66-071AE054F7B4}"/>
              </a:ext>
            </a:extLst>
          </p:cNvPr>
          <p:cNvSpPr/>
          <p:nvPr userDrawn="1"/>
        </p:nvSpPr>
        <p:spPr>
          <a:xfrm>
            <a:off x="1285167" y="255684"/>
            <a:ext cx="72000" cy="3411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666742" y="3940727"/>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1" name="Straight Connector 20">
            <a:extLst>
              <a:ext uri="{FF2B5EF4-FFF2-40B4-BE49-F238E27FC236}">
                <a16:creationId xmlns:a16="http://schemas.microsoft.com/office/drawing/2014/main" id="{BA8760C4-08C1-4929-A6AE-568F6788388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69AE345-7CB6-4F86-99E6-C8B881714A2B}"/>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7740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443655"/>
            <a:ext cx="4143555" cy="1536580"/>
          </a:xfrm>
        </p:spPr>
        <p:txBody>
          <a:bodyPr/>
          <a:lstStyle>
            <a:lvl1pPr>
              <a:defRPr/>
            </a:lvl1pPr>
          </a:lstStyle>
          <a:p>
            <a:r>
              <a:rPr lang="en-US" dirty="0"/>
              <a:t>SECTION</a:t>
            </a:r>
            <a:br>
              <a:rPr lang="en-US" dirty="0"/>
            </a:br>
            <a:r>
              <a:rPr lang="en-US" dirty="0"/>
              <a:t>DIVIDER 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C64FE1CB-D45D-416B-942E-3938B8A3D4CF}"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684524"/>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288248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023127"/>
            <a:ext cx="4143555"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9905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700327"/>
            <a:ext cx="4143555" cy="1536580"/>
          </a:xfrm>
        </p:spPr>
        <p:txBody>
          <a:bodyPr/>
          <a:lstStyle>
            <a:lvl1pPr>
              <a:defRPr>
                <a:gradFill flip="none" rotWithShape="1">
                  <a:gsLst>
                    <a:gs pos="0">
                      <a:schemeClr val="bg2"/>
                    </a:gs>
                    <a:gs pos="100000">
                      <a:schemeClr val="accent1"/>
                    </a:gs>
                  </a:gsLst>
                  <a:lin ang="0" scaled="1"/>
                  <a:tileRect/>
                </a:gradFill>
              </a:defRPr>
            </a:lvl1pPr>
          </a:lstStyle>
          <a:p>
            <a:r>
              <a:rPr lang="en-US" dirty="0"/>
              <a:t>SECTION</a:t>
            </a:r>
            <a:br>
              <a:rPr lang="en-US" dirty="0"/>
            </a:br>
            <a:r>
              <a:rPr lang="en-US" dirty="0"/>
              <a:t>DIVIDER 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7F4E27A2-5EA6-4958-999E-09831344ACA2}"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941196"/>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313915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279799"/>
            <a:ext cx="4143555" cy="692595"/>
          </a:xfrm>
        </p:spPr>
        <p:txBody>
          <a:bodyPr>
            <a:normAutofit/>
          </a:bodyPr>
          <a:lstStyle>
            <a:lvl1pPr marL="0" indent="0" algn="l">
              <a:buNone/>
              <a:defRPr sz="2500" b="1" i="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9291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A30FC14-A5B3-4B00-8DE8-B6E28CF32743}"/>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195AFA-7DE7-4BBC-AE6C-B5FAE8A371C2}"/>
              </a:ext>
            </a:extLst>
          </p:cNvPr>
          <p:cNvSpPr>
            <a:spLocks noGrp="1"/>
          </p:cNvSpPr>
          <p:nvPr>
            <p:ph type="title" hasCustomPrompt="1"/>
          </p:nvPr>
        </p:nvSpPr>
        <p:spPr>
          <a:xfrm>
            <a:off x="928800" y="724195"/>
            <a:ext cx="10515600" cy="1325563"/>
          </a:xfrm>
        </p:spPr>
        <p:txBody>
          <a:bodyPr/>
          <a:lstStyle>
            <a:lvl1pPr>
              <a:defRPr>
                <a:gradFill>
                  <a:gsLst>
                    <a:gs pos="0">
                      <a:schemeClr val="bg2"/>
                    </a:gs>
                    <a:gs pos="100000">
                      <a:schemeClr val="accent1"/>
                    </a:gs>
                  </a:gsLst>
                  <a:lin ang="0" scaled="1"/>
                </a:gradFill>
              </a:defRPr>
            </a:lvl1pPr>
          </a:lstStyle>
          <a:p>
            <a:r>
              <a:rPr lang="en-US" dirty="0"/>
              <a:t>TWO CONTENT</a:t>
            </a:r>
            <a:br>
              <a:rPr lang="en-US" dirty="0"/>
            </a:br>
            <a:r>
              <a:rPr lang="en-US" dirty="0"/>
              <a:t>SLIDE</a:t>
            </a:r>
          </a:p>
        </p:txBody>
      </p:sp>
      <p:sp>
        <p:nvSpPr>
          <p:cNvPr id="3" name="Text Placeholder 2">
            <a:extLst>
              <a:ext uri="{FF2B5EF4-FFF2-40B4-BE49-F238E27FC236}">
                <a16:creationId xmlns:a16="http://schemas.microsoft.com/office/drawing/2014/main" id="{A98AFDAC-3A23-4F5B-B2BE-CDF8D1AFCF86}"/>
              </a:ext>
            </a:extLst>
          </p:cNvPr>
          <p:cNvSpPr>
            <a:spLocks noGrp="1"/>
          </p:cNvSpPr>
          <p:nvPr>
            <p:ph type="body" idx="1"/>
          </p:nvPr>
        </p:nvSpPr>
        <p:spPr>
          <a:xfrm>
            <a:off x="928800" y="2272009"/>
            <a:ext cx="5157787"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BD9244-253B-4F61-9F15-81C783E03B05}"/>
              </a:ext>
            </a:extLst>
          </p:cNvPr>
          <p:cNvSpPr>
            <a:spLocks noGrp="1"/>
          </p:cNvSpPr>
          <p:nvPr>
            <p:ph sz="half" idx="2"/>
          </p:nvPr>
        </p:nvSpPr>
        <p:spPr>
          <a:xfrm>
            <a:off x="928800" y="3386142"/>
            <a:ext cx="5157787" cy="2015247"/>
          </a:xfrm>
        </p:spPr>
        <p:txBody>
          <a:bodyPr>
            <a:normAutofit/>
          </a:bodyPr>
          <a:lstStyle>
            <a:lvl1pPr marL="180000" indent="-180000" algn="l" defTabSz="914400" rtl="0" eaLnBrk="1" latinLnBrk="0" hangingPunct="1">
              <a:lnSpc>
                <a:spcPct val="100000"/>
              </a:lnSpc>
              <a:spcBef>
                <a:spcPts val="600"/>
              </a:spcBef>
              <a:buClr>
                <a:schemeClr val="bg2"/>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5" name="Text Placeholder 4">
            <a:extLst>
              <a:ext uri="{FF2B5EF4-FFF2-40B4-BE49-F238E27FC236}">
                <a16:creationId xmlns:a16="http://schemas.microsoft.com/office/drawing/2014/main" id="{EBA65450-4B24-4A6B-9987-1F3CF67B414D}"/>
              </a:ext>
            </a:extLst>
          </p:cNvPr>
          <p:cNvSpPr>
            <a:spLocks noGrp="1"/>
          </p:cNvSpPr>
          <p:nvPr>
            <p:ph type="body" sz="quarter" idx="3"/>
          </p:nvPr>
        </p:nvSpPr>
        <p:spPr>
          <a:xfrm>
            <a:off x="6284744" y="2272009"/>
            <a:ext cx="5183188" cy="823912"/>
          </a:xfrm>
        </p:spPr>
        <p:txBody>
          <a:bodyPr anchor="b">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9DAC08-B52B-4DCC-9D22-E4E54E711637}"/>
              </a:ext>
            </a:extLst>
          </p:cNvPr>
          <p:cNvSpPr>
            <a:spLocks noGrp="1"/>
          </p:cNvSpPr>
          <p:nvPr>
            <p:ph sz="quarter" idx="4"/>
          </p:nvPr>
        </p:nvSpPr>
        <p:spPr>
          <a:xfrm>
            <a:off x="6284744" y="3386142"/>
            <a:ext cx="5183188" cy="2015247"/>
          </a:xfrm>
        </p:spPr>
        <p:txBody>
          <a:bodyPr>
            <a:normAutofit/>
          </a:bodyPr>
          <a:lstStyle>
            <a:lvl1pPr marL="180000" indent="-180000">
              <a:lnSpc>
                <a:spcPct val="100000"/>
              </a:lnSpc>
              <a:spcBef>
                <a:spcPts val="600"/>
              </a:spcBef>
              <a:buClr>
                <a:schemeClr val="accent1"/>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a:defRPr/>
            </a:lvl2pPr>
            <a:lvl3pPr>
              <a:defRPr/>
            </a:lvl3pPr>
            <a:lvl4pPr>
              <a:defRPr/>
            </a:lvl4pPr>
            <a:lvl5pPr>
              <a:defRPr/>
            </a:lvl5pPr>
          </a:lstStyle>
          <a:p>
            <a:pPr marL="228600" lvl="0" indent="-228600" algn="l" defTabSz="914400" rtl="0" eaLnBrk="1" latinLnBrk="0" hangingPunct="1">
              <a:lnSpc>
                <a:spcPct val="100000"/>
              </a:lnSpc>
              <a:spcBef>
                <a:spcPts val="600"/>
              </a:spcBef>
            </a:pPr>
            <a:r>
              <a:rPr lang="en-US"/>
              <a:t>Click to edit Master text styles</a:t>
            </a:r>
          </a:p>
        </p:txBody>
      </p:sp>
      <p:sp>
        <p:nvSpPr>
          <p:cNvPr id="7" name="Date Placeholder 6">
            <a:extLst>
              <a:ext uri="{FF2B5EF4-FFF2-40B4-BE49-F238E27FC236}">
                <a16:creationId xmlns:a16="http://schemas.microsoft.com/office/drawing/2014/main" id="{753D5824-9ACF-4E5F-AC80-9ACD7B67FFDE}"/>
              </a:ext>
            </a:extLst>
          </p:cNvPr>
          <p:cNvSpPr>
            <a:spLocks noGrp="1"/>
          </p:cNvSpPr>
          <p:nvPr>
            <p:ph type="dt" sz="half" idx="10"/>
          </p:nvPr>
        </p:nvSpPr>
        <p:spPr/>
        <p:txBody>
          <a:bodyPr/>
          <a:lstStyle/>
          <a:p>
            <a:fld id="{E4BFA9DB-4944-4DB4-94C3-95A385E405E4}" type="datetime1">
              <a:rPr lang="en-US" smtClean="0"/>
              <a:t>11/8/2024</a:t>
            </a:fld>
            <a:endParaRPr lang="en-US" dirty="0"/>
          </a:p>
        </p:txBody>
      </p:sp>
      <p:sp>
        <p:nvSpPr>
          <p:cNvPr id="8" name="Footer Placeholder 7">
            <a:extLst>
              <a:ext uri="{FF2B5EF4-FFF2-40B4-BE49-F238E27FC236}">
                <a16:creationId xmlns:a16="http://schemas.microsoft.com/office/drawing/2014/main" id="{02F28EAD-9FFC-4EDD-96C6-CDAF179BAF01}"/>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96D156D5-5DCA-446B-8C31-2251F7ECE67C}"/>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454CE474-0060-44FE-B47E-DA6AF06C369C}"/>
              </a:ext>
            </a:extLst>
          </p:cNvPr>
          <p:cNvSpPr/>
          <p:nvPr userDrawn="1"/>
        </p:nvSpPr>
        <p:spPr>
          <a:xfrm>
            <a:off x="687289" y="0"/>
            <a:ext cx="72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D50FF488-85D0-4162-BF82-7F9DAA427094}"/>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726B73F3-1DAC-413E-B204-D9A6E14725E4}"/>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3" name="Straight Connector 12">
            <a:extLst>
              <a:ext uri="{FF2B5EF4-FFF2-40B4-BE49-F238E27FC236}">
                <a16:creationId xmlns:a16="http://schemas.microsoft.com/office/drawing/2014/main" id="{F78574EA-1B80-4D53-A1C5-929097CBD6A1}"/>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2DDB37A-C70A-4701-A519-6A882408133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DEED813-3D7D-4166-A729-7E883823CD5E}"/>
              </a:ext>
            </a:extLst>
          </p:cNvPr>
          <p:cNvCxnSpPr/>
          <p:nvPr userDrawn="1"/>
        </p:nvCxnSpPr>
        <p:spPr>
          <a:xfrm>
            <a:off x="1068863"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CC230C-5438-4284-8FAA-05E533A44A5C}"/>
              </a:ext>
            </a:extLst>
          </p:cNvPr>
          <p:cNvCxnSpPr/>
          <p:nvPr userDrawn="1"/>
        </p:nvCxnSpPr>
        <p:spPr>
          <a:xfrm>
            <a:off x="6412241" y="3226963"/>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02774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BBFDD45-3FE7-46CA-9142-8DBABF181C24}"/>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195AFA-7DE7-4BBC-AE6C-B5FAE8A371C2}"/>
              </a:ext>
            </a:extLst>
          </p:cNvPr>
          <p:cNvSpPr>
            <a:spLocks noGrp="1"/>
          </p:cNvSpPr>
          <p:nvPr>
            <p:ph type="title" hasCustomPrompt="1"/>
          </p:nvPr>
        </p:nvSpPr>
        <p:spPr>
          <a:xfrm>
            <a:off x="928800" y="724195"/>
            <a:ext cx="10515600" cy="1325563"/>
          </a:xfrm>
        </p:spPr>
        <p:txBody>
          <a:bodyPr/>
          <a:lstStyle>
            <a:lvl1pPr>
              <a:defRPr/>
            </a:lvl1pPr>
          </a:lstStyle>
          <a:p>
            <a:r>
              <a:rPr lang="en-US" dirty="0"/>
              <a:t>TWO CONTENT</a:t>
            </a:r>
            <a:br>
              <a:rPr lang="en-US" dirty="0"/>
            </a:br>
            <a:r>
              <a:rPr lang="en-US" dirty="0"/>
              <a:t>SLIDE</a:t>
            </a:r>
          </a:p>
        </p:txBody>
      </p:sp>
      <p:sp>
        <p:nvSpPr>
          <p:cNvPr id="3" name="Text Placeholder 2">
            <a:extLst>
              <a:ext uri="{FF2B5EF4-FFF2-40B4-BE49-F238E27FC236}">
                <a16:creationId xmlns:a16="http://schemas.microsoft.com/office/drawing/2014/main" id="{A98AFDAC-3A23-4F5B-B2BE-CDF8D1AFCF86}"/>
              </a:ext>
            </a:extLst>
          </p:cNvPr>
          <p:cNvSpPr>
            <a:spLocks noGrp="1"/>
          </p:cNvSpPr>
          <p:nvPr>
            <p:ph type="body" idx="1"/>
          </p:nvPr>
        </p:nvSpPr>
        <p:spPr>
          <a:xfrm>
            <a:off x="928800" y="227200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EBA65450-4B24-4A6B-9987-1F3CF67B414D}"/>
              </a:ext>
            </a:extLst>
          </p:cNvPr>
          <p:cNvSpPr>
            <a:spLocks noGrp="1"/>
          </p:cNvSpPr>
          <p:nvPr>
            <p:ph type="body" sz="quarter" idx="3"/>
          </p:nvPr>
        </p:nvSpPr>
        <p:spPr>
          <a:xfrm>
            <a:off x="6284744" y="2272009"/>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a:extLst>
              <a:ext uri="{FF2B5EF4-FFF2-40B4-BE49-F238E27FC236}">
                <a16:creationId xmlns:a16="http://schemas.microsoft.com/office/drawing/2014/main" id="{753D5824-9ACF-4E5F-AC80-9ACD7B67FFDE}"/>
              </a:ext>
            </a:extLst>
          </p:cNvPr>
          <p:cNvSpPr>
            <a:spLocks noGrp="1"/>
          </p:cNvSpPr>
          <p:nvPr>
            <p:ph type="dt" sz="half" idx="10"/>
          </p:nvPr>
        </p:nvSpPr>
        <p:spPr/>
        <p:txBody>
          <a:bodyPr/>
          <a:lstStyle/>
          <a:p>
            <a:fld id="{D6621713-22B8-4AC6-BE08-AC6E22FC9226}" type="datetime1">
              <a:rPr lang="en-US" smtClean="0"/>
              <a:t>11/8/2024</a:t>
            </a:fld>
            <a:endParaRPr lang="en-US" dirty="0"/>
          </a:p>
        </p:txBody>
      </p:sp>
      <p:sp>
        <p:nvSpPr>
          <p:cNvPr id="8" name="Footer Placeholder 7">
            <a:extLst>
              <a:ext uri="{FF2B5EF4-FFF2-40B4-BE49-F238E27FC236}">
                <a16:creationId xmlns:a16="http://schemas.microsoft.com/office/drawing/2014/main" id="{02F28EAD-9FFC-4EDD-96C6-CDAF179BAF01}"/>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96D156D5-5DCA-446B-8C31-2251F7ECE67C}"/>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454CE474-0060-44FE-B47E-DA6AF06C369C}"/>
              </a:ext>
            </a:extLst>
          </p:cNvPr>
          <p:cNvSpPr/>
          <p:nvPr userDrawn="1"/>
        </p:nvSpPr>
        <p:spPr>
          <a:xfrm>
            <a:off x="687288" y="255684"/>
            <a:ext cx="72000" cy="1573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0DEED813-3D7D-4166-A729-7E883823CD5E}"/>
              </a:ext>
            </a:extLst>
          </p:cNvPr>
          <p:cNvCxnSpPr/>
          <p:nvPr userDrawn="1"/>
        </p:nvCxnSpPr>
        <p:spPr>
          <a:xfrm>
            <a:off x="1068863"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CC230C-5438-4284-8FAA-05E533A44A5C}"/>
              </a:ext>
            </a:extLst>
          </p:cNvPr>
          <p:cNvCxnSpPr/>
          <p:nvPr userDrawn="1"/>
        </p:nvCxnSpPr>
        <p:spPr>
          <a:xfrm>
            <a:off x="641224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28791ED-1F60-48B9-B73C-7835714E670D}"/>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15">
            <a:extLst>
              <a:ext uri="{FF2B5EF4-FFF2-40B4-BE49-F238E27FC236}">
                <a16:creationId xmlns:a16="http://schemas.microsoft.com/office/drawing/2014/main" id="{F968FAF7-548C-4383-BE8C-5A194EC21F17}"/>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3" name="Straight Connector 22">
            <a:extLst>
              <a:ext uri="{FF2B5EF4-FFF2-40B4-BE49-F238E27FC236}">
                <a16:creationId xmlns:a16="http://schemas.microsoft.com/office/drawing/2014/main" id="{DBEDEE03-9903-44CE-8EB8-22B19F5E8DD7}"/>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E8DF3E-FD5B-4215-B847-DFFB761C21A4}"/>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Content Placeholder 3">
            <a:extLst>
              <a:ext uri="{FF2B5EF4-FFF2-40B4-BE49-F238E27FC236}">
                <a16:creationId xmlns:a16="http://schemas.microsoft.com/office/drawing/2014/main" id="{C2B73E5D-AD65-4FEE-89DE-2E2643A3456B}"/>
              </a:ext>
            </a:extLst>
          </p:cNvPr>
          <p:cNvSpPr>
            <a:spLocks noGrp="1"/>
          </p:cNvSpPr>
          <p:nvPr>
            <p:ph sz="half" idx="2"/>
          </p:nvPr>
        </p:nvSpPr>
        <p:spPr>
          <a:xfrm>
            <a:off x="928800"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25" name="Content Placeholder 3">
            <a:extLst>
              <a:ext uri="{FF2B5EF4-FFF2-40B4-BE49-F238E27FC236}">
                <a16:creationId xmlns:a16="http://schemas.microsoft.com/office/drawing/2014/main" id="{E10D0906-57D4-410E-823B-3BAD416949E1}"/>
              </a:ext>
            </a:extLst>
          </p:cNvPr>
          <p:cNvSpPr>
            <a:spLocks noGrp="1"/>
          </p:cNvSpPr>
          <p:nvPr>
            <p:ph sz="half" idx="15"/>
          </p:nvPr>
        </p:nvSpPr>
        <p:spPr>
          <a:xfrm>
            <a:off x="6310145"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Tree>
    <p:extLst>
      <p:ext uri="{BB962C8B-B14F-4D97-AF65-F5344CB8AC3E}">
        <p14:creationId xmlns:p14="http://schemas.microsoft.com/office/powerpoint/2010/main" val="12973930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8" y="2272009"/>
            <a:ext cx="4759643"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TWO CONTENT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65CDCCE9-8C0F-4404-9D2C-03B819D1E0ED}"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227200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Content Placeholder 3">
            <a:extLst>
              <a:ext uri="{FF2B5EF4-FFF2-40B4-BE49-F238E27FC236}">
                <a16:creationId xmlns:a16="http://schemas.microsoft.com/office/drawing/2014/main" id="{757A12BA-9C40-44B2-BB42-FE7A1F89A090}"/>
              </a:ext>
            </a:extLst>
          </p:cNvPr>
          <p:cNvSpPr>
            <a:spLocks noGrp="1"/>
          </p:cNvSpPr>
          <p:nvPr>
            <p:ph sz="half" idx="15"/>
          </p:nvPr>
        </p:nvSpPr>
        <p:spPr>
          <a:xfrm>
            <a:off x="1527519" y="3386142"/>
            <a:ext cx="4783074"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27" name="Content Placeholder 3">
            <a:extLst>
              <a:ext uri="{FF2B5EF4-FFF2-40B4-BE49-F238E27FC236}">
                <a16:creationId xmlns:a16="http://schemas.microsoft.com/office/drawing/2014/main" id="{16A390F6-1520-488F-97A9-78F0B2119006}"/>
              </a:ext>
            </a:extLst>
          </p:cNvPr>
          <p:cNvSpPr>
            <a:spLocks noGrp="1"/>
          </p:cNvSpPr>
          <p:nvPr>
            <p:ph sz="half" idx="16"/>
          </p:nvPr>
        </p:nvSpPr>
        <p:spPr>
          <a:xfrm>
            <a:off x="6911271" y="3386142"/>
            <a:ext cx="4783075"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Tree>
    <p:extLst>
      <p:ext uri="{BB962C8B-B14F-4D97-AF65-F5344CB8AC3E}">
        <p14:creationId xmlns:p14="http://schemas.microsoft.com/office/powerpoint/2010/main" val="35902670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9" y="2272009"/>
            <a:ext cx="4540672"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gradFill>
                  <a:gsLst>
                    <a:gs pos="0">
                      <a:schemeClr val="bg2"/>
                    </a:gs>
                    <a:gs pos="100000">
                      <a:schemeClr val="accent1"/>
                    </a:gs>
                  </a:gsLst>
                  <a:lin ang="0" scaled="1"/>
                </a:gradFill>
              </a:defRPr>
            </a:lvl1pPr>
          </a:lstStyle>
          <a:p>
            <a:r>
              <a:rPr lang="en-US" dirty="0"/>
              <a:t>TWO CONTENT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835F215A-09D4-4AEF-8B01-B7DDD07DDBA7}"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227200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Content Placeholder 3">
            <a:extLst>
              <a:ext uri="{FF2B5EF4-FFF2-40B4-BE49-F238E27FC236}">
                <a16:creationId xmlns:a16="http://schemas.microsoft.com/office/drawing/2014/main" id="{80E9747C-D5E4-4606-9D3D-103BF578726B}"/>
              </a:ext>
            </a:extLst>
          </p:cNvPr>
          <p:cNvSpPr>
            <a:spLocks noGrp="1"/>
          </p:cNvSpPr>
          <p:nvPr>
            <p:ph sz="half" idx="17"/>
          </p:nvPr>
        </p:nvSpPr>
        <p:spPr>
          <a:xfrm>
            <a:off x="1527519" y="3386142"/>
            <a:ext cx="4559068" cy="2773258"/>
          </a:xfrm>
        </p:spPr>
        <p:txBody>
          <a:bodyPr>
            <a:normAutofit/>
          </a:bodyPr>
          <a:lstStyle>
            <a:lvl1pPr marL="180000" indent="-180000" algn="l" defTabSz="914400" rtl="0" eaLnBrk="1" latinLnBrk="0" hangingPunct="1">
              <a:lnSpc>
                <a:spcPct val="100000"/>
              </a:lnSpc>
              <a:spcBef>
                <a:spcPts val="600"/>
              </a:spcBef>
              <a:buClr>
                <a:schemeClr val="bg2"/>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29" name="Content Placeholder 3">
            <a:extLst>
              <a:ext uri="{FF2B5EF4-FFF2-40B4-BE49-F238E27FC236}">
                <a16:creationId xmlns:a16="http://schemas.microsoft.com/office/drawing/2014/main" id="{C45F91F2-CC9B-43AA-A5DF-A0BCEB342754}"/>
              </a:ext>
            </a:extLst>
          </p:cNvPr>
          <p:cNvSpPr>
            <a:spLocks noGrp="1"/>
          </p:cNvSpPr>
          <p:nvPr>
            <p:ph sz="half" idx="18"/>
          </p:nvPr>
        </p:nvSpPr>
        <p:spPr>
          <a:xfrm>
            <a:off x="6911271" y="3386142"/>
            <a:ext cx="4783069"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Tree>
    <p:extLst>
      <p:ext uri="{BB962C8B-B14F-4D97-AF65-F5344CB8AC3E}">
        <p14:creationId xmlns:p14="http://schemas.microsoft.com/office/powerpoint/2010/main" val="61179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DCB56E-6F15-4A6A-B7B5-7F66EF9E4F89}" type="datetime1">
              <a:rPr lang="en-US" smtClean="0"/>
              <a:t>11/8/2024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7145634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Picture and Title">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DB8CD8-F2C6-48F5-8A73-E5FB643BC475}"/>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B0ED56-F1B1-4DBE-9DF3-13C23A2BEF6D}"/>
              </a:ext>
            </a:extLst>
          </p:cNvPr>
          <p:cNvSpPr>
            <a:spLocks noGrp="1"/>
          </p:cNvSpPr>
          <p:nvPr>
            <p:ph type="title" hasCustomPrompt="1"/>
          </p:nvPr>
        </p:nvSpPr>
        <p:spPr>
          <a:xfrm>
            <a:off x="928800" y="472822"/>
            <a:ext cx="10515600" cy="1325563"/>
          </a:xfrm>
        </p:spPr>
        <p:txBody>
          <a:bodyPr/>
          <a:lstStyle>
            <a:lvl1pPr>
              <a:defRPr>
                <a:gradFill>
                  <a:gsLst>
                    <a:gs pos="0">
                      <a:schemeClr val="bg2"/>
                    </a:gs>
                    <a:gs pos="100000">
                      <a:schemeClr val="accent1"/>
                    </a:gs>
                  </a:gsLst>
                  <a:lin ang="0" scaled="1"/>
                </a:gradFill>
              </a:defRPr>
            </a:lvl1pPr>
          </a:lstStyle>
          <a:p>
            <a:r>
              <a:rPr lang="en-US" dirty="0"/>
              <a:t>PICTURE SLIDE</a:t>
            </a:r>
          </a:p>
        </p:txBody>
      </p:sp>
      <p:sp>
        <p:nvSpPr>
          <p:cNvPr id="5" name="Date Placeholder 4">
            <a:extLst>
              <a:ext uri="{FF2B5EF4-FFF2-40B4-BE49-F238E27FC236}">
                <a16:creationId xmlns:a16="http://schemas.microsoft.com/office/drawing/2014/main" id="{E5D93C86-ABD2-4554-A6DC-88EB255699E1}"/>
              </a:ext>
            </a:extLst>
          </p:cNvPr>
          <p:cNvSpPr>
            <a:spLocks noGrp="1"/>
          </p:cNvSpPr>
          <p:nvPr>
            <p:ph type="dt" sz="half" idx="10"/>
          </p:nvPr>
        </p:nvSpPr>
        <p:spPr/>
        <p:txBody>
          <a:bodyPr/>
          <a:lstStyle/>
          <a:p>
            <a:fld id="{05EFD12B-5BFE-42D6-8B31-0BDA71C5FA23}" type="datetime1">
              <a:rPr lang="en-US" smtClean="0"/>
              <a:t>11/8/2024</a:t>
            </a:fld>
            <a:endParaRPr lang="en-US" dirty="0"/>
          </a:p>
        </p:txBody>
      </p:sp>
      <p:sp>
        <p:nvSpPr>
          <p:cNvPr id="6" name="Footer Placeholder 5">
            <a:extLst>
              <a:ext uri="{FF2B5EF4-FFF2-40B4-BE49-F238E27FC236}">
                <a16:creationId xmlns:a16="http://schemas.microsoft.com/office/drawing/2014/main" id="{54E45015-FD92-48FC-8C28-ACCBC8BAB980}"/>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1AC07E4C-515F-4DA3-9B83-5C6CE5B980C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BD1F59C3-73BF-4D90-B580-4014C2B27C2C}"/>
              </a:ext>
            </a:extLst>
          </p:cNvPr>
          <p:cNvSpPr/>
          <p:nvPr userDrawn="1"/>
        </p:nvSpPr>
        <p:spPr>
          <a:xfrm>
            <a:off x="687289" y="0"/>
            <a:ext cx="72000" cy="12893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891E214-8AE6-4CA6-B994-7A8BDD0B394C}"/>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C95F487E-1B8C-4FBA-95B3-043C11DA1E65}"/>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AB912DCD-5EAD-419F-BF95-02B45172EDB0}"/>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E570BBF0-DF30-4898-89DD-8E929C0AD0B3}"/>
              </a:ext>
            </a:extLst>
          </p:cNvPr>
          <p:cNvSpPr>
            <a:spLocks noGrp="1"/>
          </p:cNvSpPr>
          <p:nvPr>
            <p:ph type="pic" sz="quarter" idx="15"/>
          </p:nvPr>
        </p:nvSpPr>
        <p:spPr>
          <a:xfrm>
            <a:off x="0" y="1659525"/>
            <a:ext cx="12192000" cy="3872910"/>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E25C7F29-6151-4F91-80D1-C96C51C06795}"/>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4107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Picture a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50F2065-1E46-45F4-8B82-40AFF3B380E4}"/>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B0ED56-F1B1-4DBE-9DF3-13C23A2BEF6D}"/>
              </a:ext>
            </a:extLst>
          </p:cNvPr>
          <p:cNvSpPr>
            <a:spLocks noGrp="1"/>
          </p:cNvSpPr>
          <p:nvPr>
            <p:ph type="title" hasCustomPrompt="1"/>
          </p:nvPr>
        </p:nvSpPr>
        <p:spPr>
          <a:xfrm>
            <a:off x="928800" y="472822"/>
            <a:ext cx="10515600" cy="1325563"/>
          </a:xfrm>
        </p:spPr>
        <p:txBody>
          <a:bodyPr/>
          <a:lstStyle>
            <a:lvl1pPr>
              <a:defRPr/>
            </a:lvl1pPr>
          </a:lstStyle>
          <a:p>
            <a:r>
              <a:rPr lang="en-US" dirty="0"/>
              <a:t>PICTURE SLIDE</a:t>
            </a:r>
          </a:p>
        </p:txBody>
      </p:sp>
      <p:sp>
        <p:nvSpPr>
          <p:cNvPr id="5" name="Date Placeholder 4">
            <a:extLst>
              <a:ext uri="{FF2B5EF4-FFF2-40B4-BE49-F238E27FC236}">
                <a16:creationId xmlns:a16="http://schemas.microsoft.com/office/drawing/2014/main" id="{E5D93C86-ABD2-4554-A6DC-88EB255699E1}"/>
              </a:ext>
            </a:extLst>
          </p:cNvPr>
          <p:cNvSpPr>
            <a:spLocks noGrp="1"/>
          </p:cNvSpPr>
          <p:nvPr>
            <p:ph type="dt" sz="half" idx="10"/>
          </p:nvPr>
        </p:nvSpPr>
        <p:spPr/>
        <p:txBody>
          <a:bodyPr/>
          <a:lstStyle/>
          <a:p>
            <a:fld id="{CB36FD27-F600-44B0-A3A9-7735660BB296}" type="datetime1">
              <a:rPr lang="en-US" smtClean="0"/>
              <a:t>11/8/2024</a:t>
            </a:fld>
            <a:endParaRPr lang="en-US" dirty="0"/>
          </a:p>
        </p:txBody>
      </p:sp>
      <p:sp>
        <p:nvSpPr>
          <p:cNvPr id="6" name="Footer Placeholder 5">
            <a:extLst>
              <a:ext uri="{FF2B5EF4-FFF2-40B4-BE49-F238E27FC236}">
                <a16:creationId xmlns:a16="http://schemas.microsoft.com/office/drawing/2014/main" id="{54E45015-FD92-48FC-8C28-ACCBC8BAB980}"/>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1AC07E4C-515F-4DA3-9B83-5C6CE5B980C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BD1F59C3-73BF-4D90-B580-4014C2B27C2C}"/>
              </a:ext>
            </a:extLst>
          </p:cNvPr>
          <p:cNvSpPr/>
          <p:nvPr userDrawn="1"/>
        </p:nvSpPr>
        <p:spPr>
          <a:xfrm>
            <a:off x="687289" y="0"/>
            <a:ext cx="72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a:extLst>
              <a:ext uri="{FF2B5EF4-FFF2-40B4-BE49-F238E27FC236}">
                <a16:creationId xmlns:a16="http://schemas.microsoft.com/office/drawing/2014/main" id="{E570BBF0-DF30-4898-89DD-8E929C0AD0B3}"/>
              </a:ext>
            </a:extLst>
          </p:cNvPr>
          <p:cNvSpPr>
            <a:spLocks noGrp="1"/>
          </p:cNvSpPr>
          <p:nvPr>
            <p:ph type="pic" sz="quarter" idx="15"/>
          </p:nvPr>
        </p:nvSpPr>
        <p:spPr>
          <a:xfrm>
            <a:off x="246000" y="1659525"/>
            <a:ext cx="11700000" cy="4517136"/>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2A58BD2B-1B9B-49E6-8C1A-77F7A60420D7}"/>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Text Placeholder 15">
            <a:extLst>
              <a:ext uri="{FF2B5EF4-FFF2-40B4-BE49-F238E27FC236}">
                <a16:creationId xmlns:a16="http://schemas.microsoft.com/office/drawing/2014/main" id="{A17DA84B-7C7B-413F-9A4E-88B7975E1CBB}"/>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453C73EB-9DF5-425B-B9EA-BADEC346708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7099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Picture a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Picture Placeholder 19">
            <a:extLst>
              <a:ext uri="{FF2B5EF4-FFF2-40B4-BE49-F238E27FC236}">
                <a16:creationId xmlns:a16="http://schemas.microsoft.com/office/drawing/2014/main" id="{90DA0444-D1E1-48F5-9158-243679F7B638}"/>
              </a:ext>
            </a:extLst>
          </p:cNvPr>
          <p:cNvSpPr>
            <a:spLocks noGrp="1"/>
          </p:cNvSpPr>
          <p:nvPr>
            <p:ph type="pic" sz="quarter" idx="15"/>
          </p:nvPr>
        </p:nvSpPr>
        <p:spPr>
          <a:xfrm>
            <a:off x="0" y="2167439"/>
            <a:ext cx="12192000" cy="4009222"/>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PICTURE</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2EB7D36C-886D-4505-84D6-3F31E78459CB}"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1391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Picture and Title">
    <p:bg>
      <p:bgPr>
        <a:solidFill>
          <a:schemeClr val="bg1"/>
        </a:solidFill>
        <a:effectLst/>
      </p:bgPr>
    </p:bg>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FC6DCA8-CFF5-4F20-A410-C3EA0873DEFA}"/>
              </a:ext>
            </a:extLst>
          </p:cNvPr>
          <p:cNvSpPr>
            <a:spLocks noGrp="1"/>
          </p:cNvSpPr>
          <p:nvPr>
            <p:ph type="pic" sz="quarter" idx="15"/>
          </p:nvPr>
        </p:nvSpPr>
        <p:spPr>
          <a:xfrm>
            <a:off x="0" y="0"/>
            <a:ext cx="12191999" cy="4251153"/>
          </a:xfrm>
          <a:custGeom>
            <a:avLst/>
            <a:gdLst>
              <a:gd name="connsiteX0" fmla="*/ 0 w 12191999"/>
              <a:gd name="connsiteY0" fmla="*/ 0 h 4251153"/>
              <a:gd name="connsiteX1" fmla="*/ 12191999 w 12191999"/>
              <a:gd name="connsiteY1" fmla="*/ 0 h 4251153"/>
              <a:gd name="connsiteX2" fmla="*/ 12191999 w 12191999"/>
              <a:gd name="connsiteY2" fmla="*/ 795243 h 4251153"/>
              <a:gd name="connsiteX3" fmla="*/ 11190767 w 12191999"/>
              <a:gd name="connsiteY3" fmla="*/ 795243 h 4251153"/>
              <a:gd name="connsiteX4" fmla="*/ 11190767 w 12191999"/>
              <a:gd name="connsiteY4" fmla="*/ 802443 h 4251153"/>
              <a:gd name="connsiteX5" fmla="*/ 12191999 w 12191999"/>
              <a:gd name="connsiteY5" fmla="*/ 802443 h 4251153"/>
              <a:gd name="connsiteX6" fmla="*/ 12191999 w 12191999"/>
              <a:gd name="connsiteY6" fmla="*/ 4251153 h 4251153"/>
              <a:gd name="connsiteX7" fmla="*/ 0 w 12191999"/>
              <a:gd name="connsiteY7" fmla="*/ 4251153 h 425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4251153">
                <a:moveTo>
                  <a:pt x="0" y="0"/>
                </a:moveTo>
                <a:lnTo>
                  <a:pt x="12191999" y="0"/>
                </a:lnTo>
                <a:lnTo>
                  <a:pt x="12191999" y="795243"/>
                </a:lnTo>
                <a:lnTo>
                  <a:pt x="11190767" y="795243"/>
                </a:lnTo>
                <a:lnTo>
                  <a:pt x="11190767" y="802443"/>
                </a:lnTo>
                <a:lnTo>
                  <a:pt x="12191999" y="802443"/>
                </a:lnTo>
                <a:lnTo>
                  <a:pt x="12191999" y="4251153"/>
                </a:lnTo>
                <a:lnTo>
                  <a:pt x="0" y="4251153"/>
                </a:lnTo>
                <a:close/>
              </a:path>
            </a:pathLst>
          </a:custGeom>
          <a:solidFill>
            <a:schemeClr val="bg1">
              <a:alpha val="50000"/>
            </a:schemeClr>
          </a:solidFill>
        </p:spPr>
        <p:txBody>
          <a:bodyPr wrap="square" anchor="ctr" anchorCtr="0">
            <a:noAutofit/>
          </a:bodyPr>
          <a:lstStyle>
            <a:lvl1pPr marL="0" indent="0" algn="ctr">
              <a:buNone/>
              <a:defRPr sz="1500"/>
            </a:lvl1pPr>
          </a:lstStyle>
          <a:p>
            <a:r>
              <a:rPr lang="en-US"/>
              <a:t>Click icon to add picture</a:t>
            </a:r>
            <a:endParaRPr lang="en-US" dirty="0"/>
          </a:p>
        </p:txBody>
      </p:sp>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694227" y="4435638"/>
            <a:ext cx="8807116" cy="1571359"/>
          </a:xfrm>
        </p:spPr>
        <p:txBody>
          <a:bodyPr anchor="b">
            <a:normAutofit/>
          </a:bodyPr>
          <a:lstStyle>
            <a:lvl1pPr algn="l">
              <a:defRPr sz="4000" b="1">
                <a:solidFill>
                  <a:schemeClr val="bg1"/>
                </a:solidFill>
              </a:defRPr>
            </a:lvl1pPr>
          </a:lstStyle>
          <a:p>
            <a:r>
              <a:rPr lang="en-US" dirty="0"/>
              <a:t>PICTURE</a:t>
            </a:r>
            <a:br>
              <a:rPr lang="en-US" dirty="0"/>
            </a:br>
            <a:r>
              <a:rPr lang="en-US" dirty="0"/>
              <a:t>SLIDE</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A1445A31-DE60-49F1-8C66-8CBD23C6E85C}" type="datetime1">
              <a:rPr lang="en-US" smtClean="0"/>
              <a:t>11/8/2024</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a:xfrm>
            <a:off x="1694226" y="6159402"/>
            <a:ext cx="215446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7" name="Straight Connector 16">
            <a:extLst>
              <a:ext uri="{FF2B5EF4-FFF2-40B4-BE49-F238E27FC236}">
                <a16:creationId xmlns:a16="http://schemas.microsoft.com/office/drawing/2014/main" id="{3AE6B4C8-5DC5-48CB-A4AB-540F064C26C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BA6E06C-D6DA-4EDA-9A87-02C42E3144CB}"/>
              </a:ext>
            </a:extLst>
          </p:cNvPr>
          <p:cNvSpPr/>
          <p:nvPr userDrawn="1"/>
        </p:nvSpPr>
        <p:spPr>
          <a:xfrm>
            <a:off x="1283369" y="4914000"/>
            <a:ext cx="72000" cy="19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15">
            <a:extLst>
              <a:ext uri="{FF2B5EF4-FFF2-40B4-BE49-F238E27FC236}">
                <a16:creationId xmlns:a16="http://schemas.microsoft.com/office/drawing/2014/main" id="{D9DE605B-C51B-41B7-9FCB-86CE13FFB5F6}"/>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2" name="Straight Connector 11">
            <a:extLst>
              <a:ext uri="{FF2B5EF4-FFF2-40B4-BE49-F238E27FC236}">
                <a16:creationId xmlns:a16="http://schemas.microsoft.com/office/drawing/2014/main" id="{E2311598-88E6-4CCA-AFD4-E5D87D3AAF1D}"/>
              </a:ext>
            </a:extLst>
          </p:cNvPr>
          <p:cNvCxnSpPr>
            <a:cxnSpLocks/>
          </p:cNvCxnSpPr>
          <p:nvPr userDrawn="1"/>
        </p:nvCxnSpPr>
        <p:spPr>
          <a:xfrm>
            <a:off x="11184000" y="805368"/>
            <a:ext cx="1008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66897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Content with Caption">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A48C424-A3E8-45D9-A344-780A64F65F99}"/>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A2C5870-C68D-4A7D-82BB-410BAD394DF1}"/>
              </a:ext>
            </a:extLst>
          </p:cNvPr>
          <p:cNvSpPr>
            <a:spLocks noGrp="1"/>
          </p:cNvSpPr>
          <p:nvPr>
            <p:ph type="title" hasCustomPrompt="1"/>
          </p:nvPr>
        </p:nvSpPr>
        <p:spPr>
          <a:xfrm>
            <a:off x="928800" y="470055"/>
            <a:ext cx="10515600" cy="1325563"/>
          </a:xfrm>
        </p:spPr>
        <p:txBody>
          <a:bodyPr/>
          <a:lstStyle>
            <a:lvl1pPr>
              <a:defRPr>
                <a:gradFill>
                  <a:gsLst>
                    <a:gs pos="0">
                      <a:schemeClr val="bg2"/>
                    </a:gs>
                    <a:gs pos="100000">
                      <a:schemeClr val="accent1"/>
                    </a:gs>
                  </a:gsLst>
                  <a:lin ang="0" scaled="1"/>
                </a:gradFill>
              </a:defRPr>
            </a:lvl1pPr>
          </a:lstStyle>
          <a:p>
            <a:r>
              <a:rPr lang="en-US" dirty="0"/>
              <a:t>CHART SLIDE</a:t>
            </a:r>
          </a:p>
        </p:txBody>
      </p:sp>
      <p:sp>
        <p:nvSpPr>
          <p:cNvPr id="3" name="Date Placeholder 2">
            <a:extLst>
              <a:ext uri="{FF2B5EF4-FFF2-40B4-BE49-F238E27FC236}">
                <a16:creationId xmlns:a16="http://schemas.microsoft.com/office/drawing/2014/main" id="{6236F3ED-82D9-4642-A435-86170B8919AF}"/>
              </a:ext>
            </a:extLst>
          </p:cNvPr>
          <p:cNvSpPr>
            <a:spLocks noGrp="1"/>
          </p:cNvSpPr>
          <p:nvPr>
            <p:ph type="dt" sz="half" idx="10"/>
          </p:nvPr>
        </p:nvSpPr>
        <p:spPr/>
        <p:txBody>
          <a:bodyPr/>
          <a:lstStyle/>
          <a:p>
            <a:fld id="{F96F7751-D17D-4D49-A283-916D947D1171}" type="datetime1">
              <a:rPr lang="en-US" smtClean="0"/>
              <a:t>11/8/2024</a:t>
            </a:fld>
            <a:endParaRPr lang="en-US" dirty="0"/>
          </a:p>
        </p:txBody>
      </p:sp>
      <p:sp>
        <p:nvSpPr>
          <p:cNvPr id="4" name="Footer Placeholder 3">
            <a:extLst>
              <a:ext uri="{FF2B5EF4-FFF2-40B4-BE49-F238E27FC236}">
                <a16:creationId xmlns:a16="http://schemas.microsoft.com/office/drawing/2014/main" id="{B172C020-7618-45BB-AF25-CD2F3A57D92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FAFB5F8-C1DD-4F45-9C62-6669B34800E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6D28A3A2-B6A3-4735-BBC9-E721BA710C9B}"/>
              </a:ext>
            </a:extLst>
          </p:cNvPr>
          <p:cNvSpPr/>
          <p:nvPr userDrawn="1"/>
        </p:nvSpPr>
        <p:spPr>
          <a:xfrm>
            <a:off x="687289" y="0"/>
            <a:ext cx="72000" cy="12893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2">
            <a:extLst>
              <a:ext uri="{FF2B5EF4-FFF2-40B4-BE49-F238E27FC236}">
                <a16:creationId xmlns:a16="http://schemas.microsoft.com/office/drawing/2014/main" id="{BADDF5A7-229B-4731-9A6F-9DE095F66600}"/>
              </a:ext>
            </a:extLst>
          </p:cNvPr>
          <p:cNvSpPr>
            <a:spLocks noGrp="1"/>
          </p:cNvSpPr>
          <p:nvPr>
            <p:ph type="body" idx="1"/>
          </p:nvPr>
        </p:nvSpPr>
        <p:spPr>
          <a:xfrm>
            <a:off x="928800" y="2316979"/>
            <a:ext cx="5157787"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131A72C0-870A-4F64-AE16-6B1FA2C61A94}"/>
              </a:ext>
            </a:extLst>
          </p:cNvPr>
          <p:cNvSpPr>
            <a:spLocks noGrp="1"/>
          </p:cNvSpPr>
          <p:nvPr>
            <p:ph sz="half" idx="2"/>
          </p:nvPr>
        </p:nvSpPr>
        <p:spPr>
          <a:xfrm>
            <a:off x="928800" y="3431112"/>
            <a:ext cx="5157787" cy="2017154"/>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11" name="Text Placeholder 4">
            <a:extLst>
              <a:ext uri="{FF2B5EF4-FFF2-40B4-BE49-F238E27FC236}">
                <a16:creationId xmlns:a16="http://schemas.microsoft.com/office/drawing/2014/main" id="{9962AFC0-1C35-4CF7-B15A-469738360002}"/>
              </a:ext>
            </a:extLst>
          </p:cNvPr>
          <p:cNvSpPr>
            <a:spLocks noGrp="1"/>
          </p:cNvSpPr>
          <p:nvPr>
            <p:ph type="body" sz="quarter" idx="3"/>
          </p:nvPr>
        </p:nvSpPr>
        <p:spPr>
          <a:xfrm>
            <a:off x="6224784" y="1402584"/>
            <a:ext cx="5183188" cy="823912"/>
          </a:xfrm>
        </p:spPr>
        <p:txBody>
          <a:bodyPr anchor="b">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5">
            <a:extLst>
              <a:ext uri="{FF2B5EF4-FFF2-40B4-BE49-F238E27FC236}">
                <a16:creationId xmlns:a16="http://schemas.microsoft.com/office/drawing/2014/main" id="{2A1EF39B-44B4-41E9-B813-11A664255B46}"/>
              </a:ext>
            </a:extLst>
          </p:cNvPr>
          <p:cNvSpPr>
            <a:spLocks noGrp="1"/>
          </p:cNvSpPr>
          <p:nvPr>
            <p:ph sz="quarter" idx="4"/>
          </p:nvPr>
        </p:nvSpPr>
        <p:spPr>
          <a:xfrm>
            <a:off x="6224784" y="2516716"/>
            <a:ext cx="5183188" cy="2931545"/>
          </a:xfrm>
        </p:spPr>
        <p:txBody>
          <a:bodyPr>
            <a:normAutofit/>
          </a:bodyPr>
          <a:lstStyle>
            <a:lvl1pPr>
              <a:defRPr lang="en-US" sz="1600" i="0" kern="1200" dirty="0" smtClean="0">
                <a:solidFill>
                  <a:schemeClr val="tx1">
                    <a:lumMod val="75000"/>
                    <a:lumOff val="25000"/>
                  </a:schemeClr>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cxnSp>
        <p:nvCxnSpPr>
          <p:cNvPr id="13" name="Straight Connector 12">
            <a:extLst>
              <a:ext uri="{FF2B5EF4-FFF2-40B4-BE49-F238E27FC236}">
                <a16:creationId xmlns:a16="http://schemas.microsoft.com/office/drawing/2014/main" id="{0E13CA67-E267-486C-8B01-B07C27F7D30A}"/>
              </a:ext>
            </a:extLst>
          </p:cNvPr>
          <p:cNvCxnSpPr/>
          <p:nvPr userDrawn="1"/>
        </p:nvCxnSpPr>
        <p:spPr>
          <a:xfrm>
            <a:off x="1068863" y="327193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51A0EC-216D-492E-A209-7CD61B5343CC}"/>
              </a:ext>
            </a:extLst>
          </p:cNvPr>
          <p:cNvCxnSpPr/>
          <p:nvPr userDrawn="1"/>
        </p:nvCxnSpPr>
        <p:spPr>
          <a:xfrm>
            <a:off x="6352281" y="2357538"/>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BE7B492-C944-422B-9779-A95207B000CF}"/>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B7A18CA1-13F1-4B77-BA9C-71FAF3AEE43C}"/>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7" name="Straight Connector 16">
            <a:extLst>
              <a:ext uri="{FF2B5EF4-FFF2-40B4-BE49-F238E27FC236}">
                <a16:creationId xmlns:a16="http://schemas.microsoft.com/office/drawing/2014/main" id="{166915A3-52A7-4C8C-B8EC-41071CB1A90B}"/>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48B84D4-EC6A-481E-87B5-0AA6E59A5C12}"/>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5611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0540321-6794-45E5-A403-F840A499D670}"/>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Connector 25">
            <a:extLst>
              <a:ext uri="{FF2B5EF4-FFF2-40B4-BE49-F238E27FC236}">
                <a16:creationId xmlns:a16="http://schemas.microsoft.com/office/drawing/2014/main" id="{FA226BC7-E49E-4871-8B90-93766E659C8E}"/>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Text Placeholder 15">
            <a:extLst>
              <a:ext uri="{FF2B5EF4-FFF2-40B4-BE49-F238E27FC236}">
                <a16:creationId xmlns:a16="http://schemas.microsoft.com/office/drawing/2014/main" id="{7FD1F1BF-3901-435E-A225-44921D709763}"/>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9" name="Straight Connector 28">
            <a:extLst>
              <a:ext uri="{FF2B5EF4-FFF2-40B4-BE49-F238E27FC236}">
                <a16:creationId xmlns:a16="http://schemas.microsoft.com/office/drawing/2014/main" id="{3A349A95-A047-4A05-83FB-F32C3818143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A2C5870-C68D-4A7D-82BB-410BAD394DF1}"/>
              </a:ext>
            </a:extLst>
          </p:cNvPr>
          <p:cNvSpPr>
            <a:spLocks noGrp="1"/>
          </p:cNvSpPr>
          <p:nvPr>
            <p:ph type="title" hasCustomPrompt="1"/>
          </p:nvPr>
        </p:nvSpPr>
        <p:spPr>
          <a:xfrm>
            <a:off x="928800" y="470055"/>
            <a:ext cx="10515600" cy="1325563"/>
          </a:xfrm>
        </p:spPr>
        <p:txBody>
          <a:bodyPr/>
          <a:lstStyle>
            <a:lvl1pPr>
              <a:defRPr/>
            </a:lvl1pPr>
          </a:lstStyle>
          <a:p>
            <a:r>
              <a:rPr lang="en-US" dirty="0"/>
              <a:t>CHART SLIDE</a:t>
            </a:r>
          </a:p>
        </p:txBody>
      </p:sp>
      <p:sp>
        <p:nvSpPr>
          <p:cNvPr id="3" name="Date Placeholder 2">
            <a:extLst>
              <a:ext uri="{FF2B5EF4-FFF2-40B4-BE49-F238E27FC236}">
                <a16:creationId xmlns:a16="http://schemas.microsoft.com/office/drawing/2014/main" id="{6236F3ED-82D9-4642-A435-86170B8919AF}"/>
              </a:ext>
            </a:extLst>
          </p:cNvPr>
          <p:cNvSpPr>
            <a:spLocks noGrp="1"/>
          </p:cNvSpPr>
          <p:nvPr>
            <p:ph type="dt" sz="half" idx="10"/>
          </p:nvPr>
        </p:nvSpPr>
        <p:spPr/>
        <p:txBody>
          <a:bodyPr/>
          <a:lstStyle/>
          <a:p>
            <a:fld id="{7DFFFA49-4300-4EBC-B97A-1CE621B8F5E4}" type="datetime1">
              <a:rPr lang="en-US" smtClean="0"/>
              <a:t>11/8/2024</a:t>
            </a:fld>
            <a:endParaRPr lang="en-US" dirty="0"/>
          </a:p>
        </p:txBody>
      </p:sp>
      <p:sp>
        <p:nvSpPr>
          <p:cNvPr id="4" name="Footer Placeholder 3">
            <a:extLst>
              <a:ext uri="{FF2B5EF4-FFF2-40B4-BE49-F238E27FC236}">
                <a16:creationId xmlns:a16="http://schemas.microsoft.com/office/drawing/2014/main" id="{B172C020-7618-45BB-AF25-CD2F3A57D92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FAFB5F8-C1DD-4F45-9C62-6669B34800E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6D28A3A2-B6A3-4735-BBC9-E721BA710C9B}"/>
              </a:ext>
            </a:extLst>
          </p:cNvPr>
          <p:cNvSpPr/>
          <p:nvPr userDrawn="1"/>
        </p:nvSpPr>
        <p:spPr>
          <a:xfrm>
            <a:off x="687288" y="255842"/>
            <a:ext cx="72000" cy="1033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2">
            <a:extLst>
              <a:ext uri="{FF2B5EF4-FFF2-40B4-BE49-F238E27FC236}">
                <a16:creationId xmlns:a16="http://schemas.microsoft.com/office/drawing/2014/main" id="{BADDF5A7-229B-4731-9A6F-9DE095F66600}"/>
              </a:ext>
            </a:extLst>
          </p:cNvPr>
          <p:cNvSpPr>
            <a:spLocks noGrp="1"/>
          </p:cNvSpPr>
          <p:nvPr>
            <p:ph type="body" idx="1"/>
          </p:nvPr>
        </p:nvSpPr>
        <p:spPr>
          <a:xfrm>
            <a:off x="928800" y="231697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131A72C0-870A-4F64-AE16-6B1FA2C61A94}"/>
              </a:ext>
            </a:extLst>
          </p:cNvPr>
          <p:cNvSpPr>
            <a:spLocks noGrp="1"/>
          </p:cNvSpPr>
          <p:nvPr>
            <p:ph sz="half" idx="2"/>
          </p:nvPr>
        </p:nvSpPr>
        <p:spPr>
          <a:xfrm>
            <a:off x="928800" y="3431112"/>
            <a:ext cx="5157787"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11" name="Text Placeholder 4">
            <a:extLst>
              <a:ext uri="{FF2B5EF4-FFF2-40B4-BE49-F238E27FC236}">
                <a16:creationId xmlns:a16="http://schemas.microsoft.com/office/drawing/2014/main" id="{9962AFC0-1C35-4CF7-B15A-469738360002}"/>
              </a:ext>
            </a:extLst>
          </p:cNvPr>
          <p:cNvSpPr>
            <a:spLocks noGrp="1"/>
          </p:cNvSpPr>
          <p:nvPr>
            <p:ph type="body" sz="quarter" idx="3"/>
          </p:nvPr>
        </p:nvSpPr>
        <p:spPr>
          <a:xfrm>
            <a:off x="6224784" y="1402584"/>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5">
            <a:extLst>
              <a:ext uri="{FF2B5EF4-FFF2-40B4-BE49-F238E27FC236}">
                <a16:creationId xmlns:a16="http://schemas.microsoft.com/office/drawing/2014/main" id="{2A1EF39B-44B4-41E9-B813-11A664255B46}"/>
              </a:ext>
            </a:extLst>
          </p:cNvPr>
          <p:cNvSpPr>
            <a:spLocks noGrp="1"/>
          </p:cNvSpPr>
          <p:nvPr>
            <p:ph sz="quarter" idx="4"/>
          </p:nvPr>
        </p:nvSpPr>
        <p:spPr>
          <a:xfrm>
            <a:off x="6224784" y="2516716"/>
            <a:ext cx="5183188" cy="3687653"/>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cxnSp>
        <p:nvCxnSpPr>
          <p:cNvPr id="13" name="Straight Connector 12">
            <a:extLst>
              <a:ext uri="{FF2B5EF4-FFF2-40B4-BE49-F238E27FC236}">
                <a16:creationId xmlns:a16="http://schemas.microsoft.com/office/drawing/2014/main" id="{0E13CA67-E267-486C-8B01-B07C27F7D30A}"/>
              </a:ext>
            </a:extLst>
          </p:cNvPr>
          <p:cNvCxnSpPr/>
          <p:nvPr userDrawn="1"/>
        </p:nvCxnSpPr>
        <p:spPr>
          <a:xfrm>
            <a:off x="1068863" y="327193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51A0EC-216D-492E-A209-7CD61B5343CC}"/>
              </a:ext>
            </a:extLst>
          </p:cNvPr>
          <p:cNvCxnSpPr/>
          <p:nvPr userDrawn="1"/>
        </p:nvCxnSpPr>
        <p:spPr>
          <a:xfrm>
            <a:off x="6352281" y="2357538"/>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F95BF2-B52F-4059-BC20-4B61F5F92FC3}"/>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9852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8" y="2272009"/>
            <a:ext cx="4759643"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CHART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3DBF85F0-EEC6-4A4D-AB1C-312B839554FA}"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3">
            <a:extLst>
              <a:ext uri="{FF2B5EF4-FFF2-40B4-BE49-F238E27FC236}">
                <a16:creationId xmlns:a16="http://schemas.microsoft.com/office/drawing/2014/main" id="{3B530EAF-CF53-49F1-B6C8-C2B60A5F633E}"/>
              </a:ext>
            </a:extLst>
          </p:cNvPr>
          <p:cNvSpPr>
            <a:spLocks noGrp="1"/>
          </p:cNvSpPr>
          <p:nvPr>
            <p:ph sz="half" idx="2"/>
          </p:nvPr>
        </p:nvSpPr>
        <p:spPr>
          <a:xfrm>
            <a:off x="1555328" y="3386142"/>
            <a:ext cx="4759643"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141475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1" name="Content Placeholder 5">
            <a:extLst>
              <a:ext uri="{FF2B5EF4-FFF2-40B4-BE49-F238E27FC236}">
                <a16:creationId xmlns:a16="http://schemas.microsoft.com/office/drawing/2014/main" id="{17E62B55-2C81-4D0C-82F0-D765EFB74575}"/>
              </a:ext>
            </a:extLst>
          </p:cNvPr>
          <p:cNvSpPr>
            <a:spLocks noGrp="1"/>
          </p:cNvSpPr>
          <p:nvPr>
            <p:ph sz="quarter" idx="4"/>
          </p:nvPr>
        </p:nvSpPr>
        <p:spPr>
          <a:xfrm>
            <a:off x="6911272" y="2528891"/>
            <a:ext cx="4783083" cy="3630507"/>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236971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067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0CD2376-834B-4EE0-BA14-A9AEA2135615}"/>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9" y="2272009"/>
            <a:ext cx="4540672"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gradFill>
                  <a:gsLst>
                    <a:gs pos="0">
                      <a:schemeClr val="bg2"/>
                    </a:gs>
                    <a:gs pos="100000">
                      <a:schemeClr val="accent1"/>
                    </a:gs>
                  </a:gsLst>
                  <a:lin ang="0" scaled="1"/>
                </a:gradFill>
              </a:defRPr>
            </a:lvl1pPr>
          </a:lstStyle>
          <a:p>
            <a:r>
              <a:rPr lang="en-US" dirty="0"/>
              <a:t>CHART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36F33461-67C3-4E12-9B36-309D6F4CB998}" type="datetime1">
              <a:rPr lang="en-US" smtClean="0"/>
              <a:t>11/8/2024</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3">
            <a:extLst>
              <a:ext uri="{FF2B5EF4-FFF2-40B4-BE49-F238E27FC236}">
                <a16:creationId xmlns:a16="http://schemas.microsoft.com/office/drawing/2014/main" id="{3B530EAF-CF53-49F1-B6C8-C2B60A5F633E}"/>
              </a:ext>
            </a:extLst>
          </p:cNvPr>
          <p:cNvSpPr>
            <a:spLocks noGrp="1"/>
          </p:cNvSpPr>
          <p:nvPr>
            <p:ph sz="half" idx="2"/>
          </p:nvPr>
        </p:nvSpPr>
        <p:spPr>
          <a:xfrm>
            <a:off x="1555329" y="3386142"/>
            <a:ext cx="4540672"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Click to edit Master text styles</a:t>
            </a:r>
          </a:p>
        </p:txBody>
      </p: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141475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1" name="Content Placeholder 5">
            <a:extLst>
              <a:ext uri="{FF2B5EF4-FFF2-40B4-BE49-F238E27FC236}">
                <a16:creationId xmlns:a16="http://schemas.microsoft.com/office/drawing/2014/main" id="{17E62B55-2C81-4D0C-82F0-D765EFB74575}"/>
              </a:ext>
            </a:extLst>
          </p:cNvPr>
          <p:cNvSpPr>
            <a:spLocks noGrp="1"/>
          </p:cNvSpPr>
          <p:nvPr>
            <p:ph sz="quarter" idx="4"/>
          </p:nvPr>
        </p:nvSpPr>
        <p:spPr>
          <a:xfrm>
            <a:off x="6911272" y="2528891"/>
            <a:ext cx="4783083" cy="3630507"/>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236971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03516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Picture with Caption">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ED1F5F9-2E42-493E-906D-AA9F7D5F0880}"/>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47703"/>
            <a:ext cx="6291150" cy="1328497"/>
          </a:xfrm>
        </p:spPr>
        <p:txBody>
          <a:bodyPr anchor="b">
            <a:noAutofit/>
          </a:bodyPr>
          <a:lstStyle>
            <a:lvl1pPr>
              <a:defRPr sz="4000">
                <a:gradFill>
                  <a:gsLst>
                    <a:gs pos="0">
                      <a:schemeClr val="bg2"/>
                    </a:gs>
                    <a:gs pos="100000">
                      <a:schemeClr val="accent1"/>
                    </a:gs>
                  </a:gsLst>
                  <a:lin ang="0" scaled="1"/>
                </a:gradFill>
              </a:defRPr>
            </a:lvl1pPr>
          </a:lstStyle>
          <a:p>
            <a:r>
              <a:rPr lang="en-US" dirty="0"/>
              <a:t>PICTURE WITH</a:t>
            </a:r>
            <a:br>
              <a:rPr lang="en-US" dirty="0"/>
            </a:br>
            <a:r>
              <a:rPr lang="en-US" dirty="0"/>
              <a:t>CAPTION 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0" y="2950934"/>
            <a:ext cx="12192000" cy="2581498"/>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2216910"/>
            <a:ext cx="6291150" cy="654726"/>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EEDBC217-27AE-40D3-A060-4F4F7D711B36}" type="datetime1">
              <a:rPr lang="en-US" smtClean="0"/>
              <a:t>11/8/2024</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1723" cy="1813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2102969"/>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8707FDA-D4BE-43FA-91CD-CBA55EB8CA17}"/>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7538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01289E2-E0FB-4100-99AE-FC48AB519EE0}"/>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52069"/>
            <a:ext cx="3932237"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255600"/>
            <a:ext cx="5231567" cy="6346800"/>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3283710"/>
            <a:ext cx="3932237"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0A7E3C0A-34D2-4D87-8E75-C98D8F046AED}" type="datetime1">
              <a:rPr lang="en-US" smtClean="0"/>
              <a:t>11/8/2024</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2000" cy="28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BF50E9D-E2D8-41FB-816D-829494C06AD8}"/>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 Placeholder 15">
            <a:extLst>
              <a:ext uri="{FF2B5EF4-FFF2-40B4-BE49-F238E27FC236}">
                <a16:creationId xmlns:a16="http://schemas.microsoft.com/office/drawing/2014/main" id="{0C17ED7B-D5EA-4FB8-8E1B-F04BFE982E63}"/>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0" name="Straight Connector 19">
            <a:extLst>
              <a:ext uri="{FF2B5EF4-FFF2-40B4-BE49-F238E27FC236}">
                <a16:creationId xmlns:a16="http://schemas.microsoft.com/office/drawing/2014/main" id="{4A992C28-7C5F-479C-A649-564EFD0EEABF}"/>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1F0C21-A9B5-47E2-93F8-6226D37312FC}"/>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437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551E2E-502B-45CA-8768-10D67453B0A6}" type="datetime1">
              <a:rPr lang="en-US" smtClean="0"/>
              <a:t>11/8/2024</a:t>
            </a:fld>
            <a:endParaRPr lang="en-US" dirty="0"/>
          </a:p>
        </p:txBody>
      </p:sp>
      <p:sp>
        <p:nvSpPr>
          <p:cNvPr id="8" name="Footer Placeholder 7"/>
          <p:cNvSpPr>
            <a:spLocks noGrp="1"/>
          </p:cNvSpPr>
          <p:nvPr>
            <p:ph type="ftr" sz="quarter" idx="11"/>
          </p:nvPr>
        </p:nvSpPr>
        <p:spPr/>
        <p:txBody>
          <a:bodyPr/>
          <a:lstStyle/>
          <a:p>
            <a:r>
              <a:rPr lang="en-US"/>
              <a:t>Presentation Title</a:t>
            </a:r>
            <a:endParaRPr lang="en-US" dirty="0"/>
          </a:p>
        </p:txBody>
      </p:sp>
      <p:sp>
        <p:nvSpPr>
          <p:cNvPr id="9" name="Slide Number Placeholder 8"/>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318824473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FC33DF7-D0A2-49E4-BF1D-6DC097E62DC5}"/>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1519351" y="652069"/>
            <a:ext cx="3490800"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0"/>
            <a:ext cx="5231567" cy="6857999"/>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1519351" y="3283710"/>
            <a:ext cx="3490800"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2B545CDD-5364-4B49-8DE8-AE2F8B0A765A}" type="datetime1">
              <a:rPr lang="en-US" smtClean="0"/>
              <a:t>11/8/2024</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1277838" y="837332"/>
            <a:ext cx="72843" cy="204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65941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3" name="Straight Connector 12">
            <a:extLst>
              <a:ext uri="{FF2B5EF4-FFF2-40B4-BE49-F238E27FC236}">
                <a16:creationId xmlns:a16="http://schemas.microsoft.com/office/drawing/2014/main" id="{943ED311-FC15-4C06-8B1C-5C57F3F9A78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70207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_Picture with Caption">
    <p:bg>
      <p:bgPr>
        <a:solidFill>
          <a:schemeClr val="bg1"/>
        </a:solidFill>
        <a:effectLst/>
      </p:bgPr>
    </p:bg>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FC6DCA8-CFF5-4F20-A410-C3EA0873DEFA}"/>
              </a:ext>
            </a:extLst>
          </p:cNvPr>
          <p:cNvSpPr>
            <a:spLocks noGrp="1"/>
          </p:cNvSpPr>
          <p:nvPr>
            <p:ph type="pic" sz="quarter" idx="15"/>
          </p:nvPr>
        </p:nvSpPr>
        <p:spPr>
          <a:xfrm>
            <a:off x="0" y="0"/>
            <a:ext cx="12191999" cy="4251153"/>
          </a:xfrm>
          <a:custGeom>
            <a:avLst/>
            <a:gdLst>
              <a:gd name="connsiteX0" fmla="*/ 0 w 12191999"/>
              <a:gd name="connsiteY0" fmla="*/ 0 h 4251153"/>
              <a:gd name="connsiteX1" fmla="*/ 12191999 w 12191999"/>
              <a:gd name="connsiteY1" fmla="*/ 0 h 4251153"/>
              <a:gd name="connsiteX2" fmla="*/ 12191999 w 12191999"/>
              <a:gd name="connsiteY2" fmla="*/ 795243 h 4251153"/>
              <a:gd name="connsiteX3" fmla="*/ 11190767 w 12191999"/>
              <a:gd name="connsiteY3" fmla="*/ 795243 h 4251153"/>
              <a:gd name="connsiteX4" fmla="*/ 11190767 w 12191999"/>
              <a:gd name="connsiteY4" fmla="*/ 802443 h 4251153"/>
              <a:gd name="connsiteX5" fmla="*/ 12191999 w 12191999"/>
              <a:gd name="connsiteY5" fmla="*/ 802443 h 4251153"/>
              <a:gd name="connsiteX6" fmla="*/ 12191999 w 12191999"/>
              <a:gd name="connsiteY6" fmla="*/ 4251153 h 4251153"/>
              <a:gd name="connsiteX7" fmla="*/ 0 w 12191999"/>
              <a:gd name="connsiteY7" fmla="*/ 4251153 h 425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4251153">
                <a:moveTo>
                  <a:pt x="0" y="0"/>
                </a:moveTo>
                <a:lnTo>
                  <a:pt x="12191999" y="0"/>
                </a:lnTo>
                <a:lnTo>
                  <a:pt x="12191999" y="795243"/>
                </a:lnTo>
                <a:lnTo>
                  <a:pt x="11190767" y="795243"/>
                </a:lnTo>
                <a:lnTo>
                  <a:pt x="11190767" y="802443"/>
                </a:lnTo>
                <a:lnTo>
                  <a:pt x="12191999" y="802443"/>
                </a:lnTo>
                <a:lnTo>
                  <a:pt x="12191999" y="4251153"/>
                </a:lnTo>
                <a:lnTo>
                  <a:pt x="0" y="4251153"/>
                </a:lnTo>
                <a:close/>
              </a:path>
            </a:pathLst>
          </a:custGeom>
          <a:solidFill>
            <a:schemeClr val="bg1">
              <a:alpha val="50000"/>
            </a:schemeClr>
          </a:solidFill>
        </p:spPr>
        <p:txBody>
          <a:bodyPr wrap="square" anchor="ctr" anchorCtr="0">
            <a:noAutofit/>
          </a:bodyPr>
          <a:lstStyle>
            <a:lvl1pPr marL="0" indent="0" algn="ctr">
              <a:buNone/>
              <a:defRPr sz="1500"/>
            </a:lvl1pPr>
          </a:lstStyle>
          <a:p>
            <a:r>
              <a:rPr lang="en-US" noProof="0"/>
              <a:t>Click icon to add picture</a:t>
            </a:r>
          </a:p>
        </p:txBody>
      </p:sp>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6320892" y="5027253"/>
            <a:ext cx="5373461" cy="1132143"/>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cxnSp>
        <p:nvCxnSpPr>
          <p:cNvPr id="20" name="Straight Connector 19">
            <a:extLst>
              <a:ext uri="{FF2B5EF4-FFF2-40B4-BE49-F238E27FC236}">
                <a16:creationId xmlns:a16="http://schemas.microsoft.com/office/drawing/2014/main" id="{4B6A7686-9AC4-4F00-9096-A661393BEBDC}"/>
              </a:ext>
            </a:extLst>
          </p:cNvPr>
          <p:cNvCxnSpPr/>
          <p:nvPr userDrawn="1"/>
        </p:nvCxnSpPr>
        <p:spPr>
          <a:xfrm>
            <a:off x="1838883" y="607270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694226" y="4626870"/>
            <a:ext cx="4626665" cy="1389106"/>
          </a:xfrm>
        </p:spPr>
        <p:txBody>
          <a:bodyPr anchor="b">
            <a:normAutofit/>
          </a:bodyPr>
          <a:lstStyle>
            <a:lvl1pPr algn="l">
              <a:defRPr sz="4000" b="1">
                <a:solidFill>
                  <a:schemeClr val="bg1"/>
                </a:solidFill>
              </a:defRPr>
            </a:lvl1pPr>
          </a:lstStyle>
          <a:p>
            <a:r>
              <a:rPr lang="en-US" noProof="0"/>
              <a:t>PICTURE</a:t>
            </a:r>
            <a:br>
              <a:rPr lang="en-US" noProof="0"/>
            </a:br>
            <a:r>
              <a:rPr lang="en-US" noProof="0"/>
              <a:t>SLIDE</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D84522C9-D4EF-4D79-9DD6-21C325C5E323}" type="datetime1">
              <a:rPr lang="en-US" noProof="0" smtClean="0"/>
              <a:t>11/8/2024</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a:xfrm>
            <a:off x="1694226" y="6159402"/>
            <a:ext cx="2154460" cy="365125"/>
          </a:xfrm>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cxnSp>
        <p:nvCxnSpPr>
          <p:cNvPr id="17" name="Straight Connector 16">
            <a:extLst>
              <a:ext uri="{FF2B5EF4-FFF2-40B4-BE49-F238E27FC236}">
                <a16:creationId xmlns:a16="http://schemas.microsoft.com/office/drawing/2014/main" id="{3AE6B4C8-5DC5-48CB-A4AB-540F064C26C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BA6E06C-D6DA-4EDA-9A87-02C42E3144CB}"/>
              </a:ext>
            </a:extLst>
          </p:cNvPr>
          <p:cNvSpPr/>
          <p:nvPr userDrawn="1"/>
        </p:nvSpPr>
        <p:spPr>
          <a:xfrm>
            <a:off x="1283369" y="4914000"/>
            <a:ext cx="72000" cy="19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2" name="Straight Connector 21">
            <a:extLst>
              <a:ext uri="{FF2B5EF4-FFF2-40B4-BE49-F238E27FC236}">
                <a16:creationId xmlns:a16="http://schemas.microsoft.com/office/drawing/2014/main" id="{E088D115-EF5A-444B-AD3E-D2EE18401B4A}"/>
              </a:ext>
            </a:extLst>
          </p:cNvPr>
          <p:cNvCxnSpPr>
            <a:cxnSpLocks/>
          </p:cNvCxnSpPr>
          <p:nvPr userDrawn="1"/>
        </p:nvCxnSpPr>
        <p:spPr>
          <a:xfrm>
            <a:off x="11184000" y="805368"/>
            <a:ext cx="1008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15">
            <a:extLst>
              <a:ext uri="{FF2B5EF4-FFF2-40B4-BE49-F238E27FC236}">
                <a16:creationId xmlns:a16="http://schemas.microsoft.com/office/drawing/2014/main" id="{D9DE605B-C51B-41B7-9FCB-86CE13FFB5F6}"/>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noProof="0"/>
              <a:t>20XX</a:t>
            </a:r>
          </a:p>
        </p:txBody>
      </p:sp>
    </p:spTree>
    <p:extLst>
      <p:ext uri="{BB962C8B-B14F-4D97-AF65-F5344CB8AC3E}">
        <p14:creationId xmlns:p14="http://schemas.microsoft.com/office/powerpoint/2010/main" val="14624940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Overview">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7427B840-CC27-4923-A00E-7899AF7A4460}"/>
              </a:ext>
            </a:extLst>
          </p:cNvPr>
          <p:cNvSpPr/>
          <p:nvPr userDrawn="1"/>
        </p:nvSpPr>
        <p:spPr>
          <a:xfrm>
            <a:off x="0" y="5764039"/>
            <a:ext cx="12192000" cy="1093961"/>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gradFill>
                  <a:gsLst>
                    <a:gs pos="0">
                      <a:schemeClr val="bg2"/>
                    </a:gs>
                    <a:gs pos="100000">
                      <a:schemeClr val="accent1"/>
                    </a:gs>
                  </a:gsLst>
                  <a:lin ang="0" scaled="1"/>
                </a:gra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C60997C8-24ED-47E6-8040-3D4E6C1D0025}" type="datetime1">
              <a:rPr lang="en-US" smtClean="0"/>
              <a:t>11/8/2024</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0"/>
            <a:ext cx="72000" cy="115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04123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7654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11185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04123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7654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11185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Tree>
    <p:extLst>
      <p:ext uri="{BB962C8B-B14F-4D97-AF65-F5344CB8AC3E}">
        <p14:creationId xmlns:p14="http://schemas.microsoft.com/office/powerpoint/2010/main" val="3260961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70994831-EE46-4DEA-9077-4FEBBCD60EB3}"/>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solidFill>
                  <a:schemeClr val="bg1"/>
                </a:soli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89943DF2-E7A7-4BB3-92DC-E32F501BFB49}" type="datetime1">
              <a:rPr lang="en-US" smtClean="0"/>
              <a:t>11/8/2024</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244444"/>
            <a:ext cx="72000" cy="907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04123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7654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11185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04123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7654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11185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cxnSp>
        <p:nvCxnSpPr>
          <p:cNvPr id="57" name="Straight Connector 56">
            <a:extLst>
              <a:ext uri="{FF2B5EF4-FFF2-40B4-BE49-F238E27FC236}">
                <a16:creationId xmlns:a16="http://schemas.microsoft.com/office/drawing/2014/main" id="{6EC8F712-6C02-43F3-8A0A-5DCA975E7C38}"/>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8B62D71-4318-4C96-828A-D19FFBFA7BDA}"/>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 Placeholder 15">
            <a:extLst>
              <a:ext uri="{FF2B5EF4-FFF2-40B4-BE49-F238E27FC236}">
                <a16:creationId xmlns:a16="http://schemas.microsoft.com/office/drawing/2014/main" id="{12E8DD1E-B3CA-4756-A792-B476AFA9AE24}"/>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34" name="Straight Connector 33">
            <a:extLst>
              <a:ext uri="{FF2B5EF4-FFF2-40B4-BE49-F238E27FC236}">
                <a16:creationId xmlns:a16="http://schemas.microsoft.com/office/drawing/2014/main" id="{9603F760-AD2F-4611-99B6-58C4666AEBA1}"/>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2182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1519350" y="645199"/>
            <a:ext cx="4737482" cy="1338841"/>
          </a:xfrm>
        </p:spPr>
        <p:txBody>
          <a:bodyPr anchor="b">
            <a:noAutofit/>
          </a:bodyPr>
          <a:lstStyle>
            <a:lvl1pPr>
              <a:defRPr lang="en-US" sz="4000" b="1" kern="1200" dirty="0">
                <a:solidFill>
                  <a:schemeClr val="bg1"/>
                </a:solidFill>
                <a:latin typeface="+mj-lt"/>
                <a:ea typeface="+mj-ea"/>
                <a:cs typeface="+mj-cs"/>
              </a:defRPr>
            </a:lvl1pPr>
          </a:lstStyle>
          <a:p>
            <a:r>
              <a:rPr lang="en-US" dirty="0"/>
              <a:t>OVERVIEW</a:t>
            </a:r>
            <a:br>
              <a:rPr lang="en-US" dirty="0"/>
            </a:br>
            <a:r>
              <a:rPr lang="en-US" dirty="0"/>
              <a:t>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1386001"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3E1AD5F5-17D8-4241-9935-2C1068A4B468}" type="datetime1">
              <a:rPr lang="en-US" smtClean="0"/>
              <a:t>11/8/2024</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 Placeholder 15">
            <a:extLst>
              <a:ext uri="{FF2B5EF4-FFF2-40B4-BE49-F238E27FC236}">
                <a16:creationId xmlns:a16="http://schemas.microsoft.com/office/drawing/2014/main" id="{AC031692-3E92-4C7E-A067-5F49BD126705}"/>
              </a:ext>
            </a:extLst>
          </p:cNvPr>
          <p:cNvSpPr>
            <a:spLocks noGrp="1"/>
          </p:cNvSpPr>
          <p:nvPr>
            <p:ph type="body" sz="quarter" idx="15" hasCustomPrompt="1"/>
          </p:nvPr>
        </p:nvSpPr>
        <p:spPr>
          <a:xfrm>
            <a:off x="11084400" y="838800"/>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924863"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463725"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1386001"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924863"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463725"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1386001"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924863"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463725"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1386001"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924863"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463725"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49843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503374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56905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49843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503374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56905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4" name="Rectangle 53">
            <a:extLst>
              <a:ext uri="{FF2B5EF4-FFF2-40B4-BE49-F238E27FC236}">
                <a16:creationId xmlns:a16="http://schemas.microsoft.com/office/drawing/2014/main" id="{1C2768A5-0309-41B3-94FB-AA3A2FCB638E}"/>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735452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4724400" y="0"/>
            <a:ext cx="74676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1519350" y="645199"/>
            <a:ext cx="4737482" cy="1338841"/>
          </a:xfrm>
        </p:spPr>
        <p:txBody>
          <a:bodyPr anchor="b">
            <a:noAutofit/>
          </a:bodyPr>
          <a:lstStyle>
            <a:lvl1pPr>
              <a:defRPr lang="en-US" sz="4000" b="1" kern="1200" dirty="0">
                <a:gradFill>
                  <a:gsLst>
                    <a:gs pos="0">
                      <a:schemeClr val="bg2"/>
                    </a:gs>
                    <a:gs pos="100000">
                      <a:schemeClr val="accent1"/>
                    </a:gs>
                  </a:gsLst>
                  <a:lin ang="0" scaled="1"/>
                </a:gradFill>
                <a:latin typeface="+mj-lt"/>
                <a:ea typeface="+mj-ea"/>
                <a:cs typeface="+mj-cs"/>
              </a:defRPr>
            </a:lvl1pPr>
          </a:lstStyle>
          <a:p>
            <a:r>
              <a:rPr lang="en-US" dirty="0"/>
              <a:t>OVERVIEW</a:t>
            </a:r>
            <a:br>
              <a:rPr lang="en-US" dirty="0"/>
            </a:br>
            <a:r>
              <a:rPr lang="en-US" dirty="0"/>
              <a:t>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1386001" y="309278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2B5F47AE-C75F-4A71-9475-9DAD47688F75}" type="datetime1">
              <a:rPr lang="en-US" smtClean="0"/>
              <a:t>11/8/2024</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924863"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463725"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1386001" y="5203994"/>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924863"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463725"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1386001" y="351635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924863" y="35163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463725"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1386001" y="562755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924863"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463725"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Click to 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498434" y="221518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503374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56905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498434" y="434729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503374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56905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4" name="Rectangle 53">
            <a:extLst>
              <a:ext uri="{FF2B5EF4-FFF2-40B4-BE49-F238E27FC236}">
                <a16:creationId xmlns:a16="http://schemas.microsoft.com/office/drawing/2014/main" id="{1C2768A5-0309-41B3-94FB-AA3A2FCB638E}"/>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20621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85FB182-4CCC-45D7-A2A4-A593CA00EB54}"/>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8E2AFE-9147-47F3-ADFE-AD251E989D20}"/>
              </a:ext>
            </a:extLst>
          </p:cNvPr>
          <p:cNvSpPr>
            <a:spLocks noGrp="1"/>
          </p:cNvSpPr>
          <p:nvPr>
            <p:ph type="title" hasCustomPrompt="1"/>
          </p:nvPr>
        </p:nvSpPr>
        <p:spPr>
          <a:xfrm>
            <a:off x="1814400" y="1144587"/>
            <a:ext cx="9395400" cy="1483413"/>
          </a:xfrm>
        </p:spPr>
        <p:txBody>
          <a:bodyPr>
            <a:noAutofit/>
          </a:bodyPr>
          <a:lstStyle>
            <a:lvl1pPr>
              <a:defRPr sz="5500"/>
            </a:lvl1pPr>
          </a:lstStyle>
          <a:p>
            <a:r>
              <a:rPr lang="en-US" dirty="0"/>
              <a:t>THANK</a:t>
            </a:r>
            <a:br>
              <a:rPr lang="en-US" dirty="0"/>
            </a:br>
            <a:r>
              <a:rPr lang="en-US" dirty="0"/>
              <a:t>YOU!</a:t>
            </a:r>
          </a:p>
        </p:txBody>
      </p:sp>
      <p:sp>
        <p:nvSpPr>
          <p:cNvPr id="4" name="Date Placeholder 3">
            <a:extLst>
              <a:ext uri="{FF2B5EF4-FFF2-40B4-BE49-F238E27FC236}">
                <a16:creationId xmlns:a16="http://schemas.microsoft.com/office/drawing/2014/main" id="{59B46BDE-7853-435A-80A6-D25940D17A54}"/>
              </a:ext>
            </a:extLst>
          </p:cNvPr>
          <p:cNvSpPr>
            <a:spLocks noGrp="1"/>
          </p:cNvSpPr>
          <p:nvPr>
            <p:ph type="dt" sz="half" idx="10"/>
          </p:nvPr>
        </p:nvSpPr>
        <p:spPr/>
        <p:txBody>
          <a:bodyPr/>
          <a:lstStyle/>
          <a:p>
            <a:fld id="{D6B44080-5AD9-45EE-A277-6E79BB04931B}" type="datetime1">
              <a:rPr lang="en-US" smtClean="0"/>
              <a:t>11/8/2024</a:t>
            </a:fld>
            <a:endParaRPr lang="en-US" dirty="0"/>
          </a:p>
        </p:txBody>
      </p:sp>
      <p:sp>
        <p:nvSpPr>
          <p:cNvPr id="5" name="Footer Placeholder 4">
            <a:extLst>
              <a:ext uri="{FF2B5EF4-FFF2-40B4-BE49-F238E27FC236}">
                <a16:creationId xmlns:a16="http://schemas.microsoft.com/office/drawing/2014/main" id="{B4C83E82-A916-403C-8BE8-252132A9420A}"/>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1C7F2326-238E-4FE6-8842-680DE4A0432D}"/>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B9D0891-2A9E-4F35-82BE-7966AECBB0F1}"/>
              </a:ext>
            </a:extLst>
          </p:cNvPr>
          <p:cNvSpPr/>
          <p:nvPr userDrawn="1"/>
        </p:nvSpPr>
        <p:spPr>
          <a:xfrm>
            <a:off x="1379621" y="0"/>
            <a:ext cx="144000" cy="248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ubtitle 2">
            <a:extLst>
              <a:ext uri="{FF2B5EF4-FFF2-40B4-BE49-F238E27FC236}">
                <a16:creationId xmlns:a16="http://schemas.microsoft.com/office/drawing/2014/main" id="{E52F6420-3AFC-4D7F-A45D-56EA5EFC0D18}"/>
              </a:ext>
            </a:extLst>
          </p:cNvPr>
          <p:cNvSpPr>
            <a:spLocks noGrp="1"/>
          </p:cNvSpPr>
          <p:nvPr>
            <p:ph type="subTitle" idx="13" hasCustomPrompt="1"/>
          </p:nvPr>
        </p:nvSpPr>
        <p:spPr>
          <a:xfrm>
            <a:off x="1812758" y="3038688"/>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cxnSp>
        <p:nvCxnSpPr>
          <p:cNvPr id="11" name="Straight Connector 10">
            <a:extLst>
              <a:ext uri="{FF2B5EF4-FFF2-40B4-BE49-F238E27FC236}">
                <a16:creationId xmlns:a16="http://schemas.microsoft.com/office/drawing/2014/main" id="{2BC78E93-F6DF-44C7-A9BB-D035C397BFD5}"/>
              </a:ext>
            </a:extLst>
          </p:cNvPr>
          <p:cNvCxnSpPr/>
          <p:nvPr userDrawn="1"/>
        </p:nvCxnSpPr>
        <p:spPr>
          <a:xfrm>
            <a:off x="1957137" y="288364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87BFFD5-4519-4811-BDD2-3B0318780ACC}"/>
              </a:ext>
            </a:extLst>
          </p:cNvPr>
          <p:cNvCxnSpPr>
            <a:cxnSpLocks/>
          </p:cNvCxnSpPr>
          <p:nvPr userDrawn="1"/>
        </p:nvCxnSpPr>
        <p:spPr>
          <a:xfrm rot="16200000">
            <a:off x="10391274" y="6172200"/>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4">
            <a:extLst>
              <a:ext uri="{FF2B5EF4-FFF2-40B4-BE49-F238E27FC236}">
                <a16:creationId xmlns:a16="http://schemas.microsoft.com/office/drawing/2014/main" id="{A4E36001-6B54-4F6D-9532-965904F3C338}"/>
              </a:ext>
            </a:extLst>
          </p:cNvPr>
          <p:cNvSpPr>
            <a:spLocks noGrp="1"/>
          </p:cNvSpPr>
          <p:nvPr>
            <p:ph type="body" sz="quarter" idx="14" hasCustomPrompt="1"/>
          </p:nvPr>
        </p:nvSpPr>
        <p:spPr>
          <a:xfrm>
            <a:off x="9416048" y="5377580"/>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4058583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1" y="0"/>
            <a:ext cx="12191989"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522758"/>
            <a:ext cx="8807116" cy="2387600"/>
          </a:xfrm>
        </p:spPr>
        <p:txBody>
          <a:bodyPr anchor="b">
            <a:normAutofit/>
          </a:bodyPr>
          <a:lstStyle>
            <a:lvl1pPr algn="l">
              <a:defRPr sz="5500" b="1">
                <a:solidFill>
                  <a:schemeClr val="bg1"/>
                </a:solidFill>
              </a:defRPr>
            </a:lvl1pPr>
          </a:lstStyle>
          <a:p>
            <a:r>
              <a:rPr lang="en-US" dirty="0"/>
              <a:t>THANK</a:t>
            </a:r>
            <a:br>
              <a:rPr lang="en-US" dirty="0"/>
            </a:br>
            <a:r>
              <a:rPr lang="en-US" dirty="0"/>
              <a:t>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25722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DBF9C953-950F-49C2-AA2E-3C8E3A1A49FF}" type="datetime1">
              <a:rPr lang="en-US" smtClean="0"/>
              <a:t>11/8/2024</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3438000"/>
            <a:ext cx="144000" cy="34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10217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85801"/>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1006893"/>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5349505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1D61DF5-2BE6-40B6-97DF-A161EF9520AA}"/>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413986"/>
            <a:ext cx="7107331" cy="1838643"/>
          </a:xfrm>
        </p:spPr>
        <p:txBody>
          <a:bodyPr anchor="b">
            <a:normAutofit/>
          </a:bodyPr>
          <a:lstStyle>
            <a:lvl1pPr algn="l">
              <a:defRPr sz="5500" b="1">
                <a:solidFill>
                  <a:schemeClr val="bg1"/>
                </a:solidFill>
              </a:defRPr>
            </a:lvl1pPr>
          </a:lstStyle>
          <a:p>
            <a:r>
              <a:rPr lang="en-US" dirty="0"/>
              <a:t>THANK</a:t>
            </a:r>
            <a:br>
              <a:rPr lang="en-US" dirty="0"/>
            </a:br>
            <a:r>
              <a:rPr lang="en-US" dirty="0"/>
              <a:t>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4599498"/>
            <a:ext cx="7107331" cy="966857"/>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255F9ECB-FC05-4D19-8667-960B61C89475}" type="datetime1">
              <a:rPr lang="en-US" smtClean="0"/>
              <a:t>11/8/2024</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2740862"/>
            <a:ext cx="144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444445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6E88EDA-C5A5-4C22-8CE4-5C7FDCF2E859}"/>
              </a:ext>
            </a:extLst>
          </p:cNvPr>
          <p:cNvCxnSpPr>
            <a:cxnSpLocks/>
          </p:cNvCxnSpPr>
          <p:nvPr userDrawn="1"/>
        </p:nvCxnSpPr>
        <p:spPr>
          <a:xfrm flipV="1">
            <a:off x="11077074" y="5622756"/>
            <a:ext cx="0" cy="98422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1B98974C-AC7A-4E66-AE1A-DBA5F1A1D054}"/>
              </a:ext>
            </a:extLst>
          </p:cNvPr>
          <p:cNvSpPr>
            <a:spLocks noGrp="1"/>
          </p:cNvSpPr>
          <p:nvPr>
            <p:ph type="body" sz="quarter" idx="13" hasCustomPrompt="1"/>
          </p:nvPr>
        </p:nvSpPr>
        <p:spPr>
          <a:xfrm>
            <a:off x="9416048" y="5513936"/>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42027339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0"/>
            <a:ext cx="12192000" cy="4446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64500"/>
            <a:ext cx="8807116" cy="915873"/>
          </a:xfrm>
        </p:spPr>
        <p:txBody>
          <a:bodyPr anchor="b">
            <a:normAutofit/>
          </a:bodyPr>
          <a:lstStyle>
            <a:lvl1pPr algn="l">
              <a:defRPr sz="5500" b="1">
                <a:gradFill>
                  <a:gsLst>
                    <a:gs pos="0">
                      <a:schemeClr val="bg2"/>
                    </a:gs>
                    <a:gs pos="100000">
                      <a:schemeClr val="accent1"/>
                    </a:gs>
                  </a:gsLst>
                  <a:lin ang="0" scaled="1"/>
                </a:gradFill>
              </a:defRPr>
            </a:lvl1pPr>
          </a:lstStyle>
          <a:p>
            <a:r>
              <a:rPr lang="en-US" noProof="0"/>
              <a:t>THANK 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6043285"/>
            <a:ext cx="9144000" cy="601840"/>
          </a:xfrm>
        </p:spPr>
        <p:txBody>
          <a:bodyPr>
            <a:normAutofit/>
          </a:bodyPr>
          <a:lstStyle>
            <a:lvl1pPr marL="0" indent="0" algn="l">
              <a:buNone/>
              <a:defRPr sz="30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D926CCF6-1414-444C-90FB-233EBEA2228B}" type="datetime1">
              <a:rPr lang="en-US" noProof="0" smtClean="0"/>
              <a:t>11/8/2024</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lvl1pPr>
              <a:defRPr>
                <a:solidFill>
                  <a:schemeClr val="accent1"/>
                </a:solidFill>
              </a:defRPr>
            </a:lvl1p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lvl1pPr>
              <a:defRPr>
                <a:solidFill>
                  <a:schemeClr val="accent1"/>
                </a:solidFill>
              </a:defRPr>
            </a:lvl1pPr>
          </a:lstStyle>
          <a:p>
            <a:fld id="{95CBEC59-7FF9-4688-98DF-89832A0C9025}" type="slidenum">
              <a:rPr lang="en-US" noProof="0" smtClean="0"/>
              <a:pPr/>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950000"/>
            <a:ext cx="144000" cy="190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0800000">
            <a:off x="10820400" y="870003"/>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10668000" y="1005185"/>
            <a:ext cx="1460500" cy="481013"/>
          </a:xfrm>
        </p:spPr>
        <p:txBody>
          <a:bodyPr/>
          <a:lstStyle>
            <a:lvl1pPr marL="0" indent="0" algn="l">
              <a:buNone/>
              <a:defRPr lang="en-US" sz="3000" b="1" i="0" kern="1200" dirty="0">
                <a:solidFill>
                  <a:schemeClr val="tx2"/>
                </a:solidFill>
                <a:latin typeface="+mn-lt"/>
                <a:ea typeface="+mn-ea"/>
                <a:cs typeface="+mn-cs"/>
              </a:defRPr>
            </a:lvl1pPr>
          </a:lstStyle>
          <a:p>
            <a:pPr lvl="0"/>
            <a:r>
              <a:rPr lang="en-US" noProof="0"/>
              <a:t>20XX</a:t>
            </a:r>
          </a:p>
        </p:txBody>
      </p:sp>
      <p:cxnSp>
        <p:nvCxnSpPr>
          <p:cNvPr id="14" name="Straight Connector 13">
            <a:extLst>
              <a:ext uri="{FF2B5EF4-FFF2-40B4-BE49-F238E27FC236}">
                <a16:creationId xmlns:a16="http://schemas.microsoft.com/office/drawing/2014/main" id="{5475710E-5533-4BB2-A66B-352BB2B1F9CB}"/>
              </a:ext>
            </a:extLst>
          </p:cNvPr>
          <p:cNvCxnSpPr/>
          <p:nvPr userDrawn="1"/>
        </p:nvCxnSpPr>
        <p:spPr>
          <a:xfrm>
            <a:off x="1957137" y="5823067"/>
            <a:ext cx="93044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180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637A772-125E-40CE-962F-CE4A568245C9}" type="datetime1">
              <a:rPr lang="en-US" smtClean="0"/>
              <a:t>11/8/2024</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4065194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DF9897-4485-4B26-9875-A507AD21738B}" type="datetime1">
              <a:rPr lang="en-US" smtClean="0"/>
              <a:t>11/8/2024</a:t>
            </a:fld>
            <a:endParaRPr lang="en-US" dirty="0"/>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1084094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0B257FF-2682-43F5-A0D0-8A06A7644DC5}" type="datetime1">
              <a:rPr lang="en-US" smtClean="0"/>
              <a:t>11/8/2024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1584107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B89522-7A0B-4ECC-ADC5-ECFBA2FEEA89}" type="datetime1">
              <a:rPr lang="en-US" smtClean="0"/>
              <a:t>11/8/2024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44560098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1AE57C7-1639-4BE5-9E63-8C6E2D10E1B3}" type="datetime1">
              <a:rPr lang="en-US" smtClean="0"/>
              <a:t>11/8/2024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Presentation Title</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2157448676"/>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9" r:id="rId21"/>
    <p:sldLayoutId id="2147483750" r:id="rId22"/>
    <p:sldLayoutId id="2147483649" r:id="rId23"/>
    <p:sldLayoutId id="2147483659" r:id="rId24"/>
    <p:sldLayoutId id="2147483661" r:id="rId25"/>
    <p:sldLayoutId id="2147483662" r:id="rId26"/>
    <p:sldLayoutId id="2147483650" r:id="rId27"/>
    <p:sldLayoutId id="2147483663" r:id="rId28"/>
    <p:sldLayoutId id="2147483664" r:id="rId29"/>
    <p:sldLayoutId id="2147483665" r:id="rId30"/>
    <p:sldLayoutId id="2147483651" r:id="rId31"/>
    <p:sldLayoutId id="2147483670" r:id="rId32"/>
    <p:sldLayoutId id="2147483668" r:id="rId33"/>
    <p:sldLayoutId id="2147483671" r:id="rId34"/>
    <p:sldLayoutId id="2147483669" r:id="rId35"/>
    <p:sldLayoutId id="2147483672" r:id="rId36"/>
    <p:sldLayoutId id="2147483673" r:id="rId37"/>
    <p:sldLayoutId id="2147483674" r:id="rId38"/>
    <p:sldLayoutId id="2147483676" r:id="rId39"/>
    <p:sldLayoutId id="2147483677" r:id="rId40"/>
    <p:sldLayoutId id="2147483678" r:id="rId41"/>
    <p:sldLayoutId id="2147483679" r:id="rId42"/>
    <p:sldLayoutId id="2147483681" r:id="rId43"/>
    <p:sldLayoutId id="2147483682" r:id="rId44"/>
    <p:sldLayoutId id="2147483683" r:id="rId45"/>
    <p:sldLayoutId id="2147483684" r:id="rId46"/>
    <p:sldLayoutId id="2147483685" r:id="rId47"/>
    <p:sldLayoutId id="2147483686" r:id="rId48"/>
    <p:sldLayoutId id="2147483687" r:id="rId49"/>
    <p:sldLayoutId id="2147483688" r:id="rId50"/>
    <p:sldLayoutId id="2147483689" r:id="rId51"/>
    <p:sldLayoutId id="2147483690" r:id="rId52"/>
    <p:sldLayoutId id="2147483691" r:id="rId53"/>
    <p:sldLayoutId id="2147483692" r:id="rId54"/>
    <p:sldLayoutId id="2147483697" r:id="rId55"/>
    <p:sldLayoutId id="2147483658" r:id="rId56"/>
    <p:sldLayoutId id="2147483693" r:id="rId57"/>
    <p:sldLayoutId id="2147483695" r:id="rId58"/>
    <p:sldLayoutId id="2147483696" r:id="rId59"/>
  </p:sldLayoutIdLst>
  <p:hf hd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5.png"/><Relationship Id="rId7" Type="http://schemas.openxmlformats.org/officeDocument/2006/relationships/diagramColors" Target="../diagrams/colors4.xml"/><Relationship Id="rId2" Type="http://schemas.openxmlformats.org/officeDocument/2006/relationships/notesSlide" Target="../notesSlides/notesSlide2.xml"/><Relationship Id="rId1" Type="http://schemas.openxmlformats.org/officeDocument/2006/relationships/slideLayout" Target="../slideLayouts/slideLayout4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6.jpg"/><Relationship Id="rId7" Type="http://schemas.openxmlformats.org/officeDocument/2006/relationships/diagramColors" Target="../diagrams/colors5.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Layout" Target="../slideLayouts/slideLayout22.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4.sv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3" Type="http://schemas.openxmlformats.org/officeDocument/2006/relationships/hyperlink" Target="https://www.cdc.gov/nchs/products/databriefs/db443.htm" TargetMode="External"/><Relationship Id="rId2" Type="http://schemas.openxmlformats.org/officeDocument/2006/relationships/hyperlink" Target="https://www.cdc.gov/obesity/php/data-research/adult-obesity-facts.html" TargetMode="External"/><Relationship Id="rId1" Type="http://schemas.openxmlformats.org/officeDocument/2006/relationships/slideLayout" Target="../slideLayouts/slideLayout32.xml"/><Relationship Id="rId4" Type="http://schemas.openxmlformats.org/officeDocument/2006/relationships/hyperlink" Target="https://doi.org/10.1002/osp4.775"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jpe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15.xml"/><Relationship Id="rId4"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1000" b="-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FA173-4917-43E5-B91C-3914C1A8D225}"/>
              </a:ext>
            </a:extLst>
          </p:cNvPr>
          <p:cNvSpPr>
            <a:spLocks noGrp="1"/>
          </p:cNvSpPr>
          <p:nvPr>
            <p:ph type="ctrTitle"/>
          </p:nvPr>
        </p:nvSpPr>
        <p:spPr>
          <a:xfrm>
            <a:off x="1471448" y="4378114"/>
            <a:ext cx="11034533" cy="2180341"/>
          </a:xfrm>
          <a:noFill/>
        </p:spPr>
        <p:txBody>
          <a:bodyPr>
            <a:normAutofit fontScale="90000"/>
          </a:bodyPr>
          <a:lstStyle/>
          <a:p>
            <a:pPr marL="0" marR="0">
              <a:spcBef>
                <a:spcPts val="0"/>
              </a:spcBef>
              <a:spcAft>
                <a:spcPts val="0"/>
              </a:spcAft>
            </a:pPr>
            <a:r>
              <a:rPr lang="en-US" sz="4200" b="1" i="1" cap="all" dirty="0">
                <a:solidFill>
                  <a:schemeClr val="tx2"/>
                </a:solidFill>
                <a:effectLst/>
                <a:ea typeface="Times New Roman" panose="02020603050405020304" pitchFamily="18" charset="0"/>
              </a:rPr>
              <a:t>Development of a wellness program and supporting materials for Rise up scholars  </a:t>
            </a:r>
            <a:br>
              <a:rPr lang="en-US" sz="4800" dirty="0">
                <a:effectLst/>
                <a:latin typeface="Times New Roman" panose="02020603050405020304" pitchFamily="18" charset="0"/>
                <a:ea typeface="Times New Roman" panose="02020603050405020304" pitchFamily="18" charset="0"/>
              </a:rPr>
            </a:br>
            <a:endParaRPr lang="en-US" dirty="0">
              <a:solidFill>
                <a:schemeClr val="tx1"/>
              </a:solidFill>
            </a:endParaRPr>
          </a:p>
        </p:txBody>
      </p:sp>
      <p:sp>
        <p:nvSpPr>
          <p:cNvPr id="3" name="Subtitle 2">
            <a:extLst>
              <a:ext uri="{FF2B5EF4-FFF2-40B4-BE49-F238E27FC236}">
                <a16:creationId xmlns:a16="http://schemas.microsoft.com/office/drawing/2014/main" id="{D099D82B-F86A-4C04-9207-B25F53939FB6}"/>
              </a:ext>
            </a:extLst>
          </p:cNvPr>
          <p:cNvSpPr>
            <a:spLocks noGrp="1"/>
          </p:cNvSpPr>
          <p:nvPr>
            <p:ph type="subTitle" idx="1"/>
          </p:nvPr>
        </p:nvSpPr>
        <p:spPr>
          <a:xfrm>
            <a:off x="10165405" y="6414492"/>
            <a:ext cx="2863074" cy="365124"/>
          </a:xfrm>
        </p:spPr>
        <p:txBody>
          <a:bodyPr>
            <a:normAutofit fontScale="70000" lnSpcReduction="20000"/>
          </a:bodyPr>
          <a:lstStyle/>
          <a:p>
            <a:r>
              <a:rPr lang="en-US" dirty="0">
                <a:solidFill>
                  <a:schemeClr val="bg1"/>
                </a:solidFill>
              </a:rPr>
              <a:t>Harold Wilcox </a:t>
            </a:r>
          </a:p>
        </p:txBody>
      </p:sp>
      <p:sp>
        <p:nvSpPr>
          <p:cNvPr id="5" name="Slide Number Placeholder 4">
            <a:extLst>
              <a:ext uri="{FF2B5EF4-FFF2-40B4-BE49-F238E27FC236}">
                <a16:creationId xmlns:a16="http://schemas.microsoft.com/office/drawing/2014/main" id="{272B21E1-4D6A-2C72-4F86-D59FE5B0812F}"/>
              </a:ext>
            </a:extLst>
          </p:cNvPr>
          <p:cNvSpPr>
            <a:spLocks noGrp="1"/>
          </p:cNvSpPr>
          <p:nvPr>
            <p:ph type="sldNum" sz="quarter" idx="12"/>
          </p:nvPr>
        </p:nvSpPr>
        <p:spPr/>
        <p:txBody>
          <a:bodyPr/>
          <a:lstStyle/>
          <a:p>
            <a:fld id="{95CBEC59-7FF9-4688-98DF-89832A0C9025}" type="slidenum">
              <a:rPr lang="en-US" noProof="0" smtClean="0"/>
              <a:t>1</a:t>
            </a:fld>
            <a:endParaRPr lang="en-US" noProof="0"/>
          </a:p>
        </p:txBody>
      </p:sp>
    </p:spTree>
    <p:extLst>
      <p:ext uri="{BB962C8B-B14F-4D97-AF65-F5344CB8AC3E}">
        <p14:creationId xmlns:p14="http://schemas.microsoft.com/office/powerpoint/2010/main" val="3013068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6BFC2E-BA33-4BE0-9D3A-F6C387771D93}"/>
              </a:ext>
            </a:extLst>
          </p:cNvPr>
          <p:cNvSpPr>
            <a:spLocks noGrp="1"/>
          </p:cNvSpPr>
          <p:nvPr>
            <p:ph type="title"/>
          </p:nvPr>
        </p:nvSpPr>
        <p:spPr/>
        <p:txBody>
          <a:bodyPr/>
          <a:lstStyle/>
          <a:p>
            <a:r>
              <a:rPr lang="en-US" dirty="0">
                <a:solidFill>
                  <a:schemeClr val="accent1"/>
                </a:solidFill>
              </a:rPr>
              <a:t>Social Cognitive Theory </a:t>
            </a:r>
          </a:p>
        </p:txBody>
      </p:sp>
      <p:sp>
        <p:nvSpPr>
          <p:cNvPr id="5" name="Slide Number Placeholder 4">
            <a:extLst>
              <a:ext uri="{FF2B5EF4-FFF2-40B4-BE49-F238E27FC236}">
                <a16:creationId xmlns:a16="http://schemas.microsoft.com/office/drawing/2014/main" id="{C38404DF-1A93-D6DE-1DE7-8DB78CADC88E}"/>
              </a:ext>
            </a:extLst>
          </p:cNvPr>
          <p:cNvSpPr>
            <a:spLocks noGrp="1"/>
          </p:cNvSpPr>
          <p:nvPr>
            <p:ph type="sldNum" sz="quarter" idx="12"/>
          </p:nvPr>
        </p:nvSpPr>
        <p:spPr>
          <a:xfrm>
            <a:off x="11525935" y="6398841"/>
            <a:ext cx="551167" cy="365125"/>
          </a:xfrm>
        </p:spPr>
        <p:txBody>
          <a:bodyPr/>
          <a:lstStyle/>
          <a:p>
            <a:fld id="{95CBEC59-7FF9-4688-98DF-89832A0C9025}" type="slidenum">
              <a:rPr lang="en-US" smtClean="0"/>
              <a:t>10</a:t>
            </a:fld>
            <a:endParaRPr lang="en-US" dirty="0"/>
          </a:p>
        </p:txBody>
      </p:sp>
      <p:sp>
        <p:nvSpPr>
          <p:cNvPr id="8" name="Text Placeholder 7">
            <a:extLst>
              <a:ext uri="{FF2B5EF4-FFF2-40B4-BE49-F238E27FC236}">
                <a16:creationId xmlns:a16="http://schemas.microsoft.com/office/drawing/2014/main" id="{2C5903FE-79B1-DAF4-ABC8-79965CF7CC31}"/>
              </a:ext>
            </a:extLst>
          </p:cNvPr>
          <p:cNvSpPr>
            <a:spLocks noGrp="1"/>
          </p:cNvSpPr>
          <p:nvPr>
            <p:ph type="body" sz="quarter" idx="3"/>
          </p:nvPr>
        </p:nvSpPr>
        <p:spPr>
          <a:xfrm>
            <a:off x="6522759" y="2914475"/>
            <a:ext cx="4783083" cy="823912"/>
          </a:xfrm>
        </p:spPr>
        <p:txBody>
          <a:bodyPr>
            <a:normAutofit/>
          </a:bodyPr>
          <a:lstStyle/>
          <a:p>
            <a:pPr algn="ctr"/>
            <a:r>
              <a:rPr lang="en-US" sz="3600" dirty="0"/>
              <a:t>Self-Efficacy </a:t>
            </a:r>
          </a:p>
        </p:txBody>
      </p:sp>
      <p:pic>
        <p:nvPicPr>
          <p:cNvPr id="15" name="Content Placeholder 14" descr="A diagram of a triangle with arrows&#10;&#10;Description automatically generated">
            <a:extLst>
              <a:ext uri="{FF2B5EF4-FFF2-40B4-BE49-F238E27FC236}">
                <a16:creationId xmlns:a16="http://schemas.microsoft.com/office/drawing/2014/main" id="{C4756C2D-A18E-7FC4-8A92-B91054FFA439}"/>
              </a:ext>
            </a:extLst>
          </p:cNvPr>
          <p:cNvPicPr>
            <a:picLocks noGrp="1" noChangeAspect="1"/>
          </p:cNvPicPr>
          <p:nvPr>
            <p:ph sz="quarter" idx="4"/>
          </p:nvPr>
        </p:nvPicPr>
        <p:blipFill>
          <a:blip r:embed="rId3"/>
          <a:stretch>
            <a:fillRect/>
          </a:stretch>
        </p:blipFill>
        <p:spPr>
          <a:xfrm>
            <a:off x="6365226" y="185697"/>
            <a:ext cx="4835819" cy="2874903"/>
          </a:xfrm>
        </p:spPr>
      </p:pic>
      <p:sp>
        <p:nvSpPr>
          <p:cNvPr id="16" name="TextBox 15">
            <a:extLst>
              <a:ext uri="{FF2B5EF4-FFF2-40B4-BE49-F238E27FC236}">
                <a16:creationId xmlns:a16="http://schemas.microsoft.com/office/drawing/2014/main" id="{D358E86C-2516-CA69-F79A-1B82C4F0FDA2}"/>
              </a:ext>
            </a:extLst>
          </p:cNvPr>
          <p:cNvSpPr txBox="1"/>
          <p:nvPr/>
        </p:nvSpPr>
        <p:spPr>
          <a:xfrm>
            <a:off x="6260428" y="3638397"/>
            <a:ext cx="5045414" cy="3077766"/>
          </a:xfrm>
          <a:prstGeom prst="rect">
            <a:avLst/>
          </a:prstGeom>
          <a:noFill/>
        </p:spPr>
        <p:txBody>
          <a:bodyPr wrap="square" rtlCol="0">
            <a:spAutoFit/>
          </a:bodyPr>
          <a:lstStyle/>
          <a:p>
            <a:pPr marL="342900" indent="-342900">
              <a:buFont typeface="Arial" panose="020B0604020202020204" pitchFamily="34" charset="0"/>
              <a:buChar char="•"/>
            </a:pPr>
            <a:r>
              <a:rPr lang="en-US" sz="2200" b="1" dirty="0">
                <a:solidFill>
                  <a:schemeClr val="tx2"/>
                </a:solidFill>
              </a:rPr>
              <a:t>Self-efficacious students believe their actions will result in positive outcome; this keeps them motivated</a:t>
            </a:r>
          </a:p>
          <a:p>
            <a:pPr marL="342900" indent="-342900">
              <a:buFont typeface="Arial" panose="020B0604020202020204" pitchFamily="34" charset="0"/>
              <a:buChar char="•"/>
            </a:pPr>
            <a:r>
              <a:rPr lang="en-US" sz="2200" b="1" dirty="0">
                <a:solidFill>
                  <a:schemeClr val="tx2"/>
                </a:solidFill>
              </a:rPr>
              <a:t>Outcome expectations can sustain goal-directed actions over lengthy periods when people believe their actions will eventually produce desired outcomes</a:t>
            </a:r>
          </a:p>
          <a:p>
            <a:endParaRPr lang="en-US" dirty="0"/>
          </a:p>
        </p:txBody>
      </p:sp>
      <p:graphicFrame>
        <p:nvGraphicFramePr>
          <p:cNvPr id="18" name="Text Placeholder 1">
            <a:extLst>
              <a:ext uri="{FF2B5EF4-FFF2-40B4-BE49-F238E27FC236}">
                <a16:creationId xmlns:a16="http://schemas.microsoft.com/office/drawing/2014/main" id="{16E1B8EF-AD78-11C1-C3E3-C44BA597E9BC}"/>
              </a:ext>
            </a:extLst>
          </p:cNvPr>
          <p:cNvGraphicFramePr/>
          <p:nvPr/>
        </p:nvGraphicFramePr>
        <p:xfrm>
          <a:off x="1050587" y="1974715"/>
          <a:ext cx="5045414" cy="43482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TextBox 16">
            <a:extLst>
              <a:ext uri="{FF2B5EF4-FFF2-40B4-BE49-F238E27FC236}">
                <a16:creationId xmlns:a16="http://schemas.microsoft.com/office/drawing/2014/main" id="{1AC94F7D-5005-9E0F-5A1F-E09006FC7644}"/>
              </a:ext>
            </a:extLst>
          </p:cNvPr>
          <p:cNvSpPr txBox="1"/>
          <p:nvPr/>
        </p:nvSpPr>
        <p:spPr>
          <a:xfrm>
            <a:off x="6177064" y="6467164"/>
            <a:ext cx="5729591" cy="707886"/>
          </a:xfrm>
          <a:prstGeom prst="rect">
            <a:avLst/>
          </a:prstGeom>
          <a:noFill/>
        </p:spPr>
        <p:txBody>
          <a:bodyPr wrap="square" rtlCol="0">
            <a:spAutoFit/>
          </a:bodyPr>
          <a:lstStyle/>
          <a:p>
            <a:r>
              <a:rPr lang="en-US" sz="1100" dirty="0">
                <a:effectLst/>
                <a:latin typeface="Arial" panose="020B0604020202020204" pitchFamily="34" charset="0"/>
                <a:ea typeface="Times New Roman" panose="02020603050405020304" pitchFamily="18" charset="0"/>
              </a:rPr>
              <a:t>Schunk, D. H., &amp; DiBenedetto, M. K. (2023). Learning from a social cognitive theory perspective. In </a:t>
            </a:r>
            <a:r>
              <a:rPr lang="en-US" sz="1100" i="1" dirty="0">
                <a:effectLst/>
                <a:latin typeface="Arial" panose="020B0604020202020204" pitchFamily="34" charset="0"/>
                <a:ea typeface="Times New Roman" panose="02020603050405020304" pitchFamily="18" charset="0"/>
              </a:rPr>
              <a:t>Handbook of Educational Psychology</a:t>
            </a:r>
            <a:r>
              <a:rPr lang="en-US" sz="1100" dirty="0">
                <a:effectLst/>
                <a:latin typeface="Arial" panose="020B0604020202020204" pitchFamily="34" charset="0"/>
                <a:ea typeface="Times New Roman" panose="02020603050405020304" pitchFamily="18" charset="0"/>
              </a:rPr>
              <a:t> (4th ed., pp. 94-107). Routledge.</a:t>
            </a:r>
            <a:endParaRPr lang="en-US" sz="11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593691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2ADD2-6ABE-8E52-9743-44D41FF5AA11}"/>
              </a:ext>
            </a:extLst>
          </p:cNvPr>
          <p:cNvSpPr>
            <a:spLocks noGrp="1"/>
          </p:cNvSpPr>
          <p:nvPr>
            <p:ph type="title"/>
          </p:nvPr>
        </p:nvSpPr>
        <p:spPr>
          <a:xfrm>
            <a:off x="1337362" y="105385"/>
            <a:ext cx="10018713" cy="1752599"/>
          </a:xfrm>
        </p:spPr>
        <p:txBody>
          <a:bodyPr/>
          <a:lstStyle/>
          <a:p>
            <a:r>
              <a:rPr lang="en-US" dirty="0"/>
              <a:t>Self Determination Theory </a:t>
            </a:r>
          </a:p>
        </p:txBody>
      </p:sp>
      <p:sp>
        <p:nvSpPr>
          <p:cNvPr id="3" name="Content Placeholder 2">
            <a:extLst>
              <a:ext uri="{FF2B5EF4-FFF2-40B4-BE49-F238E27FC236}">
                <a16:creationId xmlns:a16="http://schemas.microsoft.com/office/drawing/2014/main" id="{A558D64D-3DA1-4265-03FB-1B5CD8822392}"/>
              </a:ext>
            </a:extLst>
          </p:cNvPr>
          <p:cNvSpPr>
            <a:spLocks noGrp="1"/>
          </p:cNvSpPr>
          <p:nvPr>
            <p:ph sz="half" idx="1"/>
          </p:nvPr>
        </p:nvSpPr>
        <p:spPr>
          <a:xfrm>
            <a:off x="1451664" y="2230437"/>
            <a:ext cx="4895055" cy="3835400"/>
          </a:xfrm>
        </p:spPr>
        <p:txBody>
          <a:bodyPr>
            <a:normAutofit lnSpcReduction="10000"/>
          </a:bodyPr>
          <a:lstStyle/>
          <a:p>
            <a:pPr algn="l">
              <a:buFont typeface="Arial"/>
              <a:buChar char="•"/>
            </a:pPr>
            <a:r>
              <a:rPr lang="en-US" sz="1800" dirty="0">
                <a:effectLst/>
                <a:ea typeface="Aptos" panose="020B0004020202020204" pitchFamily="34" charset="0"/>
                <a:cs typeface="Times New Roman" panose="02020603050405020304" pitchFamily="18" charset="0"/>
              </a:rPr>
              <a:t>SDT suggests that fulfilling basic psychological needs</a:t>
            </a:r>
            <a:r>
              <a:rPr lang="en-US" dirty="0">
                <a:ea typeface="Aptos" panose="020B0004020202020204" pitchFamily="34" charset="0"/>
                <a:cs typeface="Times New Roman" panose="02020603050405020304" pitchFamily="18" charset="0"/>
              </a:rPr>
              <a:t> </a:t>
            </a:r>
            <a:r>
              <a:rPr lang="en-US" sz="1800" dirty="0">
                <a:effectLst/>
                <a:ea typeface="Aptos" panose="020B0004020202020204" pitchFamily="34" charset="0"/>
                <a:cs typeface="Times New Roman" panose="02020603050405020304" pitchFamily="18" charset="0"/>
              </a:rPr>
              <a:t>promotes intrinsic motivation</a:t>
            </a:r>
          </a:p>
          <a:p>
            <a:r>
              <a:rPr lang="en-US" sz="1800" kern="100" dirty="0">
                <a:effectLst/>
                <a:ea typeface="Aptos" panose="020B0004020202020204" pitchFamily="34" charset="0"/>
                <a:cs typeface="Times New Roman" panose="02020603050405020304" pitchFamily="18" charset="0"/>
              </a:rPr>
              <a:t>SDT also defines three types of motivation on a continuum from least to most autonomous</a:t>
            </a:r>
            <a:endParaRPr lang="en-US" dirty="0"/>
          </a:p>
          <a:p>
            <a:r>
              <a:rPr lang="en-US" dirty="0">
                <a:ea typeface="Aptos" panose="020B0004020202020204" pitchFamily="34" charset="0"/>
                <a:cs typeface="Times New Roman" panose="02020603050405020304" pitchFamily="18" charset="0"/>
              </a:rPr>
              <a:t>Self-Determination Theory (SDT) suggests that all people have three core psychological needs—autonomy, relatedness, and competence</a:t>
            </a:r>
          </a:p>
          <a:p>
            <a:endParaRPr lang="en-US" dirty="0"/>
          </a:p>
          <a:p>
            <a:endParaRPr lang="en-US" dirty="0"/>
          </a:p>
        </p:txBody>
      </p:sp>
      <p:sp>
        <p:nvSpPr>
          <p:cNvPr id="4" name="Content Placeholder 3">
            <a:extLst>
              <a:ext uri="{FF2B5EF4-FFF2-40B4-BE49-F238E27FC236}">
                <a16:creationId xmlns:a16="http://schemas.microsoft.com/office/drawing/2014/main" id="{EE978DC9-5858-CB20-5F74-5A573E88F4AF}"/>
              </a:ext>
            </a:extLst>
          </p:cNvPr>
          <p:cNvSpPr>
            <a:spLocks noGrp="1"/>
          </p:cNvSpPr>
          <p:nvPr>
            <p:ph sz="half" idx="2"/>
          </p:nvPr>
        </p:nvSpPr>
        <p:spPr>
          <a:xfrm>
            <a:off x="6415846" y="1585609"/>
            <a:ext cx="5452932" cy="4843441"/>
          </a:xfrm>
        </p:spPr>
        <p:style>
          <a:lnRef idx="3">
            <a:schemeClr val="lt1"/>
          </a:lnRef>
          <a:fillRef idx="1">
            <a:schemeClr val="accent1"/>
          </a:fillRef>
          <a:effectRef idx="1">
            <a:schemeClr val="accent1"/>
          </a:effectRef>
          <a:fontRef idx="minor">
            <a:schemeClr val="lt1"/>
          </a:fontRef>
        </p:style>
        <p:txBody>
          <a:bodyPr tIns="548640">
            <a:normAutofit lnSpcReduction="10000"/>
          </a:bodyPr>
          <a:lstStyle/>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US" sz="1800" b="1" u="sng" kern="100" dirty="0">
                <a:effectLst/>
                <a:ea typeface="Aptos" panose="020B0004020202020204" pitchFamily="34" charset="0"/>
                <a:cs typeface="Times New Roman" panose="02020603050405020304" pitchFamily="18" charset="0"/>
              </a:rPr>
              <a:t>Amotivation</a:t>
            </a:r>
            <a:r>
              <a:rPr lang="en-US" sz="1800" b="1" kern="100" dirty="0">
                <a:effectLst/>
                <a:ea typeface="Aptos" panose="020B0004020202020204" pitchFamily="34" charset="0"/>
                <a:cs typeface="Times New Roman" panose="02020603050405020304" pitchFamily="18" charset="0"/>
              </a:rPr>
              <a:t>:</a:t>
            </a:r>
            <a:r>
              <a:rPr lang="en-US" b="1" kern="100" dirty="0">
                <a:ea typeface="Aptos" panose="020B0004020202020204" pitchFamily="34" charset="0"/>
                <a:cs typeface="Times New Roman" panose="02020603050405020304" pitchFamily="18" charset="0"/>
              </a:rPr>
              <a:t> </a:t>
            </a:r>
            <a:r>
              <a:rPr lang="en-US" sz="1800" kern="100" dirty="0">
                <a:effectLst/>
                <a:ea typeface="Aptos" panose="020B0004020202020204" pitchFamily="34" charset="0"/>
                <a:cs typeface="Times New Roman" panose="02020603050405020304" pitchFamily="18" charset="0"/>
              </a:rPr>
              <a:t>is a lack of intent to act</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US" sz="1800" b="1" u="sng" kern="100" dirty="0">
                <a:effectLst/>
                <a:ea typeface="Aptos" panose="020B0004020202020204" pitchFamily="34" charset="0"/>
                <a:cs typeface="Times New Roman" panose="02020603050405020304" pitchFamily="18" charset="0"/>
              </a:rPr>
              <a:t>Extrinsic Motivation</a:t>
            </a:r>
            <a:r>
              <a:rPr lang="en-US" sz="1800" b="1" kern="100" dirty="0">
                <a:effectLst/>
                <a:ea typeface="Aptos" panose="020B0004020202020204" pitchFamily="34" charset="0"/>
                <a:cs typeface="Times New Roman" panose="02020603050405020304" pitchFamily="18" charset="0"/>
              </a:rPr>
              <a:t>:</a:t>
            </a:r>
          </a:p>
          <a:p>
            <a:pPr marL="0" marR="0" lvl="0" indent="0">
              <a:lnSpc>
                <a:spcPct val="115000"/>
              </a:lnSpc>
              <a:spcBef>
                <a:spcPts val="0"/>
              </a:spcBef>
              <a:spcAft>
                <a:spcPts val="800"/>
              </a:spcAft>
              <a:buSzPts val="1000"/>
              <a:buNone/>
              <a:tabLst>
                <a:tab pos="457200" algn="l"/>
              </a:tabLst>
            </a:pPr>
            <a:r>
              <a:rPr lang="en-US" sz="1800" b="1" kern="100" dirty="0">
                <a:effectLst/>
                <a:ea typeface="Aptos" panose="020B0004020202020204" pitchFamily="34" charset="0"/>
                <a:cs typeface="Times New Roman" panose="02020603050405020304" pitchFamily="18" charset="0"/>
              </a:rPr>
              <a:t>	- External regulation-</a:t>
            </a:r>
            <a:r>
              <a:rPr lang="en-US" sz="1800" kern="100" dirty="0">
                <a:effectLst/>
                <a:ea typeface="Aptos" panose="020B0004020202020204" pitchFamily="34" charset="0"/>
                <a:cs typeface="Times New Roman" panose="02020603050405020304" pitchFamily="18" charset="0"/>
              </a:rPr>
              <a:t> involves acting for rewards 	or to avoid punishment</a:t>
            </a:r>
          </a:p>
          <a:p>
            <a:pPr marL="0" marR="0" lvl="0" indent="0">
              <a:lnSpc>
                <a:spcPct val="115000"/>
              </a:lnSpc>
              <a:spcBef>
                <a:spcPts val="0"/>
              </a:spcBef>
              <a:spcAft>
                <a:spcPts val="800"/>
              </a:spcAft>
              <a:buSzPts val="1000"/>
              <a:buNone/>
              <a:tabLst>
                <a:tab pos="457200" algn="l"/>
              </a:tabLst>
            </a:pPr>
            <a:r>
              <a:rPr lang="en-US" sz="1800" b="1" kern="100" dirty="0">
                <a:effectLst/>
                <a:ea typeface="Aptos" panose="020B0004020202020204" pitchFamily="34" charset="0"/>
                <a:cs typeface="Times New Roman" panose="02020603050405020304" pitchFamily="18" charset="0"/>
              </a:rPr>
              <a:t>	- Introjected regulation-</a:t>
            </a:r>
            <a:r>
              <a:rPr lang="en-US" sz="1800" kern="100" dirty="0">
                <a:effectLst/>
                <a:ea typeface="Aptos" panose="020B0004020202020204" pitchFamily="34" charset="0"/>
                <a:cs typeface="Times New Roman" panose="02020603050405020304" pitchFamily="18" charset="0"/>
              </a:rPr>
              <a:t> involves acting due to 	internal pressure, like guilt</a:t>
            </a:r>
          </a:p>
          <a:p>
            <a:pPr marL="0" marR="0" lvl="0" indent="0">
              <a:lnSpc>
                <a:spcPct val="115000"/>
              </a:lnSpc>
              <a:spcBef>
                <a:spcPts val="0"/>
              </a:spcBef>
              <a:spcAft>
                <a:spcPts val="800"/>
              </a:spcAft>
              <a:buSzPts val="1000"/>
              <a:buNone/>
              <a:tabLst>
                <a:tab pos="457200" algn="l"/>
              </a:tabLst>
            </a:pPr>
            <a:r>
              <a:rPr lang="en-US" sz="1800" b="1" kern="100" dirty="0">
                <a:effectLst/>
                <a:ea typeface="Aptos" panose="020B0004020202020204" pitchFamily="34" charset="0"/>
                <a:cs typeface="Times New Roman" panose="02020603050405020304" pitchFamily="18" charset="0"/>
              </a:rPr>
              <a:t>	- Identified regulation-</a:t>
            </a:r>
            <a:r>
              <a:rPr lang="en-US" sz="1800" kern="100" dirty="0">
                <a:effectLst/>
                <a:ea typeface="Aptos" panose="020B0004020202020204" pitchFamily="34" charset="0"/>
                <a:cs typeface="Times New Roman" panose="02020603050405020304" pitchFamily="18" charset="0"/>
              </a:rPr>
              <a:t> means acting for 		personally meaningful reasons, like health</a:t>
            </a:r>
          </a:p>
          <a:p>
            <a:pPr marL="0" marR="0" lvl="0" indent="0">
              <a:lnSpc>
                <a:spcPct val="115000"/>
              </a:lnSpc>
              <a:spcBef>
                <a:spcPts val="0"/>
              </a:spcBef>
              <a:spcAft>
                <a:spcPts val="800"/>
              </a:spcAft>
              <a:buSzPts val="1000"/>
              <a:buNone/>
              <a:tabLst>
                <a:tab pos="457200" algn="l"/>
              </a:tabLst>
            </a:pPr>
            <a:r>
              <a:rPr lang="en-US" sz="1800" b="1" kern="100" dirty="0">
                <a:effectLst/>
                <a:ea typeface="Aptos" panose="020B0004020202020204" pitchFamily="34" charset="0"/>
                <a:cs typeface="Times New Roman" panose="02020603050405020304" pitchFamily="18" charset="0"/>
              </a:rPr>
              <a:t>	- Integrated regulation-</a:t>
            </a:r>
            <a:r>
              <a:rPr lang="en-US" sz="1800" kern="100" dirty="0">
                <a:effectLst/>
                <a:ea typeface="Aptos" panose="020B0004020202020204" pitchFamily="34" charset="0"/>
                <a:cs typeface="Times New Roman" panose="02020603050405020304" pitchFamily="18" charset="0"/>
              </a:rPr>
              <a:t> is when these reasons 	align with one’s values</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US" sz="1800" b="1" u="sng" kern="100" dirty="0">
                <a:effectLst/>
                <a:ea typeface="Aptos" panose="020B0004020202020204" pitchFamily="34" charset="0"/>
                <a:cs typeface="Times New Roman" panose="02020603050405020304" pitchFamily="18" charset="0"/>
              </a:rPr>
              <a:t>Intrinsic motivation</a:t>
            </a:r>
            <a:r>
              <a:rPr lang="en-US" sz="1800" b="1" kern="100" dirty="0">
                <a:effectLst/>
                <a:ea typeface="Aptos" panose="020B0004020202020204" pitchFamily="34" charset="0"/>
                <a:cs typeface="Times New Roman" panose="02020603050405020304" pitchFamily="18" charset="0"/>
              </a:rPr>
              <a:t>:</a:t>
            </a:r>
            <a:r>
              <a:rPr lang="en-US" sz="1800" kern="100" dirty="0">
                <a:effectLst/>
                <a:ea typeface="Aptos" panose="020B0004020202020204" pitchFamily="34" charset="0"/>
                <a:cs typeface="Times New Roman" panose="02020603050405020304" pitchFamily="18" charset="0"/>
              </a:rPr>
              <a:t> is acting because an activity is inherently enjoyable</a:t>
            </a:r>
          </a:p>
          <a:p>
            <a:endParaRPr lang="en-US" dirty="0"/>
          </a:p>
          <a:p>
            <a:endParaRPr lang="en-US" dirty="0"/>
          </a:p>
        </p:txBody>
      </p:sp>
      <p:sp>
        <p:nvSpPr>
          <p:cNvPr id="6" name="Slide Number Placeholder 5">
            <a:extLst>
              <a:ext uri="{FF2B5EF4-FFF2-40B4-BE49-F238E27FC236}">
                <a16:creationId xmlns:a16="http://schemas.microsoft.com/office/drawing/2014/main" id="{982E6299-3D5A-DED5-A76B-A40DF3BCF33E}"/>
              </a:ext>
            </a:extLst>
          </p:cNvPr>
          <p:cNvSpPr>
            <a:spLocks noGrp="1"/>
          </p:cNvSpPr>
          <p:nvPr>
            <p:ph type="sldNum" sz="quarter" idx="12"/>
          </p:nvPr>
        </p:nvSpPr>
        <p:spPr/>
        <p:txBody>
          <a:bodyPr/>
          <a:lstStyle/>
          <a:p>
            <a:fld id="{95CBEC59-7FF9-4688-98DF-89832A0C9025}" type="slidenum">
              <a:rPr lang="en-US" smtClean="0"/>
              <a:pPr/>
              <a:t>11</a:t>
            </a:fld>
            <a:endParaRPr lang="en-US" dirty="0"/>
          </a:p>
        </p:txBody>
      </p:sp>
      <p:sp>
        <p:nvSpPr>
          <p:cNvPr id="5" name="TextBox 4">
            <a:extLst>
              <a:ext uri="{FF2B5EF4-FFF2-40B4-BE49-F238E27FC236}">
                <a16:creationId xmlns:a16="http://schemas.microsoft.com/office/drawing/2014/main" id="{D732CCD7-4B6D-961C-6A6A-087E15950A1D}"/>
              </a:ext>
            </a:extLst>
          </p:cNvPr>
          <p:cNvSpPr txBox="1"/>
          <p:nvPr/>
        </p:nvSpPr>
        <p:spPr>
          <a:xfrm>
            <a:off x="5875506" y="6358120"/>
            <a:ext cx="6099243" cy="499880"/>
          </a:xfrm>
          <a:prstGeom prst="rect">
            <a:avLst/>
          </a:prstGeom>
          <a:noFill/>
        </p:spPr>
        <p:txBody>
          <a:bodyPr wrap="square" rtlCol="0">
            <a:spAutoFit/>
          </a:bodyPr>
          <a:lstStyle/>
          <a:p>
            <a:pPr marL="457200" marR="0" indent="-457200">
              <a:lnSpc>
                <a:spcPct val="125000"/>
              </a:lnSpc>
              <a:spcBef>
                <a:spcPts val="0"/>
              </a:spcBef>
              <a:spcAft>
                <a:spcPts val="1200"/>
              </a:spcAft>
            </a:pPr>
            <a:r>
              <a:rPr lang="en-US" sz="1100" dirty="0">
                <a:effectLst/>
                <a:ea typeface="Times New Roman" panose="02020603050405020304" pitchFamily="18" charset="0"/>
              </a:rPr>
              <a:t>Edmunds, J., Ntoumanis, N., &amp; </a:t>
            </a:r>
            <a:r>
              <a:rPr lang="en-US" sz="1100" dirty="0" err="1">
                <a:effectLst/>
                <a:ea typeface="Times New Roman" panose="02020603050405020304" pitchFamily="18" charset="0"/>
              </a:rPr>
              <a:t>Duda</a:t>
            </a:r>
            <a:r>
              <a:rPr lang="en-US" sz="1100" dirty="0">
                <a:effectLst/>
                <a:ea typeface="Times New Roman" panose="02020603050405020304" pitchFamily="18" charset="0"/>
              </a:rPr>
              <a:t>, J. L. (2008). Testing a self</a:t>
            </a:r>
            <a:r>
              <a:rPr lang="en-US" sz="1100" dirty="0">
                <a:effectLst/>
                <a:ea typeface="Times New Roman" panose="02020603050405020304" pitchFamily="18" charset="0"/>
                <a:cs typeface="Cambria Math" panose="02040503050406030204" pitchFamily="18" charset="0"/>
              </a:rPr>
              <a:t>‐</a:t>
            </a:r>
            <a:r>
              <a:rPr lang="en-US" sz="1100" dirty="0">
                <a:effectLst/>
                <a:ea typeface="Times New Roman" panose="02020603050405020304" pitchFamily="18" charset="0"/>
              </a:rPr>
              <a:t>determination theory</a:t>
            </a:r>
            <a:r>
              <a:rPr lang="en-US" sz="1100" dirty="0">
                <a:effectLst/>
                <a:ea typeface="Times New Roman" panose="02020603050405020304" pitchFamily="18" charset="0"/>
                <a:cs typeface="Cambria Math" panose="02040503050406030204" pitchFamily="18" charset="0"/>
              </a:rPr>
              <a:t>‐</a:t>
            </a:r>
            <a:r>
              <a:rPr lang="en-US" sz="1100" dirty="0">
                <a:effectLst/>
                <a:ea typeface="Times New Roman" panose="02020603050405020304" pitchFamily="18" charset="0"/>
              </a:rPr>
              <a:t>based teaching style intervention in the exercise domain. </a:t>
            </a:r>
            <a:r>
              <a:rPr lang="en-US" sz="1100" i="1" dirty="0">
                <a:effectLst/>
                <a:ea typeface="Times New Roman" panose="02020603050405020304" pitchFamily="18" charset="0"/>
              </a:rPr>
              <a:t>European Journal of Social Psychology, 38</a:t>
            </a:r>
            <a:r>
              <a:rPr lang="en-US" sz="1100" dirty="0">
                <a:effectLst/>
                <a:ea typeface="Times New Roman" panose="02020603050405020304" pitchFamily="18" charset="0"/>
              </a:rPr>
              <a:t>(2), 375-388.</a:t>
            </a:r>
          </a:p>
        </p:txBody>
      </p:sp>
    </p:spTree>
    <p:extLst>
      <p:ext uri="{BB962C8B-B14F-4D97-AF65-F5344CB8AC3E}">
        <p14:creationId xmlns:p14="http://schemas.microsoft.com/office/powerpoint/2010/main" val="608070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bg2">
                <a:lumMod val="75000"/>
              </a:schemeClr>
            </a:gs>
          </a:gsLst>
          <a:lin ang="5400000" scaled="0"/>
        </a:gradFill>
        <a:effectLst/>
      </p:bgPr>
    </p:bg>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15FF890B-3CE7-403A-AECE-2DE04FC7AF8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42" name="Freeform 6">
              <a:extLst>
                <a:ext uri="{FF2B5EF4-FFF2-40B4-BE49-F238E27FC236}">
                  <a16:creationId xmlns:a16="http://schemas.microsoft.com/office/drawing/2014/main" id="{99A4E160-6CFD-4514-9E20-CA6692CCD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43" name="Freeform 7">
              <a:extLst>
                <a:ext uri="{FF2B5EF4-FFF2-40B4-BE49-F238E27FC236}">
                  <a16:creationId xmlns:a16="http://schemas.microsoft.com/office/drawing/2014/main" id="{3DCD16F5-8D15-45FD-BA62-ADAC08183A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44" name="Freeform 8">
              <a:extLst>
                <a:ext uri="{FF2B5EF4-FFF2-40B4-BE49-F238E27FC236}">
                  <a16:creationId xmlns:a16="http://schemas.microsoft.com/office/drawing/2014/main" id="{E7CFAF28-6FDA-4C2C-BE51-123D1115F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45" name="Freeform 9">
              <a:extLst>
                <a:ext uri="{FF2B5EF4-FFF2-40B4-BE49-F238E27FC236}">
                  <a16:creationId xmlns:a16="http://schemas.microsoft.com/office/drawing/2014/main" id="{1FD12703-0627-4991-B2A4-F96519F90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46" name="Freeform 10">
              <a:extLst>
                <a:ext uri="{FF2B5EF4-FFF2-40B4-BE49-F238E27FC236}">
                  <a16:creationId xmlns:a16="http://schemas.microsoft.com/office/drawing/2014/main" id="{A5758E0B-DF61-40A8-B765-BC6841906A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47" name="Freeform 11">
              <a:extLst>
                <a:ext uri="{FF2B5EF4-FFF2-40B4-BE49-F238E27FC236}">
                  <a16:creationId xmlns:a16="http://schemas.microsoft.com/office/drawing/2014/main" id="{3E063A1F-9566-4436-B4E3-2890FBBC2C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62DFE014-F9C6-A62A-E24A-BCF368E5C958}"/>
              </a:ext>
            </a:extLst>
          </p:cNvPr>
          <p:cNvSpPr>
            <a:spLocks noGrp="1"/>
          </p:cNvSpPr>
          <p:nvPr>
            <p:ph type="title"/>
          </p:nvPr>
        </p:nvSpPr>
        <p:spPr>
          <a:xfrm>
            <a:off x="2439375" y="-228332"/>
            <a:ext cx="6969935" cy="1232169"/>
          </a:xfrm>
        </p:spPr>
        <p:txBody>
          <a:bodyPr vert="horz" lIns="91440" tIns="45720" rIns="91440" bIns="45720" rtlCol="0" anchor="ctr">
            <a:normAutofit/>
          </a:bodyPr>
          <a:lstStyle/>
          <a:p>
            <a:r>
              <a:rPr lang="en-US" sz="4000" dirty="0"/>
              <a:t>Self Determination Theory </a:t>
            </a:r>
          </a:p>
        </p:txBody>
      </p:sp>
      <p:pic>
        <p:nvPicPr>
          <p:cNvPr id="8" name="Picture Placeholder 7">
            <a:extLst>
              <a:ext uri="{FF2B5EF4-FFF2-40B4-BE49-F238E27FC236}">
                <a16:creationId xmlns:a16="http://schemas.microsoft.com/office/drawing/2014/main" id="{E90DD39D-2F09-D6AA-B989-68EE975E31D1}"/>
              </a:ext>
            </a:extLst>
          </p:cNvPr>
          <p:cNvPicPr>
            <a:picLocks noGrp="1" noChangeAspect="1"/>
          </p:cNvPicPr>
          <p:nvPr>
            <p:ph type="pic" idx="1"/>
          </p:nvPr>
        </p:nvPicPr>
        <p:blipFill rotWithShape="1">
          <a:blip r:embed="rId3"/>
          <a:srcRect l="1695" t="1513" r="1695" b="1513"/>
          <a:stretch/>
        </p:blipFill>
        <p:spPr>
          <a:xfrm>
            <a:off x="5433" y="958580"/>
            <a:ext cx="5588804" cy="5391254"/>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6" name="Slide Number Placeholder 5">
            <a:extLst>
              <a:ext uri="{FF2B5EF4-FFF2-40B4-BE49-F238E27FC236}">
                <a16:creationId xmlns:a16="http://schemas.microsoft.com/office/drawing/2014/main" id="{29FC8A2E-7F79-47CE-6F1F-1AEE34DD99DB}"/>
              </a:ext>
            </a:extLst>
          </p:cNvPr>
          <p:cNvSpPr>
            <a:spLocks noGrp="1"/>
          </p:cNvSpPr>
          <p:nvPr>
            <p:ph type="sldNum" sz="quarter" idx="12"/>
          </p:nvPr>
        </p:nvSpPr>
        <p:spPr>
          <a:xfrm>
            <a:off x="11490021" y="6470246"/>
            <a:ext cx="551167" cy="365125"/>
          </a:xfrm>
        </p:spPr>
        <p:txBody>
          <a:bodyPr vert="horz" lIns="91440" tIns="45720" rIns="91440" bIns="45720" rtlCol="0" anchor="ctr">
            <a:normAutofit/>
          </a:bodyPr>
          <a:lstStyle/>
          <a:p>
            <a:pPr defTabSz="914400">
              <a:spcAft>
                <a:spcPts val="600"/>
              </a:spcAft>
            </a:pPr>
            <a:fld id="{95CBEC59-7FF9-4688-98DF-89832A0C9025}" type="slidenum">
              <a:rPr lang="en-US" smtClean="0"/>
              <a:pPr defTabSz="914400">
                <a:spcAft>
                  <a:spcPts val="600"/>
                </a:spcAft>
              </a:pPr>
              <a:t>12</a:t>
            </a:fld>
            <a:endParaRPr lang="en-US" dirty="0"/>
          </a:p>
        </p:txBody>
      </p:sp>
      <p:graphicFrame>
        <p:nvGraphicFramePr>
          <p:cNvPr id="49" name="Text Placeholder 3">
            <a:extLst>
              <a:ext uri="{FF2B5EF4-FFF2-40B4-BE49-F238E27FC236}">
                <a16:creationId xmlns:a16="http://schemas.microsoft.com/office/drawing/2014/main" id="{CC327008-87ED-9953-5021-3C3EE333D7BB}"/>
              </a:ext>
            </a:extLst>
          </p:cNvPr>
          <p:cNvGraphicFramePr/>
          <p:nvPr>
            <p:extLst>
              <p:ext uri="{D42A27DB-BD31-4B8C-83A1-F6EECF244321}">
                <p14:modId xmlns:p14="http://schemas.microsoft.com/office/powerpoint/2010/main" val="3270099588"/>
              </p:ext>
            </p:extLst>
          </p:nvPr>
        </p:nvGraphicFramePr>
        <p:xfrm>
          <a:off x="6024143" y="655607"/>
          <a:ext cx="5766659" cy="59972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99944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CD96C-ADDF-4D9F-B790-CF6E3E55A9DB}"/>
              </a:ext>
            </a:extLst>
          </p:cNvPr>
          <p:cNvSpPr>
            <a:spLocks noGrp="1"/>
          </p:cNvSpPr>
          <p:nvPr>
            <p:ph type="title"/>
          </p:nvPr>
        </p:nvSpPr>
        <p:spPr>
          <a:xfrm>
            <a:off x="1329551" y="403048"/>
            <a:ext cx="9215325" cy="697044"/>
          </a:xfrm>
        </p:spPr>
        <p:txBody>
          <a:bodyPr/>
          <a:lstStyle/>
          <a:p>
            <a:r>
              <a:rPr lang="en-US" dirty="0"/>
              <a:t>Integration of Theories for Application </a:t>
            </a:r>
          </a:p>
        </p:txBody>
      </p:sp>
      <p:sp>
        <p:nvSpPr>
          <p:cNvPr id="33" name="Text Placeholder 32">
            <a:extLst>
              <a:ext uri="{FF2B5EF4-FFF2-40B4-BE49-F238E27FC236}">
                <a16:creationId xmlns:a16="http://schemas.microsoft.com/office/drawing/2014/main" id="{20613223-43E0-4B37-AFB8-C0C5F47750A5}"/>
              </a:ext>
            </a:extLst>
          </p:cNvPr>
          <p:cNvSpPr>
            <a:spLocks noGrp="1"/>
          </p:cNvSpPr>
          <p:nvPr>
            <p:ph type="body" sz="quarter" idx="19"/>
          </p:nvPr>
        </p:nvSpPr>
        <p:spPr>
          <a:xfrm>
            <a:off x="2145900" y="4324173"/>
            <a:ext cx="3256674" cy="499493"/>
          </a:xfrm>
        </p:spPr>
        <p:txBody>
          <a:bodyPr>
            <a:normAutofit/>
          </a:bodyPr>
          <a:lstStyle/>
          <a:p>
            <a:r>
              <a:rPr lang="en-US" dirty="0"/>
              <a:t>Relatedness </a:t>
            </a:r>
          </a:p>
        </p:txBody>
      </p:sp>
      <p:sp>
        <p:nvSpPr>
          <p:cNvPr id="34" name="Text Placeholder 33">
            <a:extLst>
              <a:ext uri="{FF2B5EF4-FFF2-40B4-BE49-F238E27FC236}">
                <a16:creationId xmlns:a16="http://schemas.microsoft.com/office/drawing/2014/main" id="{3C4E060E-0CFB-411A-B226-CDA349703288}"/>
              </a:ext>
            </a:extLst>
          </p:cNvPr>
          <p:cNvSpPr>
            <a:spLocks noGrp="1"/>
          </p:cNvSpPr>
          <p:nvPr>
            <p:ph type="body" sz="half" idx="20"/>
          </p:nvPr>
        </p:nvSpPr>
        <p:spPr>
          <a:xfrm>
            <a:off x="6420602" y="4220303"/>
            <a:ext cx="3256674" cy="499493"/>
          </a:xfrm>
        </p:spPr>
        <p:txBody>
          <a:bodyPr>
            <a:normAutofit/>
          </a:bodyPr>
          <a:lstStyle/>
          <a:p>
            <a:r>
              <a:rPr lang="en-US" dirty="0"/>
              <a:t>Autonomy</a:t>
            </a:r>
          </a:p>
        </p:txBody>
      </p:sp>
      <p:sp>
        <p:nvSpPr>
          <p:cNvPr id="35" name="Text Placeholder 34">
            <a:extLst>
              <a:ext uri="{FF2B5EF4-FFF2-40B4-BE49-F238E27FC236}">
                <a16:creationId xmlns:a16="http://schemas.microsoft.com/office/drawing/2014/main" id="{736BA5EA-18C4-4263-BDB0-C57CB168D0AF}"/>
              </a:ext>
            </a:extLst>
          </p:cNvPr>
          <p:cNvSpPr>
            <a:spLocks noGrp="1"/>
          </p:cNvSpPr>
          <p:nvPr>
            <p:ph type="body" sz="half" idx="21"/>
          </p:nvPr>
        </p:nvSpPr>
        <p:spPr>
          <a:xfrm>
            <a:off x="6420602" y="2346946"/>
            <a:ext cx="3256674" cy="862597"/>
          </a:xfrm>
        </p:spPr>
        <p:txBody>
          <a:bodyPr>
            <a:normAutofit/>
          </a:bodyPr>
          <a:lstStyle/>
          <a:p>
            <a:r>
              <a:rPr lang="en-US" dirty="0"/>
              <a:t>Interventions that target self-efficacy show higher levels of maintenance of PA (10)</a:t>
            </a:r>
          </a:p>
        </p:txBody>
      </p:sp>
      <p:sp>
        <p:nvSpPr>
          <p:cNvPr id="36" name="Text Placeholder 35">
            <a:extLst>
              <a:ext uri="{FF2B5EF4-FFF2-40B4-BE49-F238E27FC236}">
                <a16:creationId xmlns:a16="http://schemas.microsoft.com/office/drawing/2014/main" id="{69F05205-BC24-4284-BB47-960282D011ED}"/>
              </a:ext>
            </a:extLst>
          </p:cNvPr>
          <p:cNvSpPr>
            <a:spLocks noGrp="1"/>
          </p:cNvSpPr>
          <p:nvPr>
            <p:ph type="body" sz="half" idx="22"/>
          </p:nvPr>
        </p:nvSpPr>
        <p:spPr>
          <a:xfrm>
            <a:off x="2145900" y="2346946"/>
            <a:ext cx="3256674" cy="993874"/>
          </a:xfrm>
        </p:spPr>
        <p:txBody>
          <a:bodyPr>
            <a:normAutofit lnSpcReduction="10000"/>
          </a:bodyPr>
          <a:lstStyle/>
          <a:p>
            <a:r>
              <a:rPr lang="en-US" dirty="0"/>
              <a:t>A positive environment with access to resources has been directly linked to engagement in physical activity (6)</a:t>
            </a:r>
          </a:p>
        </p:txBody>
      </p:sp>
      <p:sp>
        <p:nvSpPr>
          <p:cNvPr id="39" name="Text Placeholder 38">
            <a:extLst>
              <a:ext uri="{FF2B5EF4-FFF2-40B4-BE49-F238E27FC236}">
                <a16:creationId xmlns:a16="http://schemas.microsoft.com/office/drawing/2014/main" id="{0388AEE0-2630-4EEB-80E0-53D74792BE97}"/>
              </a:ext>
            </a:extLst>
          </p:cNvPr>
          <p:cNvSpPr>
            <a:spLocks noGrp="1"/>
          </p:cNvSpPr>
          <p:nvPr>
            <p:ph type="body" sz="half" idx="25"/>
          </p:nvPr>
        </p:nvSpPr>
        <p:spPr>
          <a:xfrm>
            <a:off x="2145900" y="4719797"/>
            <a:ext cx="3256674" cy="1078042"/>
          </a:xfrm>
        </p:spPr>
        <p:txBody>
          <a:bodyPr>
            <a:noAutofit/>
          </a:bodyPr>
          <a:lstStyle/>
          <a:p>
            <a:r>
              <a:rPr lang="en-US" dirty="0"/>
              <a:t>Group based programs create a sense of belonging and support which leads to higher adherence of PA and increases in Self-Efficacy (5) </a:t>
            </a:r>
          </a:p>
        </p:txBody>
      </p:sp>
      <p:sp>
        <p:nvSpPr>
          <p:cNvPr id="40" name="Text Placeholder 39">
            <a:extLst>
              <a:ext uri="{FF2B5EF4-FFF2-40B4-BE49-F238E27FC236}">
                <a16:creationId xmlns:a16="http://schemas.microsoft.com/office/drawing/2014/main" id="{F5F658D4-342A-4944-98F5-EC1761CC401B}"/>
              </a:ext>
            </a:extLst>
          </p:cNvPr>
          <p:cNvSpPr>
            <a:spLocks noGrp="1"/>
          </p:cNvSpPr>
          <p:nvPr>
            <p:ph type="body" sz="half" idx="26"/>
          </p:nvPr>
        </p:nvSpPr>
        <p:spPr>
          <a:xfrm>
            <a:off x="6420602" y="4823666"/>
            <a:ext cx="3256674" cy="1078043"/>
          </a:xfrm>
        </p:spPr>
        <p:txBody>
          <a:bodyPr>
            <a:no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Utilization of a</a:t>
            </a:r>
            <a:r>
              <a:rPr lang="en-US" dirty="0">
                <a:effectLst/>
                <a:latin typeface="Calibri" panose="020F0502020204030204" pitchFamily="34" charset="0"/>
                <a:ea typeface="Calibri" panose="020F0502020204030204" pitchFamily="34" charset="0"/>
                <a:cs typeface="Times New Roman" panose="02020603050405020304" pitchFamily="18" charset="0"/>
              </a:rPr>
              <a:t>utonomy in programs effectively nurtures intrinsic motivation, a key driver for maintaining physical activity over time (3)</a:t>
            </a:r>
            <a:endParaRPr lang="en-US" dirty="0"/>
          </a:p>
        </p:txBody>
      </p:sp>
      <p:pic>
        <p:nvPicPr>
          <p:cNvPr id="51" name="Picture Placeholder 50" descr="Body builder with solid fill">
            <a:extLst>
              <a:ext uri="{FF2B5EF4-FFF2-40B4-BE49-F238E27FC236}">
                <a16:creationId xmlns:a16="http://schemas.microsoft.com/office/drawing/2014/main" id="{FFC09231-9C4D-4246-A535-C36907194980}"/>
              </a:ext>
            </a:extLst>
          </p:cNvPr>
          <p:cNvPicPr>
            <a:picLocks noGrp="1" noChangeAspect="1"/>
          </p:cNvPicPr>
          <p:nvPr>
            <p:ph type="pic" sz="quarter" idx="27"/>
          </p:nvPr>
        </p:nvPicPr>
        <p:blipFill>
          <a:blip r:embed="rId2">
            <a:extLst>
              <a:ext uri="{96DAC541-7B7A-43D3-8B79-37D633B846F1}">
                <asvg:svgBlip xmlns:asvg="http://schemas.microsoft.com/office/drawing/2016/SVG/main" r:embed="rId3"/>
              </a:ext>
            </a:extLst>
          </a:blip>
          <a:srcRect/>
          <a:stretch/>
        </p:blipFill>
        <p:spPr>
          <a:xfrm>
            <a:off x="6329348" y="1104772"/>
            <a:ext cx="862926" cy="864000"/>
          </a:xfrm>
        </p:spPr>
      </p:pic>
      <p:sp>
        <p:nvSpPr>
          <p:cNvPr id="7" name="Text Placeholder 6">
            <a:extLst>
              <a:ext uri="{FF2B5EF4-FFF2-40B4-BE49-F238E27FC236}">
                <a16:creationId xmlns:a16="http://schemas.microsoft.com/office/drawing/2014/main" id="{109BBFAA-ECE3-46DC-A227-38CCA1EED110}"/>
              </a:ext>
            </a:extLst>
          </p:cNvPr>
          <p:cNvSpPr>
            <a:spLocks noGrp="1"/>
          </p:cNvSpPr>
          <p:nvPr>
            <p:ph type="body" sz="half" idx="2"/>
          </p:nvPr>
        </p:nvSpPr>
        <p:spPr>
          <a:xfrm>
            <a:off x="6420602" y="1910769"/>
            <a:ext cx="3256674" cy="499493"/>
          </a:xfrm>
        </p:spPr>
        <p:txBody>
          <a:bodyPr>
            <a:normAutofit/>
          </a:bodyPr>
          <a:lstStyle/>
          <a:p>
            <a:r>
              <a:rPr lang="en-US" dirty="0"/>
              <a:t>Self-Efficacy </a:t>
            </a:r>
          </a:p>
        </p:txBody>
      </p:sp>
      <p:sp>
        <p:nvSpPr>
          <p:cNvPr id="5" name="Slide Number Placeholder 4">
            <a:extLst>
              <a:ext uri="{FF2B5EF4-FFF2-40B4-BE49-F238E27FC236}">
                <a16:creationId xmlns:a16="http://schemas.microsoft.com/office/drawing/2014/main" id="{3F040D52-4191-48B5-89BF-0F57F61C4487}"/>
              </a:ext>
            </a:extLst>
          </p:cNvPr>
          <p:cNvSpPr>
            <a:spLocks noGrp="1"/>
          </p:cNvSpPr>
          <p:nvPr>
            <p:ph type="sldNum" sz="quarter" idx="12"/>
          </p:nvPr>
        </p:nvSpPr>
        <p:spPr/>
        <p:txBody>
          <a:bodyPr/>
          <a:lstStyle/>
          <a:p>
            <a:fld id="{95CBEC59-7FF9-4688-98DF-89832A0C9025}" type="slidenum">
              <a:rPr lang="en-US" smtClean="0"/>
              <a:pPr/>
              <a:t>13</a:t>
            </a:fld>
            <a:endParaRPr lang="en-US" dirty="0"/>
          </a:p>
        </p:txBody>
      </p:sp>
      <p:sp>
        <p:nvSpPr>
          <p:cNvPr id="30" name="Text Placeholder 29">
            <a:extLst>
              <a:ext uri="{FF2B5EF4-FFF2-40B4-BE49-F238E27FC236}">
                <a16:creationId xmlns:a16="http://schemas.microsoft.com/office/drawing/2014/main" id="{0AC0E371-764C-41CA-9680-267350C7EE1C}"/>
              </a:ext>
            </a:extLst>
          </p:cNvPr>
          <p:cNvSpPr>
            <a:spLocks noGrp="1"/>
          </p:cNvSpPr>
          <p:nvPr>
            <p:ph type="body" sz="half" idx="16"/>
          </p:nvPr>
        </p:nvSpPr>
        <p:spPr>
          <a:xfrm>
            <a:off x="2145900" y="1888456"/>
            <a:ext cx="3256674" cy="499493"/>
          </a:xfrm>
        </p:spPr>
        <p:txBody>
          <a:bodyPr>
            <a:normAutofit/>
          </a:bodyPr>
          <a:lstStyle/>
          <a:p>
            <a:r>
              <a:rPr lang="en-US" dirty="0"/>
              <a:t>Environment </a:t>
            </a:r>
          </a:p>
        </p:txBody>
      </p:sp>
      <p:pic>
        <p:nvPicPr>
          <p:cNvPr id="71" name="Picture Placeholder 70" descr="Connections with solid fill">
            <a:extLst>
              <a:ext uri="{FF2B5EF4-FFF2-40B4-BE49-F238E27FC236}">
                <a16:creationId xmlns:a16="http://schemas.microsoft.com/office/drawing/2014/main" id="{76E10F36-72C7-48D2-92C9-EB0F25D8477E}"/>
              </a:ext>
            </a:extLst>
          </p:cNvPr>
          <p:cNvPicPr>
            <a:picLocks noGrp="1" noChangeAspect="1"/>
          </p:cNvPicPr>
          <p:nvPr>
            <p:ph type="pic" sz="quarter" idx="28"/>
          </p:nvPr>
        </p:nvPicPr>
        <p:blipFill>
          <a:blip r:embed="rId4">
            <a:extLst>
              <a:ext uri="{96DAC541-7B7A-43D3-8B79-37D633B846F1}">
                <asvg:svgBlip xmlns:asvg="http://schemas.microsoft.com/office/drawing/2016/SVG/main" r:embed="rId5"/>
              </a:ext>
            </a:extLst>
          </a:blip>
          <a:srcRect/>
          <a:stretch/>
        </p:blipFill>
        <p:spPr>
          <a:xfrm>
            <a:off x="2145900" y="1100092"/>
            <a:ext cx="867600" cy="868680"/>
          </a:xfrm>
        </p:spPr>
      </p:pic>
      <p:pic>
        <p:nvPicPr>
          <p:cNvPr id="59" name="Picture Placeholder 58" descr="Children with solid fill">
            <a:extLst>
              <a:ext uri="{FF2B5EF4-FFF2-40B4-BE49-F238E27FC236}">
                <a16:creationId xmlns:a16="http://schemas.microsoft.com/office/drawing/2014/main" id="{254CDD44-0160-47AE-934F-2D936D20C7FF}"/>
              </a:ext>
            </a:extLst>
          </p:cNvPr>
          <p:cNvPicPr>
            <a:picLocks noGrp="1" noChangeAspect="1"/>
          </p:cNvPicPr>
          <p:nvPr>
            <p:ph type="pic" sz="quarter" idx="31"/>
          </p:nvPr>
        </p:nvPicPr>
        <p:blipFill>
          <a:blip r:embed="rId6">
            <a:extLst>
              <a:ext uri="{96DAC541-7B7A-43D3-8B79-37D633B846F1}">
                <asvg:svgBlip xmlns:asvg="http://schemas.microsoft.com/office/drawing/2016/SVG/main" r:embed="rId7"/>
              </a:ext>
            </a:extLst>
          </a:blip>
          <a:srcRect l="62" r="62"/>
          <a:stretch/>
        </p:blipFill>
        <p:spPr>
          <a:xfrm>
            <a:off x="2145900" y="3634803"/>
            <a:ext cx="867600" cy="868680"/>
          </a:xfrm>
        </p:spPr>
      </p:pic>
      <p:pic>
        <p:nvPicPr>
          <p:cNvPr id="61" name="Picture Placeholder 60" descr="Target">
            <a:extLst>
              <a:ext uri="{FF2B5EF4-FFF2-40B4-BE49-F238E27FC236}">
                <a16:creationId xmlns:a16="http://schemas.microsoft.com/office/drawing/2014/main" id="{ED39021A-AD0E-4A23-A73D-402E0578804C}"/>
              </a:ext>
            </a:extLst>
          </p:cNvPr>
          <p:cNvPicPr>
            <a:picLocks noGrp="1" noChangeAspect="1"/>
          </p:cNvPicPr>
          <p:nvPr>
            <p:ph type="pic" sz="quarter" idx="32"/>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91" r="91"/>
          <a:stretch>
            <a:fillRect/>
          </a:stretch>
        </p:blipFill>
        <p:spPr>
          <a:xfrm>
            <a:off x="6420602" y="3455493"/>
            <a:ext cx="867600" cy="868680"/>
          </a:xfrm>
        </p:spPr>
      </p:pic>
      <p:sp>
        <p:nvSpPr>
          <p:cNvPr id="3" name="TextBox 2">
            <a:extLst>
              <a:ext uri="{FF2B5EF4-FFF2-40B4-BE49-F238E27FC236}">
                <a16:creationId xmlns:a16="http://schemas.microsoft.com/office/drawing/2014/main" id="{D33FF0AE-FB55-3D4D-E0B9-D365949E17FA}"/>
              </a:ext>
            </a:extLst>
          </p:cNvPr>
          <p:cNvSpPr txBox="1"/>
          <p:nvPr/>
        </p:nvSpPr>
        <p:spPr>
          <a:xfrm>
            <a:off x="330740" y="2159237"/>
            <a:ext cx="1507788" cy="707886"/>
          </a:xfrm>
          <a:prstGeom prst="rect">
            <a:avLst/>
          </a:prstGeom>
          <a:noFill/>
        </p:spPr>
        <p:txBody>
          <a:bodyPr wrap="square" rtlCol="0">
            <a:spAutoFit/>
          </a:bodyPr>
          <a:lstStyle/>
          <a:p>
            <a:r>
              <a:rPr lang="en-US" sz="4000" b="1" dirty="0"/>
              <a:t>SCT</a:t>
            </a:r>
          </a:p>
        </p:txBody>
      </p:sp>
      <p:sp>
        <p:nvSpPr>
          <p:cNvPr id="4" name="TextBox 3">
            <a:extLst>
              <a:ext uri="{FF2B5EF4-FFF2-40B4-BE49-F238E27FC236}">
                <a16:creationId xmlns:a16="http://schemas.microsoft.com/office/drawing/2014/main" id="{799E128C-4467-F19D-5215-85FD69535A60}"/>
              </a:ext>
            </a:extLst>
          </p:cNvPr>
          <p:cNvSpPr txBox="1"/>
          <p:nvPr/>
        </p:nvSpPr>
        <p:spPr>
          <a:xfrm>
            <a:off x="330740" y="4220303"/>
            <a:ext cx="1507788" cy="707886"/>
          </a:xfrm>
          <a:prstGeom prst="rect">
            <a:avLst/>
          </a:prstGeom>
          <a:noFill/>
        </p:spPr>
        <p:txBody>
          <a:bodyPr wrap="square" rtlCol="0">
            <a:spAutoFit/>
          </a:bodyPr>
          <a:lstStyle/>
          <a:p>
            <a:r>
              <a:rPr lang="en-US" sz="4000" b="1" dirty="0"/>
              <a:t>SDT</a:t>
            </a:r>
          </a:p>
        </p:txBody>
      </p:sp>
    </p:spTree>
    <p:extLst>
      <p:ext uri="{BB962C8B-B14F-4D97-AF65-F5344CB8AC3E}">
        <p14:creationId xmlns:p14="http://schemas.microsoft.com/office/powerpoint/2010/main" val="643801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71092D16-14DA-4606-831F-0DB3EEECB9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51" name="Freeform 6">
              <a:extLst>
                <a:ext uri="{FF2B5EF4-FFF2-40B4-BE49-F238E27FC236}">
                  <a16:creationId xmlns:a16="http://schemas.microsoft.com/office/drawing/2014/main" id="{81806E72-5EFD-4407-B492-2EBC71FF5E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52" name="Freeform 7">
              <a:extLst>
                <a:ext uri="{FF2B5EF4-FFF2-40B4-BE49-F238E27FC236}">
                  <a16:creationId xmlns:a16="http://schemas.microsoft.com/office/drawing/2014/main" id="{BA81CA3B-9A2E-4F71-BF99-2C58BA76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53" name="Freeform 8">
              <a:extLst>
                <a:ext uri="{FF2B5EF4-FFF2-40B4-BE49-F238E27FC236}">
                  <a16:creationId xmlns:a16="http://schemas.microsoft.com/office/drawing/2014/main" id="{D00EF4F3-D70F-44D5-A71C-69C3FA0D2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54" name="Freeform 9">
              <a:extLst>
                <a:ext uri="{FF2B5EF4-FFF2-40B4-BE49-F238E27FC236}">
                  <a16:creationId xmlns:a16="http://schemas.microsoft.com/office/drawing/2014/main" id="{2CC930FA-FD42-4EF1-A9AB-0F9C30238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55" name="Freeform 10">
              <a:extLst>
                <a:ext uri="{FF2B5EF4-FFF2-40B4-BE49-F238E27FC236}">
                  <a16:creationId xmlns:a16="http://schemas.microsoft.com/office/drawing/2014/main" id="{F18F276C-D13F-46CF-9880-2050C2DBF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56" name="Freeform 11">
              <a:extLst>
                <a:ext uri="{FF2B5EF4-FFF2-40B4-BE49-F238E27FC236}">
                  <a16:creationId xmlns:a16="http://schemas.microsoft.com/office/drawing/2014/main" id="{EAB50995-FA10-4035-B16D-7D3989B2B6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5F623639-A14E-6102-B923-3C5DC4F2DC90}"/>
              </a:ext>
            </a:extLst>
          </p:cNvPr>
          <p:cNvSpPr>
            <a:spLocks noGrp="1"/>
          </p:cNvSpPr>
          <p:nvPr>
            <p:ph type="title"/>
          </p:nvPr>
        </p:nvSpPr>
        <p:spPr>
          <a:xfrm>
            <a:off x="1992482" y="625744"/>
            <a:ext cx="9742318" cy="1384980"/>
          </a:xfrm>
        </p:spPr>
        <p:txBody>
          <a:bodyPr vert="horz" lIns="91440" tIns="45720" rIns="91440" bIns="45720" rtlCol="0" anchor="ctr">
            <a:normAutofit/>
          </a:bodyPr>
          <a:lstStyle/>
          <a:p>
            <a:r>
              <a:rPr lang="en-US" dirty="0"/>
              <a:t>Products &amp; Competencies </a:t>
            </a:r>
          </a:p>
        </p:txBody>
      </p:sp>
      <p:sp>
        <p:nvSpPr>
          <p:cNvPr id="5" name="Slide Number Placeholder 4">
            <a:extLst>
              <a:ext uri="{FF2B5EF4-FFF2-40B4-BE49-F238E27FC236}">
                <a16:creationId xmlns:a16="http://schemas.microsoft.com/office/drawing/2014/main" id="{04ABA3F1-0328-F356-A333-7C5B4DE22736}"/>
              </a:ext>
            </a:extLst>
          </p:cNvPr>
          <p:cNvSpPr>
            <a:spLocks noGrp="1"/>
          </p:cNvSpPr>
          <p:nvPr>
            <p:ph type="sldNum" sz="quarter" idx="12"/>
          </p:nvPr>
        </p:nvSpPr>
        <p:spPr>
          <a:xfrm>
            <a:off x="11532061" y="6232256"/>
            <a:ext cx="551167" cy="365125"/>
          </a:xfrm>
        </p:spPr>
        <p:txBody>
          <a:bodyPr vert="horz" lIns="91440" tIns="45720" rIns="91440" bIns="45720" rtlCol="0" anchor="ctr">
            <a:normAutofit/>
          </a:bodyPr>
          <a:lstStyle/>
          <a:p>
            <a:pPr>
              <a:spcAft>
                <a:spcPts val="600"/>
              </a:spcAft>
            </a:pPr>
            <a:fld id="{95CBEC59-7FF9-4688-98DF-89832A0C9025}" type="slidenum">
              <a:rPr lang="en-US" smtClean="0"/>
              <a:pPr>
                <a:spcAft>
                  <a:spcPts val="600"/>
                </a:spcAft>
              </a:pPr>
              <a:t>14</a:t>
            </a:fld>
            <a:endParaRPr lang="en-US"/>
          </a:p>
        </p:txBody>
      </p:sp>
      <p:graphicFrame>
        <p:nvGraphicFramePr>
          <p:cNvPr id="8" name="Content Placeholder 7">
            <a:extLst>
              <a:ext uri="{FF2B5EF4-FFF2-40B4-BE49-F238E27FC236}">
                <a16:creationId xmlns:a16="http://schemas.microsoft.com/office/drawing/2014/main" id="{863D1E61-7290-5659-07B1-34EF38D4B368}"/>
              </a:ext>
            </a:extLst>
          </p:cNvPr>
          <p:cNvGraphicFramePr>
            <a:graphicFrameLocks noGrp="1"/>
          </p:cNvGraphicFramePr>
          <p:nvPr>
            <p:ph idx="1"/>
            <p:extLst>
              <p:ext uri="{D42A27DB-BD31-4B8C-83A1-F6EECF244321}">
                <p14:modId xmlns:p14="http://schemas.microsoft.com/office/powerpoint/2010/main" val="2517589388"/>
              </p:ext>
            </p:extLst>
          </p:nvPr>
        </p:nvGraphicFramePr>
        <p:xfrm>
          <a:off x="1574800" y="1841573"/>
          <a:ext cx="9957261" cy="4138814"/>
        </p:xfrm>
        <a:graphic>
          <a:graphicData uri="http://schemas.openxmlformats.org/drawingml/2006/table">
            <a:tbl>
              <a:tblPr firstRow="1" firstCol="1" bandRow="1">
                <a:tableStyleId>{5C22544A-7EE6-4342-B048-85BDC9FD1C3A}</a:tableStyleId>
              </a:tblPr>
              <a:tblGrid>
                <a:gridCol w="567108">
                  <a:extLst>
                    <a:ext uri="{9D8B030D-6E8A-4147-A177-3AD203B41FA5}">
                      <a16:colId xmlns:a16="http://schemas.microsoft.com/office/drawing/2014/main" val="2461139127"/>
                    </a:ext>
                  </a:extLst>
                </a:gridCol>
                <a:gridCol w="2237251">
                  <a:extLst>
                    <a:ext uri="{9D8B030D-6E8A-4147-A177-3AD203B41FA5}">
                      <a16:colId xmlns:a16="http://schemas.microsoft.com/office/drawing/2014/main" val="2249177208"/>
                    </a:ext>
                  </a:extLst>
                </a:gridCol>
                <a:gridCol w="681575">
                  <a:extLst>
                    <a:ext uri="{9D8B030D-6E8A-4147-A177-3AD203B41FA5}">
                      <a16:colId xmlns:a16="http://schemas.microsoft.com/office/drawing/2014/main" val="2351000954"/>
                    </a:ext>
                  </a:extLst>
                </a:gridCol>
                <a:gridCol w="6471327">
                  <a:extLst>
                    <a:ext uri="{9D8B030D-6E8A-4147-A177-3AD203B41FA5}">
                      <a16:colId xmlns:a16="http://schemas.microsoft.com/office/drawing/2014/main" val="3467373897"/>
                    </a:ext>
                  </a:extLst>
                </a:gridCol>
              </a:tblGrid>
              <a:tr h="328170">
                <a:tc gridSpan="2">
                  <a:txBody>
                    <a:bodyPr/>
                    <a:lstStyle/>
                    <a:p>
                      <a:pPr marL="0" marR="0">
                        <a:lnSpc>
                          <a:spcPct val="150000"/>
                        </a:lnSpc>
                        <a:spcBef>
                          <a:spcPts val="600"/>
                        </a:spcBef>
                        <a:spcAft>
                          <a:spcPts val="600"/>
                        </a:spcAft>
                      </a:pPr>
                      <a:r>
                        <a:rPr lang="en-US" sz="1200">
                          <a:effectLst/>
                        </a:rPr>
                        <a:t>Portfolio Product</a:t>
                      </a:r>
                      <a:endParaRPr lang="en-US" sz="1300">
                        <a:effectLst/>
                        <a:latin typeface="Times New Roman" panose="02020603050405020304" pitchFamily="18" charset="0"/>
                        <a:ea typeface="Times New Roman" panose="02020603050405020304" pitchFamily="18" charset="0"/>
                      </a:endParaRPr>
                    </a:p>
                  </a:txBody>
                  <a:tcPr marL="61419" marR="61419" marT="0" marB="0"/>
                </a:tc>
                <a:tc hMerge="1">
                  <a:txBody>
                    <a:bodyPr/>
                    <a:lstStyle/>
                    <a:p>
                      <a:endParaRPr lang="en-US"/>
                    </a:p>
                  </a:txBody>
                  <a:tcPr/>
                </a:tc>
                <a:tc gridSpan="2">
                  <a:txBody>
                    <a:bodyPr/>
                    <a:lstStyle/>
                    <a:p>
                      <a:pPr marL="0" marR="0">
                        <a:lnSpc>
                          <a:spcPct val="150000"/>
                        </a:lnSpc>
                        <a:spcBef>
                          <a:spcPts val="600"/>
                        </a:spcBef>
                        <a:spcAft>
                          <a:spcPts val="600"/>
                        </a:spcAft>
                      </a:pPr>
                      <a:r>
                        <a:rPr lang="en-US" sz="1200" dirty="0">
                          <a:effectLst/>
                        </a:rPr>
                        <a:t>#         Competency Addressed</a:t>
                      </a:r>
                      <a:endParaRPr lang="en-US" sz="1300" dirty="0">
                        <a:effectLst/>
                        <a:latin typeface="Times New Roman" panose="02020603050405020304" pitchFamily="18" charset="0"/>
                        <a:ea typeface="Times New Roman" panose="02020603050405020304" pitchFamily="18" charset="0"/>
                      </a:endParaRPr>
                    </a:p>
                  </a:txBody>
                  <a:tcPr marL="61419" marR="61419" marT="0" marB="0"/>
                </a:tc>
                <a:tc hMerge="1">
                  <a:txBody>
                    <a:bodyPr/>
                    <a:lstStyle/>
                    <a:p>
                      <a:endParaRPr lang="en-US"/>
                    </a:p>
                  </a:txBody>
                  <a:tcPr/>
                </a:tc>
                <a:extLst>
                  <a:ext uri="{0D108BD9-81ED-4DB2-BD59-A6C34878D82A}">
                    <a16:rowId xmlns:a16="http://schemas.microsoft.com/office/drawing/2014/main" val="3202946549"/>
                  </a:ext>
                </a:extLst>
              </a:tr>
              <a:tr h="537955">
                <a:tc>
                  <a:txBody>
                    <a:bodyPr/>
                    <a:lstStyle/>
                    <a:p>
                      <a:pPr marL="0" marR="0">
                        <a:lnSpc>
                          <a:spcPct val="150000"/>
                        </a:lnSpc>
                        <a:spcBef>
                          <a:spcPts val="0"/>
                        </a:spcBef>
                        <a:spcAft>
                          <a:spcPts val="0"/>
                        </a:spcAft>
                      </a:pPr>
                      <a:r>
                        <a:rPr lang="en-US" sz="1400" dirty="0">
                          <a:effectLst/>
                        </a:rPr>
                        <a:t>1</a:t>
                      </a:r>
                      <a:endParaRPr lang="en-US" sz="1400" dirty="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Job Description </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18</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Select communication strategies for different audiences and sectors.</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1800120463"/>
                  </a:ext>
                </a:extLst>
              </a:tr>
              <a:tr h="661541">
                <a:tc>
                  <a:txBody>
                    <a:bodyPr/>
                    <a:lstStyle/>
                    <a:p>
                      <a:pPr marL="0" marR="0">
                        <a:lnSpc>
                          <a:spcPct val="150000"/>
                        </a:lnSpc>
                        <a:spcBef>
                          <a:spcPts val="0"/>
                        </a:spcBef>
                        <a:spcAft>
                          <a:spcPts val="0"/>
                        </a:spcAft>
                      </a:pPr>
                      <a:r>
                        <a:rPr lang="en-US" sz="1400">
                          <a:effectLst/>
                        </a:rPr>
                        <a:t>2</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Needs Assessment</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7</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dirty="0">
                          <a:effectLst/>
                        </a:rPr>
                        <a:t>Assess population needs, assets and capacities that affect communities’ health.</a:t>
                      </a:r>
                      <a:endParaRPr lang="en-US" sz="1400" dirty="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254998128"/>
                  </a:ext>
                </a:extLst>
              </a:tr>
              <a:tr h="589773">
                <a:tc>
                  <a:txBody>
                    <a:bodyPr/>
                    <a:lstStyle/>
                    <a:p>
                      <a:pPr marL="0" marR="0">
                        <a:lnSpc>
                          <a:spcPct val="150000"/>
                        </a:lnSpc>
                        <a:spcBef>
                          <a:spcPts val="0"/>
                        </a:spcBef>
                        <a:spcAft>
                          <a:spcPts val="0"/>
                        </a:spcAft>
                      </a:pPr>
                      <a:r>
                        <a:rPr lang="en-US" sz="1400">
                          <a:effectLst/>
                        </a:rPr>
                        <a:t>3</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Course Syllabus</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9</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Design a population-based policy, program, project or intervention.</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283300862"/>
                  </a:ext>
                </a:extLst>
              </a:tr>
              <a:tr h="652212">
                <a:tc>
                  <a:txBody>
                    <a:bodyPr/>
                    <a:lstStyle/>
                    <a:p>
                      <a:pPr marL="0" marR="0">
                        <a:lnSpc>
                          <a:spcPct val="150000"/>
                        </a:lnSpc>
                        <a:spcBef>
                          <a:spcPts val="0"/>
                        </a:spcBef>
                        <a:spcAft>
                          <a:spcPts val="0"/>
                        </a:spcAft>
                      </a:pPr>
                      <a:r>
                        <a:rPr lang="en-US" sz="1400">
                          <a:effectLst/>
                        </a:rPr>
                        <a:t>4</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b="1" dirty="0">
                          <a:effectLst/>
                        </a:rPr>
                        <a:t>Director Checklist </a:t>
                      </a:r>
                      <a:endParaRPr lang="en-US" sz="1400" b="1" dirty="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13</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Propose strategies to identify stakeholders and build coalitions and partnerships for influencing public health outcomes.</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2373318300"/>
                  </a:ext>
                </a:extLst>
              </a:tr>
              <a:tr h="561741">
                <a:tc>
                  <a:txBody>
                    <a:bodyPr/>
                    <a:lstStyle/>
                    <a:p>
                      <a:pPr marL="0" marR="0">
                        <a:lnSpc>
                          <a:spcPct val="150000"/>
                        </a:lnSpc>
                        <a:spcBef>
                          <a:spcPts val="0"/>
                        </a:spcBef>
                        <a:spcAft>
                          <a:spcPts val="0"/>
                        </a:spcAft>
                      </a:pPr>
                      <a:r>
                        <a:rPr lang="en-US" sz="1400">
                          <a:effectLst/>
                        </a:rPr>
                        <a:t>5</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b="1" dirty="0">
                          <a:effectLst/>
                        </a:rPr>
                        <a:t>Evaluation Plan</a:t>
                      </a:r>
                      <a:endParaRPr lang="en-US" sz="1400" b="1" dirty="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11</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Select methods to evaluate public health programs.</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1947280439"/>
                  </a:ext>
                </a:extLst>
              </a:tr>
              <a:tr h="807422">
                <a:tc>
                  <a:txBody>
                    <a:bodyPr/>
                    <a:lstStyle/>
                    <a:p>
                      <a:pPr marL="0" marR="0">
                        <a:lnSpc>
                          <a:spcPct val="150000"/>
                        </a:lnSpc>
                        <a:spcBef>
                          <a:spcPts val="0"/>
                        </a:spcBef>
                        <a:spcAft>
                          <a:spcPts val="0"/>
                        </a:spcAft>
                      </a:pPr>
                      <a:r>
                        <a:rPr lang="en-US" sz="1400">
                          <a:effectLst/>
                        </a:rPr>
                        <a:t>6</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b="1" dirty="0">
                          <a:effectLst/>
                        </a:rPr>
                        <a:t>Marking Materials </a:t>
                      </a:r>
                      <a:endParaRPr lang="en-US" sz="1400" b="1" dirty="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a:effectLst/>
                        </a:rPr>
                        <a:t>19</a:t>
                      </a:r>
                      <a:endParaRPr lang="en-US" sz="1400">
                        <a:effectLst/>
                        <a:latin typeface="Times New Roman" panose="02020603050405020304" pitchFamily="18" charset="0"/>
                        <a:ea typeface="Times New Roman" panose="02020603050405020304" pitchFamily="18" charset="0"/>
                      </a:endParaRPr>
                    </a:p>
                  </a:txBody>
                  <a:tcPr marL="61419" marR="61419" marT="0" marB="0" anchor="ctr"/>
                </a:tc>
                <a:tc>
                  <a:txBody>
                    <a:bodyPr/>
                    <a:lstStyle/>
                    <a:p>
                      <a:pPr marL="0" marR="0">
                        <a:lnSpc>
                          <a:spcPct val="150000"/>
                        </a:lnSpc>
                        <a:spcBef>
                          <a:spcPts val="0"/>
                        </a:spcBef>
                        <a:spcAft>
                          <a:spcPts val="0"/>
                        </a:spcAft>
                      </a:pPr>
                      <a:r>
                        <a:rPr lang="en-US" sz="1400" dirty="0">
                          <a:effectLst/>
                        </a:rPr>
                        <a:t>Communicate audience-appropriate (i.e., non-academic, non-peer audience) public health content, both in writing and through oral presentation.</a:t>
                      </a:r>
                      <a:endParaRPr lang="en-US" sz="1400" dirty="0">
                        <a:effectLst/>
                        <a:latin typeface="Times New Roman" panose="02020603050405020304" pitchFamily="18" charset="0"/>
                        <a:ea typeface="Times New Roman" panose="02020603050405020304" pitchFamily="18" charset="0"/>
                      </a:endParaRPr>
                    </a:p>
                  </a:txBody>
                  <a:tcPr marL="61419" marR="61419" marT="0" marB="0" anchor="ctr"/>
                </a:tc>
                <a:extLst>
                  <a:ext uri="{0D108BD9-81ED-4DB2-BD59-A6C34878D82A}">
                    <a16:rowId xmlns:a16="http://schemas.microsoft.com/office/drawing/2014/main" val="3115264213"/>
                  </a:ext>
                </a:extLst>
              </a:tr>
            </a:tbl>
          </a:graphicData>
        </a:graphic>
      </p:graphicFrame>
    </p:spTree>
    <p:extLst>
      <p:ext uri="{BB962C8B-B14F-4D97-AF65-F5344CB8AC3E}">
        <p14:creationId xmlns:p14="http://schemas.microsoft.com/office/powerpoint/2010/main" val="3515709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1092D16-14DA-4606-831F-0DB3EEECB9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9" name="Freeform 6">
              <a:extLst>
                <a:ext uri="{FF2B5EF4-FFF2-40B4-BE49-F238E27FC236}">
                  <a16:creationId xmlns:a16="http://schemas.microsoft.com/office/drawing/2014/main" id="{81806E72-5EFD-4407-B492-2EBC71FF5E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0" name="Freeform 7">
              <a:extLst>
                <a:ext uri="{FF2B5EF4-FFF2-40B4-BE49-F238E27FC236}">
                  <a16:creationId xmlns:a16="http://schemas.microsoft.com/office/drawing/2014/main" id="{BA81CA3B-9A2E-4F71-BF99-2C58BA76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1" name="Freeform 8">
              <a:extLst>
                <a:ext uri="{FF2B5EF4-FFF2-40B4-BE49-F238E27FC236}">
                  <a16:creationId xmlns:a16="http://schemas.microsoft.com/office/drawing/2014/main" id="{D00EF4F3-D70F-44D5-A71C-69C3FA0D2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9" name="Freeform 9">
              <a:extLst>
                <a:ext uri="{FF2B5EF4-FFF2-40B4-BE49-F238E27FC236}">
                  <a16:creationId xmlns:a16="http://schemas.microsoft.com/office/drawing/2014/main" id="{2CC930FA-FD42-4EF1-A9AB-0F9C30238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1" name="Freeform 10">
              <a:extLst>
                <a:ext uri="{FF2B5EF4-FFF2-40B4-BE49-F238E27FC236}">
                  <a16:creationId xmlns:a16="http://schemas.microsoft.com/office/drawing/2014/main" id="{F18F276C-D13F-46CF-9880-2050C2DBF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23" name="Freeform 11">
              <a:extLst>
                <a:ext uri="{FF2B5EF4-FFF2-40B4-BE49-F238E27FC236}">
                  <a16:creationId xmlns:a16="http://schemas.microsoft.com/office/drawing/2014/main" id="{EAB50995-FA10-4035-B16D-7D3989B2B6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20" name="Rectangle 19">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11C5503-1E86-56BC-9A33-B4C298026711}"/>
              </a:ext>
            </a:extLst>
          </p:cNvPr>
          <p:cNvSpPr>
            <a:spLocks noGrp="1"/>
          </p:cNvSpPr>
          <p:nvPr>
            <p:ph type="title"/>
          </p:nvPr>
        </p:nvSpPr>
        <p:spPr>
          <a:xfrm>
            <a:off x="150811" y="685800"/>
            <a:ext cx="3716996" cy="2743200"/>
          </a:xfrm>
        </p:spPr>
        <p:txBody>
          <a:bodyPr vert="horz" lIns="91440" tIns="45720" rIns="91440" bIns="45720" rtlCol="0" anchor="ctr">
            <a:normAutofit/>
          </a:bodyPr>
          <a:lstStyle/>
          <a:p>
            <a:br>
              <a:rPr lang="en-US" dirty="0">
                <a:solidFill>
                  <a:srgbClr val="FFFFFF"/>
                </a:solidFill>
              </a:rPr>
            </a:br>
            <a:r>
              <a:rPr lang="en-US" dirty="0">
                <a:solidFill>
                  <a:srgbClr val="FFFFFF"/>
                </a:solidFill>
              </a:rPr>
              <a:t>Directors Checklist</a:t>
            </a:r>
            <a:br>
              <a:rPr lang="en-US" dirty="0">
                <a:solidFill>
                  <a:srgbClr val="FFFFFF"/>
                </a:solidFill>
              </a:rPr>
            </a:br>
            <a:r>
              <a:rPr lang="en-US" sz="2800" dirty="0">
                <a:solidFill>
                  <a:srgbClr val="FFFFFF"/>
                </a:solidFill>
              </a:rPr>
              <a:t>Competency #  13</a:t>
            </a:r>
          </a:p>
        </p:txBody>
      </p:sp>
      <p:grpSp>
        <p:nvGrpSpPr>
          <p:cNvPr id="24" name="Group 23">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5"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6"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27"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28"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9"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30"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4" name="Slide Number Placeholder 3">
            <a:extLst>
              <a:ext uri="{FF2B5EF4-FFF2-40B4-BE49-F238E27FC236}">
                <a16:creationId xmlns:a16="http://schemas.microsoft.com/office/drawing/2014/main" id="{1F2D1033-F7C9-96F8-B268-D2A286F60BB6}"/>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a:spcAft>
                <a:spcPts val="600"/>
              </a:spcAft>
            </a:pPr>
            <a:fld id="{95CBEC59-7FF9-4688-98DF-89832A0C9025}" type="slidenum">
              <a:rPr lang="en-US" smtClean="0"/>
              <a:pPr>
                <a:spcAft>
                  <a:spcPts val="600"/>
                </a:spcAft>
              </a:pPr>
              <a:t>15</a:t>
            </a:fld>
            <a:endParaRPr lang="en-US"/>
          </a:p>
        </p:txBody>
      </p:sp>
      <p:graphicFrame>
        <p:nvGraphicFramePr>
          <p:cNvPr id="8" name="Text Placeholder 5">
            <a:extLst>
              <a:ext uri="{FF2B5EF4-FFF2-40B4-BE49-F238E27FC236}">
                <a16:creationId xmlns:a16="http://schemas.microsoft.com/office/drawing/2014/main" id="{CA569E11-02D7-0828-80D0-E948B4DE272C}"/>
              </a:ext>
            </a:extLst>
          </p:cNvPr>
          <p:cNvGraphicFramePr/>
          <p:nvPr>
            <p:extLst>
              <p:ext uri="{D42A27DB-BD31-4B8C-83A1-F6EECF244321}">
                <p14:modId xmlns:p14="http://schemas.microsoft.com/office/powerpoint/2010/main" val="1258480188"/>
              </p:ext>
            </p:extLst>
          </p:nvPr>
        </p:nvGraphicFramePr>
        <p:xfrm>
          <a:off x="4684326" y="69630"/>
          <a:ext cx="7353316" cy="6562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3001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8BC50-244A-0D48-6B41-79F08A5152C4}"/>
              </a:ext>
            </a:extLst>
          </p:cNvPr>
          <p:cNvSpPr>
            <a:spLocks noGrp="1"/>
          </p:cNvSpPr>
          <p:nvPr>
            <p:ph type="title"/>
          </p:nvPr>
        </p:nvSpPr>
        <p:spPr>
          <a:xfrm>
            <a:off x="1284328" y="289816"/>
            <a:ext cx="4143555" cy="1536580"/>
          </a:xfrm>
        </p:spPr>
        <p:txBody>
          <a:bodyPr>
            <a:normAutofit fontScale="90000"/>
          </a:bodyPr>
          <a:lstStyle/>
          <a:p>
            <a:r>
              <a:rPr lang="en-US" dirty="0">
                <a:solidFill>
                  <a:schemeClr val="accent1"/>
                </a:solidFill>
              </a:rPr>
              <a:t>Marketing Materials</a:t>
            </a:r>
            <a:br>
              <a:rPr lang="en-US" dirty="0">
                <a:solidFill>
                  <a:schemeClr val="accent1"/>
                </a:solidFill>
              </a:rPr>
            </a:br>
            <a:r>
              <a:rPr lang="en-US" dirty="0">
                <a:solidFill>
                  <a:schemeClr val="accent1"/>
                </a:solidFill>
              </a:rPr>
              <a:t> </a:t>
            </a:r>
            <a:r>
              <a:rPr lang="en-US" sz="3100" dirty="0">
                <a:solidFill>
                  <a:schemeClr val="accent1"/>
                </a:solidFill>
              </a:rPr>
              <a:t>Competency #19</a:t>
            </a:r>
          </a:p>
        </p:txBody>
      </p:sp>
      <p:sp>
        <p:nvSpPr>
          <p:cNvPr id="5" name="Slide Number Placeholder 4">
            <a:extLst>
              <a:ext uri="{FF2B5EF4-FFF2-40B4-BE49-F238E27FC236}">
                <a16:creationId xmlns:a16="http://schemas.microsoft.com/office/drawing/2014/main" id="{2C848E50-82BB-CF82-B706-9B7C7AC92965}"/>
              </a:ext>
            </a:extLst>
          </p:cNvPr>
          <p:cNvSpPr>
            <a:spLocks noGrp="1"/>
          </p:cNvSpPr>
          <p:nvPr>
            <p:ph type="sldNum" sz="quarter" idx="12"/>
          </p:nvPr>
        </p:nvSpPr>
        <p:spPr>
          <a:xfrm>
            <a:off x="11528053" y="6492875"/>
            <a:ext cx="551167" cy="365125"/>
          </a:xfrm>
        </p:spPr>
        <p:txBody>
          <a:bodyPr/>
          <a:lstStyle/>
          <a:p>
            <a:fld id="{95CBEC59-7FF9-4688-98DF-89832A0C9025}" type="slidenum">
              <a:rPr lang="en-US" smtClean="0"/>
              <a:t>16</a:t>
            </a:fld>
            <a:endParaRPr lang="en-US" dirty="0"/>
          </a:p>
        </p:txBody>
      </p:sp>
      <p:sp>
        <p:nvSpPr>
          <p:cNvPr id="6" name="Subtitle 5">
            <a:extLst>
              <a:ext uri="{FF2B5EF4-FFF2-40B4-BE49-F238E27FC236}">
                <a16:creationId xmlns:a16="http://schemas.microsoft.com/office/drawing/2014/main" id="{631C5104-9C10-9770-72D3-E0F8C4859F90}"/>
              </a:ext>
            </a:extLst>
          </p:cNvPr>
          <p:cNvSpPr>
            <a:spLocks noGrp="1"/>
          </p:cNvSpPr>
          <p:nvPr>
            <p:ph type="subTitle" idx="13"/>
          </p:nvPr>
        </p:nvSpPr>
        <p:spPr>
          <a:xfrm>
            <a:off x="1284328" y="1826396"/>
            <a:ext cx="4513357" cy="4422004"/>
          </a:xfrm>
        </p:spPr>
        <p:txBody>
          <a:bodyPr>
            <a:normAutofit/>
          </a:bodyPr>
          <a:lstStyle/>
          <a:p>
            <a:pPr marL="342900" indent="-342900">
              <a:buFont typeface="Arial" panose="020B0604020202020204" pitchFamily="34" charset="0"/>
              <a:buChar char="•"/>
            </a:pPr>
            <a:r>
              <a:rPr lang="en-US" sz="1800" dirty="0">
                <a:solidFill>
                  <a:schemeClr val="tx2"/>
                </a:solidFill>
                <a:effectLst/>
                <a:ea typeface="Calibri" panose="020F0502020204030204" pitchFamily="34" charset="0"/>
              </a:rPr>
              <a:t>Promote the wellness seminars with the goal of reaching the diverse group of students, many of whom may not have a strong background in health or wellness</a:t>
            </a:r>
          </a:p>
          <a:p>
            <a:pPr marL="342900" indent="-342900">
              <a:buFont typeface="Arial" panose="020B0604020202020204" pitchFamily="34" charset="0"/>
              <a:buChar char="•"/>
            </a:pPr>
            <a:r>
              <a:rPr lang="en-US" sz="1800" dirty="0">
                <a:solidFill>
                  <a:schemeClr val="tx2"/>
                </a:solidFill>
                <a:ea typeface="Calibri" panose="020F0502020204030204" pitchFamily="34" charset="0"/>
              </a:rPr>
              <a:t>W</a:t>
            </a:r>
            <a:r>
              <a:rPr lang="en-US" sz="1800" dirty="0">
                <a:solidFill>
                  <a:schemeClr val="tx2"/>
                </a:solidFill>
                <a:effectLst/>
                <a:ea typeface="Calibri" panose="020F0502020204030204" pitchFamily="34" charset="0"/>
              </a:rPr>
              <a:t>ritten in clear, accessible language that emphasized the practical benefits of attending the seminars</a:t>
            </a:r>
          </a:p>
          <a:p>
            <a:pPr marL="342900" indent="-342900">
              <a:buFont typeface="Arial" panose="020B0604020202020204" pitchFamily="34" charset="0"/>
              <a:buChar char="•"/>
            </a:pPr>
            <a:r>
              <a:rPr lang="en-US" sz="1800" dirty="0">
                <a:solidFill>
                  <a:schemeClr val="tx2"/>
                </a:solidFill>
                <a:effectLst/>
                <a:ea typeface="Calibri" panose="020F0502020204030204" pitchFamily="34" charset="0"/>
              </a:rPr>
              <a:t>This ensured that students, even in passing, could easily grasp the essential details of the event</a:t>
            </a:r>
            <a:endParaRPr lang="en-US" dirty="0">
              <a:solidFill>
                <a:schemeClr val="tx2"/>
              </a:solidFill>
            </a:endParaRPr>
          </a:p>
        </p:txBody>
      </p:sp>
      <p:pic>
        <p:nvPicPr>
          <p:cNvPr id="13" name="Content Placeholder 12" descr="A poster for a fitness class&#10;&#10;Description automatically generated">
            <a:extLst>
              <a:ext uri="{FF2B5EF4-FFF2-40B4-BE49-F238E27FC236}">
                <a16:creationId xmlns:a16="http://schemas.microsoft.com/office/drawing/2014/main" id="{D8A40901-DCB1-4433-B5B0-B2F2E4706940}"/>
              </a:ext>
            </a:extLst>
          </p:cNvPr>
          <p:cNvPicPr>
            <a:picLocks noGrp="1" noChangeAspect="1"/>
          </p:cNvPicPr>
          <p:nvPr>
            <p:ph idx="1"/>
          </p:nvPr>
        </p:nvPicPr>
        <p:blipFill>
          <a:blip r:embed="rId2"/>
          <a:stretch>
            <a:fillRect/>
          </a:stretch>
        </p:blipFill>
        <p:spPr>
          <a:xfrm>
            <a:off x="6425967" y="51191"/>
            <a:ext cx="5102085" cy="6604642"/>
          </a:xfrm>
        </p:spPr>
      </p:pic>
    </p:spTree>
    <p:extLst>
      <p:ext uri="{BB962C8B-B14F-4D97-AF65-F5344CB8AC3E}">
        <p14:creationId xmlns:p14="http://schemas.microsoft.com/office/powerpoint/2010/main" val="30311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31CC710-92DC-EFF1-1B88-3BACD3357FF4}"/>
              </a:ext>
            </a:extLst>
          </p:cNvPr>
          <p:cNvSpPr/>
          <p:nvPr/>
        </p:nvSpPr>
        <p:spPr>
          <a:xfrm>
            <a:off x="5087008" y="178676"/>
            <a:ext cx="6035480" cy="653743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EBFB4596-3C0F-1A59-A6BB-A603C346DA66}"/>
              </a:ext>
            </a:extLst>
          </p:cNvPr>
          <p:cNvSpPr>
            <a:spLocks noGrp="1"/>
          </p:cNvSpPr>
          <p:nvPr>
            <p:ph type="title"/>
          </p:nvPr>
        </p:nvSpPr>
        <p:spPr>
          <a:xfrm>
            <a:off x="701141" y="178676"/>
            <a:ext cx="3932237" cy="829890"/>
          </a:xfrm>
        </p:spPr>
        <p:txBody>
          <a:bodyPr/>
          <a:lstStyle/>
          <a:p>
            <a:r>
              <a:rPr lang="en-US" b="1" dirty="0"/>
              <a:t>Evaluation Plan</a:t>
            </a:r>
          </a:p>
        </p:txBody>
      </p:sp>
      <p:sp>
        <p:nvSpPr>
          <p:cNvPr id="10" name="Text Placeholder 9">
            <a:extLst>
              <a:ext uri="{FF2B5EF4-FFF2-40B4-BE49-F238E27FC236}">
                <a16:creationId xmlns:a16="http://schemas.microsoft.com/office/drawing/2014/main" id="{4B300BCF-C258-BE21-A992-C86A3EB85A1D}"/>
              </a:ext>
            </a:extLst>
          </p:cNvPr>
          <p:cNvSpPr>
            <a:spLocks noGrp="1"/>
          </p:cNvSpPr>
          <p:nvPr>
            <p:ph type="body" sz="half" idx="2"/>
          </p:nvPr>
        </p:nvSpPr>
        <p:spPr>
          <a:xfrm>
            <a:off x="530771" y="1008567"/>
            <a:ext cx="4556237" cy="5507848"/>
          </a:xfrm>
        </p:spPr>
        <p:txBody>
          <a:bodyPr>
            <a:noAutofit/>
          </a:bodyPr>
          <a:lstStyle/>
          <a:p>
            <a:pPr algn="ctr"/>
            <a:r>
              <a:rPr lang="en-US" sz="2000" dirty="0">
                <a:effectLst/>
                <a:ea typeface="Calibri" panose="020F0502020204030204" pitchFamily="34" charset="0"/>
              </a:rPr>
              <a:t>Competency #11</a:t>
            </a:r>
          </a:p>
          <a:p>
            <a:pPr algn="ctr"/>
            <a:r>
              <a:rPr lang="en-US" sz="2000" b="0" dirty="0">
                <a:effectLst/>
                <a:ea typeface="Times New Roman" panose="02020603050405020304" pitchFamily="18" charset="0"/>
              </a:rPr>
              <a:t>Assess both student outcomes and the performance of program director</a:t>
            </a:r>
          </a:p>
          <a:p>
            <a:pPr marL="342900" indent="-342900">
              <a:buFont typeface="Arial" panose="020B0604020202020204" pitchFamily="34" charset="0"/>
              <a:buChar char="•"/>
            </a:pPr>
            <a:r>
              <a:rPr lang="en-US" sz="2000" b="0" dirty="0">
                <a:ea typeface="Times New Roman" panose="02020603050405020304" pitchFamily="18" charset="0"/>
              </a:rPr>
              <a:t>F</a:t>
            </a:r>
            <a:r>
              <a:rPr lang="en-US" sz="2000" b="0" dirty="0">
                <a:effectLst/>
                <a:ea typeface="Times New Roman" panose="02020603050405020304" pitchFamily="18" charset="0"/>
              </a:rPr>
              <a:t>eedback is gathered to assess how well the sessions are received and identify areas where improvements in content delivery or session structure may be needed</a:t>
            </a:r>
          </a:p>
          <a:p>
            <a:pPr marL="342900" indent="-342900">
              <a:buFont typeface="Arial" panose="020B0604020202020204" pitchFamily="34" charset="0"/>
              <a:buChar char="•"/>
            </a:pPr>
            <a:r>
              <a:rPr lang="en-US" sz="2000" b="0" dirty="0">
                <a:ea typeface="Times New Roman" panose="02020603050405020304" pitchFamily="18" charset="0"/>
              </a:rPr>
              <a:t>T</a:t>
            </a:r>
            <a:r>
              <a:rPr lang="en-US" sz="2000" b="0" dirty="0">
                <a:effectLst/>
                <a:ea typeface="Times New Roman" panose="02020603050405020304" pitchFamily="18" charset="0"/>
              </a:rPr>
              <a:t>he evaluation considers the director’s capacity to maintain and build upon the existing design and collaborations</a:t>
            </a:r>
            <a:r>
              <a:rPr lang="en-US" sz="2000" b="0" dirty="0">
                <a:ea typeface="Times New Roman" panose="02020603050405020304" pitchFamily="18" charset="0"/>
              </a:rPr>
              <a:t> </a:t>
            </a:r>
            <a:endParaRPr lang="en-US" sz="2000" b="0" dirty="0"/>
          </a:p>
        </p:txBody>
      </p:sp>
      <p:sp>
        <p:nvSpPr>
          <p:cNvPr id="5" name="Slide Number Placeholder 4">
            <a:extLst>
              <a:ext uri="{FF2B5EF4-FFF2-40B4-BE49-F238E27FC236}">
                <a16:creationId xmlns:a16="http://schemas.microsoft.com/office/drawing/2014/main" id="{0604B4A1-E583-0520-87F3-D1DC537B4452}"/>
              </a:ext>
            </a:extLst>
          </p:cNvPr>
          <p:cNvSpPr>
            <a:spLocks noGrp="1"/>
          </p:cNvSpPr>
          <p:nvPr>
            <p:ph type="sldNum" sz="quarter" idx="12"/>
          </p:nvPr>
        </p:nvSpPr>
        <p:spPr/>
        <p:txBody>
          <a:bodyPr/>
          <a:lstStyle/>
          <a:p>
            <a:fld id="{95CBEC59-7FF9-4688-98DF-89832A0C9025}" type="slidenum">
              <a:rPr lang="en-US" smtClean="0"/>
              <a:t>17</a:t>
            </a:fld>
            <a:endParaRPr lang="en-US" dirty="0"/>
          </a:p>
        </p:txBody>
      </p:sp>
      <p:pic>
        <p:nvPicPr>
          <p:cNvPr id="16" name="Picture 15">
            <a:extLst>
              <a:ext uri="{FF2B5EF4-FFF2-40B4-BE49-F238E27FC236}">
                <a16:creationId xmlns:a16="http://schemas.microsoft.com/office/drawing/2014/main" id="{749DD7E6-576C-B2C4-89D8-187A3AA28237}"/>
              </a:ext>
            </a:extLst>
          </p:cNvPr>
          <p:cNvPicPr>
            <a:picLocks noChangeAspect="1"/>
          </p:cNvPicPr>
          <p:nvPr/>
        </p:nvPicPr>
        <p:blipFill>
          <a:blip r:embed="rId2"/>
          <a:stretch>
            <a:fillRect/>
          </a:stretch>
        </p:blipFill>
        <p:spPr>
          <a:xfrm>
            <a:off x="5559972" y="207697"/>
            <a:ext cx="4938254" cy="6553081"/>
          </a:xfrm>
          <a:prstGeom prst="rect">
            <a:avLst/>
          </a:prstGeom>
        </p:spPr>
      </p:pic>
    </p:spTree>
    <p:extLst>
      <p:ext uri="{BB962C8B-B14F-4D97-AF65-F5344CB8AC3E}">
        <p14:creationId xmlns:p14="http://schemas.microsoft.com/office/powerpoint/2010/main" val="538359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71092D16-14DA-4606-831F-0DB3EEECB9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6" name="Freeform 6">
              <a:extLst>
                <a:ext uri="{FF2B5EF4-FFF2-40B4-BE49-F238E27FC236}">
                  <a16:creationId xmlns:a16="http://schemas.microsoft.com/office/drawing/2014/main" id="{81806E72-5EFD-4407-B492-2EBC71FF5E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7" name="Freeform 7">
              <a:extLst>
                <a:ext uri="{FF2B5EF4-FFF2-40B4-BE49-F238E27FC236}">
                  <a16:creationId xmlns:a16="http://schemas.microsoft.com/office/drawing/2014/main" id="{BA81CA3B-9A2E-4F71-BF99-2C58BA76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8" name="Freeform 8">
              <a:extLst>
                <a:ext uri="{FF2B5EF4-FFF2-40B4-BE49-F238E27FC236}">
                  <a16:creationId xmlns:a16="http://schemas.microsoft.com/office/drawing/2014/main" id="{D00EF4F3-D70F-44D5-A71C-69C3FA0D2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9" name="Freeform 9">
              <a:extLst>
                <a:ext uri="{FF2B5EF4-FFF2-40B4-BE49-F238E27FC236}">
                  <a16:creationId xmlns:a16="http://schemas.microsoft.com/office/drawing/2014/main" id="{2CC930FA-FD42-4EF1-A9AB-0F9C30238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0" name="Freeform 10">
              <a:extLst>
                <a:ext uri="{FF2B5EF4-FFF2-40B4-BE49-F238E27FC236}">
                  <a16:creationId xmlns:a16="http://schemas.microsoft.com/office/drawing/2014/main" id="{F18F276C-D13F-46CF-9880-2050C2DBF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21" name="Freeform 11">
              <a:extLst>
                <a:ext uri="{FF2B5EF4-FFF2-40B4-BE49-F238E27FC236}">
                  <a16:creationId xmlns:a16="http://schemas.microsoft.com/office/drawing/2014/main" id="{EAB50995-FA10-4035-B16D-7D3989B2B6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23" name="Rectangle 22">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itle 6">
            <a:extLst>
              <a:ext uri="{FF2B5EF4-FFF2-40B4-BE49-F238E27FC236}">
                <a16:creationId xmlns:a16="http://schemas.microsoft.com/office/drawing/2014/main" id="{F0931D34-9D04-914D-599F-5329101C91CE}"/>
              </a:ext>
            </a:extLst>
          </p:cNvPr>
          <p:cNvSpPr>
            <a:spLocks noGrp="1"/>
          </p:cNvSpPr>
          <p:nvPr>
            <p:ph type="title"/>
          </p:nvPr>
        </p:nvSpPr>
        <p:spPr>
          <a:xfrm>
            <a:off x="32743" y="-52388"/>
            <a:ext cx="3232552" cy="5105400"/>
          </a:xfrm>
        </p:spPr>
        <p:txBody>
          <a:bodyPr vert="horz" lIns="91440" tIns="45720" rIns="91440" bIns="45720" rtlCol="0" anchor="ctr">
            <a:normAutofit/>
          </a:bodyPr>
          <a:lstStyle/>
          <a:p>
            <a:r>
              <a:rPr lang="en-US" sz="4000" dirty="0">
                <a:solidFill>
                  <a:srgbClr val="FFFFFF"/>
                </a:solidFill>
              </a:rPr>
              <a:t>Emphasis Competencies </a:t>
            </a:r>
          </a:p>
        </p:txBody>
      </p:sp>
      <p:grpSp>
        <p:nvGrpSpPr>
          <p:cNvPr id="27" name="Group 26">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8"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9"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30"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31"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32"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33"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5" name="Slide Number Placeholder 4">
            <a:extLst>
              <a:ext uri="{FF2B5EF4-FFF2-40B4-BE49-F238E27FC236}">
                <a16:creationId xmlns:a16="http://schemas.microsoft.com/office/drawing/2014/main" id="{B40B6241-BEDA-DB64-EEEB-46305B4972F9}"/>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a:spcAft>
                <a:spcPts val="600"/>
              </a:spcAft>
            </a:pPr>
            <a:fld id="{95CBEC59-7FF9-4688-98DF-89832A0C9025}" type="slidenum">
              <a:rPr lang="en-US" smtClean="0"/>
              <a:pPr>
                <a:spcAft>
                  <a:spcPts val="600"/>
                </a:spcAft>
              </a:pPr>
              <a:t>18</a:t>
            </a:fld>
            <a:endParaRPr lang="en-US"/>
          </a:p>
        </p:txBody>
      </p:sp>
      <p:graphicFrame>
        <p:nvGraphicFramePr>
          <p:cNvPr id="10" name="Content Placeholder 9">
            <a:extLst>
              <a:ext uri="{FF2B5EF4-FFF2-40B4-BE49-F238E27FC236}">
                <a16:creationId xmlns:a16="http://schemas.microsoft.com/office/drawing/2014/main" id="{87D6F733-161E-9BDD-3027-842D52B7712C}"/>
              </a:ext>
            </a:extLst>
          </p:cNvPr>
          <p:cNvGraphicFramePr>
            <a:graphicFrameLocks noGrp="1"/>
          </p:cNvGraphicFramePr>
          <p:nvPr>
            <p:ph idx="1"/>
            <p:extLst>
              <p:ext uri="{D42A27DB-BD31-4B8C-83A1-F6EECF244321}">
                <p14:modId xmlns:p14="http://schemas.microsoft.com/office/powerpoint/2010/main" val="3546816007"/>
              </p:ext>
            </p:extLst>
          </p:nvPr>
        </p:nvGraphicFramePr>
        <p:xfrm>
          <a:off x="4844038" y="315310"/>
          <a:ext cx="6890762" cy="6180082"/>
        </p:xfrm>
        <a:graphic>
          <a:graphicData uri="http://schemas.openxmlformats.org/drawingml/2006/table">
            <a:tbl>
              <a:tblPr firstRow="1" firstCol="1" bandRow="1">
                <a:tableStyleId>{5C22544A-7EE6-4342-B048-85BDC9FD1C3A}</a:tableStyleId>
              </a:tblPr>
              <a:tblGrid>
                <a:gridCol w="325340">
                  <a:extLst>
                    <a:ext uri="{9D8B030D-6E8A-4147-A177-3AD203B41FA5}">
                      <a16:colId xmlns:a16="http://schemas.microsoft.com/office/drawing/2014/main" val="234494063"/>
                    </a:ext>
                  </a:extLst>
                </a:gridCol>
                <a:gridCol w="3098401">
                  <a:extLst>
                    <a:ext uri="{9D8B030D-6E8A-4147-A177-3AD203B41FA5}">
                      <a16:colId xmlns:a16="http://schemas.microsoft.com/office/drawing/2014/main" val="2449730536"/>
                    </a:ext>
                  </a:extLst>
                </a:gridCol>
                <a:gridCol w="3467021">
                  <a:extLst>
                    <a:ext uri="{9D8B030D-6E8A-4147-A177-3AD203B41FA5}">
                      <a16:colId xmlns:a16="http://schemas.microsoft.com/office/drawing/2014/main" val="201840295"/>
                    </a:ext>
                  </a:extLst>
                </a:gridCol>
              </a:tblGrid>
              <a:tr h="311178">
                <a:tc gridSpan="3">
                  <a:txBody>
                    <a:bodyPr/>
                    <a:lstStyle/>
                    <a:p>
                      <a:pPr marL="0" marR="0" indent="0">
                        <a:lnSpc>
                          <a:spcPct val="150000"/>
                        </a:lnSpc>
                        <a:spcBef>
                          <a:spcPts val="600"/>
                        </a:spcBef>
                        <a:spcAft>
                          <a:spcPts val="600"/>
                        </a:spcAft>
                      </a:pPr>
                      <a:r>
                        <a:rPr lang="en-US" sz="1400" dirty="0">
                          <a:effectLst/>
                        </a:rPr>
                        <a:t>MPH Emphasis Area: Physical Activity </a:t>
                      </a:r>
                      <a:endParaRPr lang="en-US" sz="1400" dirty="0">
                        <a:effectLst/>
                        <a:latin typeface="Times New Roman" panose="02020603050405020304" pitchFamily="18" charset="0"/>
                        <a:ea typeface="Times New Roman" panose="02020603050405020304" pitchFamily="18" charset="0"/>
                      </a:endParaRPr>
                    </a:p>
                  </a:txBody>
                  <a:tcPr marL="60209" marR="60209"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04815963"/>
                  </a:ext>
                </a:extLst>
              </a:tr>
              <a:tr h="288917">
                <a:tc gridSpan="2">
                  <a:txBody>
                    <a:bodyPr/>
                    <a:lstStyle/>
                    <a:p>
                      <a:pPr marL="0" marR="0" indent="0">
                        <a:lnSpc>
                          <a:spcPct val="150000"/>
                        </a:lnSpc>
                        <a:spcBef>
                          <a:spcPts val="600"/>
                        </a:spcBef>
                        <a:spcAft>
                          <a:spcPts val="600"/>
                        </a:spcAft>
                      </a:pPr>
                      <a:r>
                        <a:rPr lang="en-US" sz="1300" dirty="0">
                          <a:effectLst/>
                        </a:rPr>
                        <a:t>Number and Competency</a:t>
                      </a:r>
                      <a:endParaRPr lang="en-US" sz="1300" dirty="0">
                        <a:effectLst/>
                        <a:latin typeface="Times New Roman" panose="02020603050405020304" pitchFamily="18" charset="0"/>
                        <a:ea typeface="Times New Roman" panose="02020603050405020304" pitchFamily="18" charset="0"/>
                      </a:endParaRPr>
                    </a:p>
                  </a:txBody>
                  <a:tcPr marL="60209" marR="60209" marT="0" marB="0"/>
                </a:tc>
                <a:tc hMerge="1">
                  <a:txBody>
                    <a:bodyPr/>
                    <a:lstStyle/>
                    <a:p>
                      <a:endParaRPr lang="en-US"/>
                    </a:p>
                  </a:txBody>
                  <a:tcPr/>
                </a:tc>
                <a:tc>
                  <a:txBody>
                    <a:bodyPr/>
                    <a:lstStyle/>
                    <a:p>
                      <a:pPr marL="0" marR="0" indent="0">
                        <a:lnSpc>
                          <a:spcPct val="150000"/>
                        </a:lnSpc>
                        <a:spcBef>
                          <a:spcPts val="600"/>
                        </a:spcBef>
                        <a:spcAft>
                          <a:spcPts val="600"/>
                        </a:spcAft>
                      </a:pPr>
                      <a:r>
                        <a:rPr lang="en-US" sz="1300">
                          <a:effectLst/>
                        </a:rPr>
                        <a:t>Description</a:t>
                      </a:r>
                      <a:endParaRPr lang="en-US" sz="1300">
                        <a:effectLst/>
                        <a:latin typeface="Times New Roman" panose="02020603050405020304" pitchFamily="18" charset="0"/>
                        <a:ea typeface="Times New Roman" panose="02020603050405020304" pitchFamily="18" charset="0"/>
                      </a:endParaRPr>
                    </a:p>
                  </a:txBody>
                  <a:tcPr marL="60209" marR="60209" marT="0" marB="0"/>
                </a:tc>
                <a:extLst>
                  <a:ext uri="{0D108BD9-81ED-4DB2-BD59-A6C34878D82A}">
                    <a16:rowId xmlns:a16="http://schemas.microsoft.com/office/drawing/2014/main" val="3714475694"/>
                  </a:ext>
                </a:extLst>
              </a:tr>
              <a:tr h="1193204">
                <a:tc>
                  <a:txBody>
                    <a:bodyPr/>
                    <a:lstStyle/>
                    <a:p>
                      <a:pPr marL="0" marR="0">
                        <a:lnSpc>
                          <a:spcPct val="150000"/>
                        </a:lnSpc>
                        <a:spcBef>
                          <a:spcPts val="300"/>
                        </a:spcBef>
                        <a:spcAft>
                          <a:spcPts val="300"/>
                        </a:spcAft>
                      </a:pPr>
                      <a:r>
                        <a:rPr lang="en-US" sz="1300">
                          <a:effectLst/>
                        </a:rPr>
                        <a:t>1</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lnSpc>
                          <a:spcPct val="150000"/>
                        </a:lnSpc>
                        <a:spcBef>
                          <a:spcPts val="300"/>
                        </a:spcBef>
                        <a:spcAft>
                          <a:spcPts val="300"/>
                        </a:spcAft>
                      </a:pPr>
                      <a:r>
                        <a:rPr lang="en-US" sz="1300">
                          <a:effectLst/>
                        </a:rPr>
                        <a:t>Population Health </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a:effectLst/>
                        </a:rPr>
                        <a:t>Investigate the impact of physical activity on population health and disease outcomes. </a:t>
                      </a:r>
                    </a:p>
                    <a:p>
                      <a:pPr marL="0" marR="0">
                        <a:spcBef>
                          <a:spcPts val="0"/>
                        </a:spcBef>
                        <a:spcAft>
                          <a:spcPts val="0"/>
                        </a:spcAft>
                      </a:pPr>
                      <a:r>
                        <a:rPr lang="en-US" sz="1300">
                          <a:effectLst/>
                        </a:rPr>
                        <a:t>KIN 612 </a:t>
                      </a:r>
                    </a:p>
                    <a:p>
                      <a:pPr marL="0" marR="0">
                        <a:spcBef>
                          <a:spcPts val="0"/>
                        </a:spcBef>
                        <a:spcAft>
                          <a:spcPts val="0"/>
                        </a:spcAft>
                      </a:pPr>
                      <a:r>
                        <a:rPr lang="en-US" sz="1300">
                          <a:effectLst/>
                        </a:rPr>
                        <a:t> </a:t>
                      </a:r>
                    </a:p>
                    <a:p>
                      <a:pPr marL="0" marR="0">
                        <a:lnSpc>
                          <a:spcPct val="150000"/>
                        </a:lnSpc>
                        <a:spcBef>
                          <a:spcPts val="300"/>
                        </a:spcBef>
                        <a:spcAft>
                          <a:spcPts val="300"/>
                        </a:spcAft>
                      </a:pPr>
                      <a:r>
                        <a:rPr lang="en-US" sz="1300">
                          <a:effectLst/>
                        </a:rPr>
                        <a:t> </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extLst>
                  <a:ext uri="{0D108BD9-81ED-4DB2-BD59-A6C34878D82A}">
                    <a16:rowId xmlns:a16="http://schemas.microsoft.com/office/drawing/2014/main" val="3886339746"/>
                  </a:ext>
                </a:extLst>
              </a:tr>
              <a:tr h="1129857">
                <a:tc>
                  <a:txBody>
                    <a:bodyPr/>
                    <a:lstStyle/>
                    <a:p>
                      <a:pPr marL="0" marR="0">
                        <a:lnSpc>
                          <a:spcPct val="150000"/>
                        </a:lnSpc>
                        <a:spcBef>
                          <a:spcPts val="300"/>
                        </a:spcBef>
                        <a:spcAft>
                          <a:spcPts val="300"/>
                        </a:spcAft>
                      </a:pPr>
                      <a:r>
                        <a:rPr lang="en-US" sz="1300">
                          <a:effectLst/>
                        </a:rPr>
                        <a:t>2</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dirty="0">
                          <a:effectLst/>
                        </a:rPr>
                        <a:t>Social, behavioral and environmental influences </a:t>
                      </a:r>
                    </a:p>
                    <a:p>
                      <a:pPr marL="0" marR="0">
                        <a:lnSpc>
                          <a:spcPct val="150000"/>
                        </a:lnSpc>
                        <a:spcBef>
                          <a:spcPts val="300"/>
                        </a:spcBef>
                        <a:spcAft>
                          <a:spcPts val="300"/>
                        </a:spcAft>
                      </a:pPr>
                      <a:r>
                        <a:rPr lang="en-US" sz="1300" dirty="0">
                          <a:effectLst/>
                        </a:rPr>
                        <a:t> </a:t>
                      </a:r>
                      <a:endParaRPr lang="en-US" sz="1300" dirty="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dirty="0">
                          <a:effectLst/>
                        </a:rPr>
                        <a:t>Investigate social, behavioral and environmental factors that contribute to participation in physical activity </a:t>
                      </a:r>
                    </a:p>
                    <a:p>
                      <a:pPr marL="0" marR="0">
                        <a:spcBef>
                          <a:spcPts val="0"/>
                        </a:spcBef>
                        <a:spcAft>
                          <a:spcPts val="0"/>
                        </a:spcAft>
                      </a:pPr>
                      <a:r>
                        <a:rPr lang="en-US" sz="1300" dirty="0">
                          <a:effectLst/>
                        </a:rPr>
                        <a:t>KIN 610 and KIN 805 </a:t>
                      </a:r>
                      <a:endParaRPr lang="en-US" sz="1300" dirty="0">
                        <a:effectLst/>
                        <a:latin typeface="Times New Roman" panose="02020603050405020304" pitchFamily="18" charset="0"/>
                        <a:ea typeface="Times New Roman" panose="02020603050405020304" pitchFamily="18" charset="0"/>
                      </a:endParaRPr>
                    </a:p>
                  </a:txBody>
                  <a:tcPr marL="60209" marR="60209" marT="0" marB="0" anchor="ctr"/>
                </a:tc>
                <a:extLst>
                  <a:ext uri="{0D108BD9-81ED-4DB2-BD59-A6C34878D82A}">
                    <a16:rowId xmlns:a16="http://schemas.microsoft.com/office/drawing/2014/main" val="2943648857"/>
                  </a:ext>
                </a:extLst>
              </a:tr>
              <a:tr h="1129857">
                <a:tc>
                  <a:txBody>
                    <a:bodyPr/>
                    <a:lstStyle/>
                    <a:p>
                      <a:pPr marL="0" marR="0">
                        <a:lnSpc>
                          <a:spcPct val="150000"/>
                        </a:lnSpc>
                        <a:spcBef>
                          <a:spcPts val="300"/>
                        </a:spcBef>
                        <a:spcAft>
                          <a:spcPts val="300"/>
                        </a:spcAft>
                      </a:pPr>
                      <a:r>
                        <a:rPr lang="en-US" sz="1300">
                          <a:effectLst/>
                        </a:rPr>
                        <a:t>3</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a:effectLst/>
                        </a:rPr>
                        <a:t>Theory application </a:t>
                      </a:r>
                    </a:p>
                    <a:p>
                      <a:pPr marL="0" marR="0">
                        <a:lnSpc>
                          <a:spcPct val="150000"/>
                        </a:lnSpc>
                        <a:spcBef>
                          <a:spcPts val="300"/>
                        </a:spcBef>
                        <a:spcAft>
                          <a:spcPts val="300"/>
                        </a:spcAft>
                      </a:pPr>
                      <a:r>
                        <a:rPr lang="en-US" sz="1300">
                          <a:effectLst/>
                        </a:rPr>
                        <a:t> </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dirty="0">
                          <a:effectLst/>
                        </a:rPr>
                        <a:t>Examine and select social and behavioral theories and frameworks for physical activity programs in community settings </a:t>
                      </a:r>
                    </a:p>
                    <a:p>
                      <a:pPr marL="0" marR="0">
                        <a:spcBef>
                          <a:spcPts val="0"/>
                        </a:spcBef>
                        <a:spcAft>
                          <a:spcPts val="0"/>
                        </a:spcAft>
                      </a:pPr>
                      <a:r>
                        <a:rPr lang="en-US" sz="1300" dirty="0">
                          <a:effectLst/>
                        </a:rPr>
                        <a:t>KIN 610 and KIN 805 </a:t>
                      </a:r>
                      <a:endParaRPr lang="en-US" sz="1300" dirty="0">
                        <a:effectLst/>
                        <a:latin typeface="Times New Roman" panose="02020603050405020304" pitchFamily="18" charset="0"/>
                        <a:ea typeface="Times New Roman" panose="02020603050405020304" pitchFamily="18" charset="0"/>
                      </a:endParaRPr>
                    </a:p>
                  </a:txBody>
                  <a:tcPr marL="60209" marR="60209" marT="0" marB="0" anchor="ctr"/>
                </a:tc>
                <a:extLst>
                  <a:ext uri="{0D108BD9-81ED-4DB2-BD59-A6C34878D82A}">
                    <a16:rowId xmlns:a16="http://schemas.microsoft.com/office/drawing/2014/main" val="1901099337"/>
                  </a:ext>
                </a:extLst>
              </a:tr>
              <a:tr h="933865">
                <a:tc>
                  <a:txBody>
                    <a:bodyPr/>
                    <a:lstStyle/>
                    <a:p>
                      <a:pPr marL="0" marR="0">
                        <a:lnSpc>
                          <a:spcPct val="150000"/>
                        </a:lnSpc>
                        <a:spcBef>
                          <a:spcPts val="300"/>
                        </a:spcBef>
                        <a:spcAft>
                          <a:spcPts val="300"/>
                        </a:spcAft>
                      </a:pPr>
                      <a:r>
                        <a:rPr lang="en-US" sz="1300">
                          <a:effectLst/>
                        </a:rPr>
                        <a:t>4</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a:effectLst/>
                        </a:rPr>
                        <a:t>Developing and evaluating physical activities interventions </a:t>
                      </a:r>
                    </a:p>
                    <a:p>
                      <a:pPr marL="0" marR="0">
                        <a:lnSpc>
                          <a:spcPct val="150000"/>
                        </a:lnSpc>
                        <a:spcBef>
                          <a:spcPts val="300"/>
                        </a:spcBef>
                        <a:spcAft>
                          <a:spcPts val="300"/>
                        </a:spcAft>
                      </a:pPr>
                      <a:r>
                        <a:rPr lang="en-US" sz="1300">
                          <a:effectLst/>
                        </a:rPr>
                        <a:t> </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dirty="0">
                          <a:effectLst/>
                        </a:rPr>
                        <a:t>Develop and evaluate physical activity interventions in diverse community settings. </a:t>
                      </a:r>
                    </a:p>
                    <a:p>
                      <a:pPr marL="0" marR="0">
                        <a:spcBef>
                          <a:spcPts val="0"/>
                        </a:spcBef>
                        <a:spcAft>
                          <a:spcPts val="0"/>
                        </a:spcAft>
                      </a:pPr>
                      <a:r>
                        <a:rPr lang="en-US" sz="1300" dirty="0">
                          <a:effectLst/>
                        </a:rPr>
                        <a:t>KIN 610 and KIN 805 </a:t>
                      </a:r>
                      <a:endParaRPr lang="en-US" sz="1300" dirty="0">
                        <a:effectLst/>
                        <a:latin typeface="Times New Roman" panose="02020603050405020304" pitchFamily="18" charset="0"/>
                        <a:ea typeface="Times New Roman" panose="02020603050405020304" pitchFamily="18" charset="0"/>
                      </a:endParaRPr>
                    </a:p>
                  </a:txBody>
                  <a:tcPr marL="60209" marR="60209" marT="0" marB="0" anchor="ctr"/>
                </a:tc>
                <a:extLst>
                  <a:ext uri="{0D108BD9-81ED-4DB2-BD59-A6C34878D82A}">
                    <a16:rowId xmlns:a16="http://schemas.microsoft.com/office/drawing/2014/main" val="1093398141"/>
                  </a:ext>
                </a:extLst>
              </a:tr>
              <a:tr h="1193204">
                <a:tc>
                  <a:txBody>
                    <a:bodyPr/>
                    <a:lstStyle/>
                    <a:p>
                      <a:pPr marL="0" marR="0">
                        <a:lnSpc>
                          <a:spcPct val="150000"/>
                        </a:lnSpc>
                        <a:spcBef>
                          <a:spcPts val="300"/>
                        </a:spcBef>
                        <a:spcAft>
                          <a:spcPts val="300"/>
                        </a:spcAft>
                      </a:pPr>
                      <a:r>
                        <a:rPr lang="en-US" sz="1300">
                          <a:effectLst/>
                        </a:rPr>
                        <a:t>5</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a:effectLst/>
                        </a:rPr>
                        <a:t>Support evidence-based practice </a:t>
                      </a:r>
                    </a:p>
                    <a:p>
                      <a:pPr marL="0" marR="0">
                        <a:lnSpc>
                          <a:spcPct val="150000"/>
                        </a:lnSpc>
                        <a:spcBef>
                          <a:spcPts val="300"/>
                        </a:spcBef>
                        <a:spcAft>
                          <a:spcPts val="300"/>
                        </a:spcAft>
                      </a:pPr>
                      <a:r>
                        <a:rPr lang="en-US" sz="1300">
                          <a:effectLst/>
                        </a:rPr>
                        <a:t> </a:t>
                      </a:r>
                      <a:endParaRPr lang="en-US" sz="1300">
                        <a:effectLst/>
                        <a:latin typeface="Times New Roman" panose="02020603050405020304" pitchFamily="18" charset="0"/>
                        <a:ea typeface="Times New Roman" panose="02020603050405020304" pitchFamily="18" charset="0"/>
                      </a:endParaRPr>
                    </a:p>
                  </a:txBody>
                  <a:tcPr marL="60209" marR="60209" marT="0" marB="0" anchor="ctr"/>
                </a:tc>
                <a:tc>
                  <a:txBody>
                    <a:bodyPr/>
                    <a:lstStyle/>
                    <a:p>
                      <a:pPr marL="0" marR="0">
                        <a:spcBef>
                          <a:spcPts val="0"/>
                        </a:spcBef>
                        <a:spcAft>
                          <a:spcPts val="0"/>
                        </a:spcAft>
                      </a:pPr>
                      <a:r>
                        <a:rPr lang="en-US" sz="1300" dirty="0">
                          <a:effectLst/>
                        </a:rPr>
                        <a:t>Create evidence-based strategies to promote physical activity and communicate them to community stakeholders. </a:t>
                      </a:r>
                    </a:p>
                    <a:p>
                      <a:pPr marL="0" marR="0">
                        <a:spcBef>
                          <a:spcPts val="0"/>
                        </a:spcBef>
                        <a:spcAft>
                          <a:spcPts val="0"/>
                        </a:spcAft>
                      </a:pPr>
                      <a:r>
                        <a:rPr lang="en-US" sz="1300" dirty="0">
                          <a:effectLst/>
                        </a:rPr>
                        <a:t>KIN 612 </a:t>
                      </a:r>
                    </a:p>
                    <a:p>
                      <a:pPr marL="0" marR="0">
                        <a:lnSpc>
                          <a:spcPct val="150000"/>
                        </a:lnSpc>
                        <a:spcBef>
                          <a:spcPts val="300"/>
                        </a:spcBef>
                        <a:spcAft>
                          <a:spcPts val="300"/>
                        </a:spcAft>
                      </a:pPr>
                      <a:r>
                        <a:rPr lang="en-US" sz="1300" dirty="0">
                          <a:effectLst/>
                        </a:rPr>
                        <a:t> </a:t>
                      </a:r>
                      <a:endParaRPr lang="en-US" sz="1300" dirty="0">
                        <a:effectLst/>
                        <a:latin typeface="Times New Roman" panose="02020603050405020304" pitchFamily="18" charset="0"/>
                        <a:ea typeface="Times New Roman" panose="02020603050405020304" pitchFamily="18" charset="0"/>
                      </a:endParaRPr>
                    </a:p>
                  </a:txBody>
                  <a:tcPr marL="60209" marR="60209" marT="0" marB="0" anchor="ctr"/>
                </a:tc>
                <a:extLst>
                  <a:ext uri="{0D108BD9-81ED-4DB2-BD59-A6C34878D82A}">
                    <a16:rowId xmlns:a16="http://schemas.microsoft.com/office/drawing/2014/main" val="2712348322"/>
                  </a:ext>
                </a:extLst>
              </a:tr>
            </a:tbl>
          </a:graphicData>
        </a:graphic>
      </p:graphicFrame>
    </p:spTree>
    <p:extLst>
      <p:ext uri="{BB962C8B-B14F-4D97-AF65-F5344CB8AC3E}">
        <p14:creationId xmlns:p14="http://schemas.microsoft.com/office/powerpoint/2010/main" val="2748201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4C41CF4-4A13-4AA9-9300-CB7A2E37C8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itle 1">
            <a:extLst>
              <a:ext uri="{FF2B5EF4-FFF2-40B4-BE49-F238E27FC236}">
                <a16:creationId xmlns:a16="http://schemas.microsoft.com/office/drawing/2014/main" id="{8F4F5413-7D0A-4040-B7FB-7139B8FA0F98}"/>
              </a:ext>
            </a:extLst>
          </p:cNvPr>
          <p:cNvSpPr>
            <a:spLocks noGrp="1"/>
          </p:cNvSpPr>
          <p:nvPr>
            <p:ph type="title"/>
          </p:nvPr>
        </p:nvSpPr>
        <p:spPr>
          <a:xfrm>
            <a:off x="683609" y="764372"/>
            <a:ext cx="3173688" cy="3155987"/>
          </a:xfrm>
        </p:spPr>
        <p:txBody>
          <a:bodyPr>
            <a:normAutofit/>
          </a:bodyPr>
          <a:lstStyle/>
          <a:p>
            <a:r>
              <a:rPr lang="en-US" dirty="0"/>
              <a:t>Results </a:t>
            </a:r>
          </a:p>
        </p:txBody>
      </p:sp>
      <p:cxnSp>
        <p:nvCxnSpPr>
          <p:cNvPr id="12" name="Straight Connector 11">
            <a:extLst>
              <a:ext uri="{FF2B5EF4-FFF2-40B4-BE49-F238E27FC236}">
                <a16:creationId xmlns:a16="http://schemas.microsoft.com/office/drawing/2014/main" id="{7A77B115-9FF3-46AE-AE08-826DEB9A62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27197" y="1923563"/>
            <a:ext cx="0" cy="301752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D7700C9-9763-05BC-50DA-74147A5172CD}"/>
              </a:ext>
            </a:extLst>
          </p:cNvPr>
          <p:cNvSpPr>
            <a:spLocks noGrp="1"/>
          </p:cNvSpPr>
          <p:nvPr>
            <p:ph idx="1"/>
          </p:nvPr>
        </p:nvSpPr>
        <p:spPr>
          <a:xfrm>
            <a:off x="4370138" y="764372"/>
            <a:ext cx="7086600" cy="5216013"/>
          </a:xfrm>
        </p:spPr>
        <p:txBody>
          <a:bodyPr anchor="ctr">
            <a:normAutofit/>
          </a:bodyPr>
          <a:lstStyle/>
          <a:p>
            <a:pPr>
              <a:lnSpc>
                <a:spcPct val="90000"/>
              </a:lnSpc>
            </a:pPr>
            <a:r>
              <a:rPr lang="en-US" sz="1900" dirty="0">
                <a:effectLst/>
                <a:ea typeface="Times New Roman" panose="02020603050405020304" pitchFamily="18" charset="0"/>
              </a:rPr>
              <a:t>The results of the project for the Rise Up Scholars wellness program reflect both the observations gathered over three semesters of program delivery and the actions taken to refine and formalize the program's design</a:t>
            </a:r>
          </a:p>
          <a:p>
            <a:pPr>
              <a:lnSpc>
                <a:spcPct val="90000"/>
              </a:lnSpc>
            </a:pPr>
            <a:r>
              <a:rPr lang="en-US" sz="1900" dirty="0">
                <a:ea typeface="Times New Roman" panose="02020603050405020304" pitchFamily="18" charset="0"/>
              </a:rPr>
              <a:t>S</a:t>
            </a:r>
            <a:r>
              <a:rPr lang="en-US" sz="1900" dirty="0">
                <a:effectLst/>
                <a:ea typeface="Times New Roman" panose="02020603050405020304" pitchFamily="18" charset="0"/>
              </a:rPr>
              <a:t>everal key factors that influenced attendance, participation, and overall success of the program were identified:</a:t>
            </a:r>
          </a:p>
          <a:p>
            <a:pPr>
              <a:lnSpc>
                <a:spcPct val="90000"/>
              </a:lnSpc>
              <a:buFontTx/>
              <a:buChar char="-"/>
            </a:pPr>
            <a:r>
              <a:rPr lang="en-US" sz="1900" dirty="0"/>
              <a:t>Session Timing: As the week progressed, attendance declined</a:t>
            </a:r>
          </a:p>
          <a:p>
            <a:pPr>
              <a:lnSpc>
                <a:spcPct val="90000"/>
              </a:lnSpc>
              <a:buFontTx/>
              <a:buChar char="-"/>
            </a:pPr>
            <a:r>
              <a:rPr lang="en-US" sz="1900" dirty="0"/>
              <a:t>Autonomy vs. Commitment: B</a:t>
            </a:r>
            <a:r>
              <a:rPr lang="en-US" sz="1900" dirty="0">
                <a:effectLst/>
                <a:ea typeface="Times New Roman" panose="02020603050405020304" pitchFamily="18" charset="0"/>
              </a:rPr>
              <a:t>alance between offering flexibility and ensuring some level of commitment or incentive to encourage regular attendance</a:t>
            </a:r>
          </a:p>
          <a:p>
            <a:pPr>
              <a:lnSpc>
                <a:spcPct val="90000"/>
              </a:lnSpc>
              <a:buFontTx/>
              <a:buChar char="-"/>
            </a:pPr>
            <a:r>
              <a:rPr lang="en-US" sz="1900" dirty="0"/>
              <a:t>Content Delivery and Diversification: Condensed information and relied on guest facilitators to improve variety and enhance directors' interdepartmental utilization </a:t>
            </a:r>
          </a:p>
          <a:p>
            <a:pPr>
              <a:lnSpc>
                <a:spcPct val="90000"/>
              </a:lnSpc>
            </a:pPr>
            <a:r>
              <a:rPr lang="en-US" sz="1900" dirty="0"/>
              <a:t> Identified the need to integrate online tools; programed into the design via participation polls pre seminar, post-seminar survey, and accessible files to course content </a:t>
            </a:r>
          </a:p>
          <a:p>
            <a:pPr marL="0" indent="0">
              <a:lnSpc>
                <a:spcPct val="90000"/>
              </a:lnSpc>
              <a:buNone/>
            </a:pPr>
            <a:endParaRPr lang="en-US" sz="1900" dirty="0"/>
          </a:p>
        </p:txBody>
      </p:sp>
      <p:sp>
        <p:nvSpPr>
          <p:cNvPr id="5" name="Slide Number Placeholder 4">
            <a:extLst>
              <a:ext uri="{FF2B5EF4-FFF2-40B4-BE49-F238E27FC236}">
                <a16:creationId xmlns:a16="http://schemas.microsoft.com/office/drawing/2014/main" id="{2FF10639-48E4-7343-FF19-42FB169614B9}"/>
              </a:ext>
            </a:extLst>
          </p:cNvPr>
          <p:cNvSpPr>
            <a:spLocks noGrp="1"/>
          </p:cNvSpPr>
          <p:nvPr>
            <p:ph type="sldNum" sz="quarter" idx="12"/>
          </p:nvPr>
        </p:nvSpPr>
        <p:spPr>
          <a:xfrm>
            <a:off x="10820401" y="6199631"/>
            <a:ext cx="867102" cy="365125"/>
          </a:xfrm>
        </p:spPr>
        <p:txBody>
          <a:bodyPr>
            <a:normAutofit/>
          </a:bodyPr>
          <a:lstStyle/>
          <a:p>
            <a:pPr>
              <a:spcAft>
                <a:spcPts val="600"/>
              </a:spcAft>
            </a:pPr>
            <a:fld id="{95CBEC59-7FF9-4688-98DF-89832A0C9025}" type="slidenum">
              <a:rPr lang="en-US" smtClean="0"/>
              <a:pPr>
                <a:spcAft>
                  <a:spcPts val="600"/>
                </a:spcAft>
              </a:pPr>
              <a:t>19</a:t>
            </a:fld>
            <a:endParaRPr lang="en-US"/>
          </a:p>
        </p:txBody>
      </p:sp>
    </p:spTree>
    <p:extLst>
      <p:ext uri="{BB962C8B-B14F-4D97-AF65-F5344CB8AC3E}">
        <p14:creationId xmlns:p14="http://schemas.microsoft.com/office/powerpoint/2010/main" val="2954464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C75E2-C7E9-4CDE-A3E7-DB7E770B97E4}"/>
              </a:ext>
            </a:extLst>
          </p:cNvPr>
          <p:cNvSpPr>
            <a:spLocks noGrp="1"/>
          </p:cNvSpPr>
          <p:nvPr>
            <p:ph type="title"/>
          </p:nvPr>
        </p:nvSpPr>
        <p:spPr>
          <a:xfrm>
            <a:off x="837337" y="1690802"/>
            <a:ext cx="4143555" cy="1536580"/>
          </a:xfrm>
        </p:spPr>
        <p:txBody>
          <a:bodyPr/>
          <a:lstStyle/>
          <a:p>
            <a:r>
              <a:rPr lang="en-US" sz="5400" dirty="0">
                <a:solidFill>
                  <a:schemeClr val="accent1"/>
                </a:solidFill>
              </a:rPr>
              <a:t>Agenda</a:t>
            </a:r>
            <a:r>
              <a:rPr lang="en-US" sz="5400" u="sng" dirty="0">
                <a:solidFill>
                  <a:schemeClr val="accent1"/>
                </a:solidFill>
              </a:rPr>
              <a:t> </a:t>
            </a:r>
            <a:r>
              <a:rPr lang="en-US" dirty="0">
                <a:solidFill>
                  <a:schemeClr val="accent1"/>
                </a:solidFill>
              </a:rPr>
              <a:t> </a:t>
            </a:r>
          </a:p>
        </p:txBody>
      </p:sp>
      <p:graphicFrame>
        <p:nvGraphicFramePr>
          <p:cNvPr id="33" name="Content Placeholder 2">
            <a:extLst>
              <a:ext uri="{FF2B5EF4-FFF2-40B4-BE49-F238E27FC236}">
                <a16:creationId xmlns:a16="http://schemas.microsoft.com/office/drawing/2014/main" id="{ED7F6251-9709-3673-D2BE-7DEEB583C2B7}"/>
              </a:ext>
            </a:extLst>
          </p:cNvPr>
          <p:cNvGraphicFramePr>
            <a:graphicFrameLocks noGrp="1"/>
          </p:cNvGraphicFramePr>
          <p:nvPr>
            <p:ph idx="1"/>
            <p:extLst>
              <p:ext uri="{D42A27DB-BD31-4B8C-83A1-F6EECF244321}">
                <p14:modId xmlns:p14="http://schemas.microsoft.com/office/powerpoint/2010/main" val="3687403289"/>
              </p:ext>
            </p:extLst>
          </p:nvPr>
        </p:nvGraphicFramePr>
        <p:xfrm>
          <a:off x="6714120" y="849458"/>
          <a:ext cx="4361941" cy="5398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a:extLst>
              <a:ext uri="{FF2B5EF4-FFF2-40B4-BE49-F238E27FC236}">
                <a16:creationId xmlns:a16="http://schemas.microsoft.com/office/drawing/2014/main" id="{37FC0AEA-646D-49DC-8618-CEFD70130E0C}"/>
              </a:ext>
            </a:extLst>
          </p:cNvPr>
          <p:cNvSpPr>
            <a:spLocks noGrp="1"/>
          </p:cNvSpPr>
          <p:nvPr>
            <p:ph type="sldNum" sz="quarter" idx="12"/>
          </p:nvPr>
        </p:nvSpPr>
        <p:spPr/>
        <p:txBody>
          <a:bodyPr/>
          <a:lstStyle/>
          <a:p>
            <a:fld id="{95CBEC59-7FF9-4688-98DF-89832A0C9025}" type="slidenum">
              <a:rPr lang="en-US" smtClean="0"/>
              <a:t>2</a:t>
            </a:fld>
            <a:endParaRPr lang="en-US" dirty="0"/>
          </a:p>
        </p:txBody>
      </p:sp>
    </p:spTree>
    <p:extLst>
      <p:ext uri="{BB962C8B-B14F-4D97-AF65-F5344CB8AC3E}">
        <p14:creationId xmlns:p14="http://schemas.microsoft.com/office/powerpoint/2010/main" val="1372925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F543E-9BC9-E5EB-2CF4-F97A502B44BD}"/>
              </a:ext>
            </a:extLst>
          </p:cNvPr>
          <p:cNvSpPr>
            <a:spLocks noGrp="1"/>
          </p:cNvSpPr>
          <p:nvPr>
            <p:ph type="title"/>
          </p:nvPr>
        </p:nvSpPr>
        <p:spPr>
          <a:xfrm>
            <a:off x="1484311" y="476086"/>
            <a:ext cx="10018713" cy="733097"/>
          </a:xfrm>
        </p:spPr>
        <p:txBody>
          <a:bodyPr/>
          <a:lstStyle/>
          <a:p>
            <a:r>
              <a:rPr lang="en-US" dirty="0"/>
              <a:t>Discussion</a:t>
            </a:r>
          </a:p>
        </p:txBody>
      </p:sp>
      <p:sp>
        <p:nvSpPr>
          <p:cNvPr id="3" name="Text Placeholder 2">
            <a:extLst>
              <a:ext uri="{FF2B5EF4-FFF2-40B4-BE49-F238E27FC236}">
                <a16:creationId xmlns:a16="http://schemas.microsoft.com/office/drawing/2014/main" id="{DE4E605D-FEB8-681D-144E-2B5A87FF43DA}"/>
              </a:ext>
            </a:extLst>
          </p:cNvPr>
          <p:cNvSpPr>
            <a:spLocks noGrp="1"/>
          </p:cNvSpPr>
          <p:nvPr>
            <p:ph type="body" idx="1"/>
          </p:nvPr>
        </p:nvSpPr>
        <p:spPr>
          <a:xfrm>
            <a:off x="1484311" y="1301259"/>
            <a:ext cx="4607188" cy="576262"/>
          </a:xfrm>
        </p:spPr>
        <p:txBody>
          <a:bodyPr/>
          <a:lstStyle/>
          <a:p>
            <a:r>
              <a:rPr lang="en-US" dirty="0"/>
              <a:t>Findings </a:t>
            </a:r>
          </a:p>
        </p:txBody>
      </p:sp>
      <p:sp>
        <p:nvSpPr>
          <p:cNvPr id="4" name="Content Placeholder 3">
            <a:extLst>
              <a:ext uri="{FF2B5EF4-FFF2-40B4-BE49-F238E27FC236}">
                <a16:creationId xmlns:a16="http://schemas.microsoft.com/office/drawing/2014/main" id="{C97EC4A4-4C49-B365-9FF1-DFFD49290FEF}"/>
              </a:ext>
            </a:extLst>
          </p:cNvPr>
          <p:cNvSpPr>
            <a:spLocks noGrp="1"/>
          </p:cNvSpPr>
          <p:nvPr>
            <p:ph sz="half" idx="2"/>
          </p:nvPr>
        </p:nvSpPr>
        <p:spPr>
          <a:xfrm>
            <a:off x="1484311" y="2107404"/>
            <a:ext cx="4895056" cy="4524623"/>
          </a:xfrm>
        </p:spPr>
        <p:txBody>
          <a:bodyPr>
            <a:normAutofit fontScale="92500" lnSpcReduction="10000"/>
          </a:bodyPr>
          <a:lstStyle/>
          <a:p>
            <a:r>
              <a:rPr lang="en-US" sz="1800" dirty="0">
                <a:effectLst/>
                <a:latin typeface="Arial" panose="020B0604020202020204" pitchFamily="34" charset="0"/>
                <a:ea typeface="Times New Roman" panose="02020603050405020304" pitchFamily="18" charset="0"/>
              </a:rPr>
              <a:t>The Rise Up program illustrates that wellness programs should not only be offered but also be carefully designed to align with students’ academic schedules and career aspirations </a:t>
            </a:r>
            <a:endParaRPr lang="en-US" sz="1800" dirty="0">
              <a:effectLst/>
              <a:latin typeface="Times New Roman" panose="02020603050405020304" pitchFamily="18" charset="0"/>
              <a:ea typeface="Times New Roman" panose="02020603050405020304" pitchFamily="18" charset="0"/>
            </a:endParaRPr>
          </a:p>
          <a:p>
            <a:r>
              <a:rPr lang="en-US" dirty="0">
                <a:latin typeface="Arial" panose="020B0604020202020204" pitchFamily="34" charset="0"/>
                <a:ea typeface="Times New Roman" panose="02020603050405020304" pitchFamily="18" charset="0"/>
              </a:rPr>
              <a:t>Recommends colleges consider integrating graded wellness components or provide tangible incentives such as wellness credits, or career-related rewards, to foster student engagement</a:t>
            </a:r>
          </a:p>
          <a:p>
            <a:r>
              <a:rPr lang="en-US" dirty="0">
                <a:latin typeface="Arial" panose="020B0604020202020204" pitchFamily="34" charset="0"/>
                <a:ea typeface="Times New Roman" panose="02020603050405020304" pitchFamily="18" charset="0"/>
              </a:rPr>
              <a:t>Suggests</a:t>
            </a:r>
            <a:r>
              <a:rPr lang="en-US" sz="1800" dirty="0">
                <a:effectLst/>
                <a:latin typeface="Arial" panose="020B0604020202020204" pitchFamily="34" charset="0"/>
                <a:ea typeface="Times New Roman" panose="02020603050405020304" pitchFamily="18" charset="0"/>
              </a:rPr>
              <a:t> that public health interventions in academic settings should be seen as integral to student development, not just an optional add-on</a:t>
            </a:r>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Future wellness programs could further develop digital tools to offer flexibility and streamline communication with students.</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5" name="Text Placeholder 4">
            <a:extLst>
              <a:ext uri="{FF2B5EF4-FFF2-40B4-BE49-F238E27FC236}">
                <a16:creationId xmlns:a16="http://schemas.microsoft.com/office/drawing/2014/main" id="{8BE3BC82-0BCB-2CA5-85B7-ACE976027612}"/>
              </a:ext>
            </a:extLst>
          </p:cNvPr>
          <p:cNvSpPr>
            <a:spLocks noGrp="1"/>
          </p:cNvSpPr>
          <p:nvPr>
            <p:ph type="body" sz="quarter" idx="3"/>
          </p:nvPr>
        </p:nvSpPr>
        <p:spPr>
          <a:xfrm>
            <a:off x="6744226" y="1301259"/>
            <a:ext cx="4622537" cy="576262"/>
          </a:xfrm>
        </p:spPr>
        <p:txBody>
          <a:bodyPr/>
          <a:lstStyle/>
          <a:p>
            <a:r>
              <a:rPr lang="en-US" dirty="0"/>
              <a:t>Limitations</a:t>
            </a:r>
          </a:p>
        </p:txBody>
      </p:sp>
      <p:sp>
        <p:nvSpPr>
          <p:cNvPr id="6" name="Content Placeholder 5">
            <a:extLst>
              <a:ext uri="{FF2B5EF4-FFF2-40B4-BE49-F238E27FC236}">
                <a16:creationId xmlns:a16="http://schemas.microsoft.com/office/drawing/2014/main" id="{8CF0B429-098B-E860-6826-53843FE81970}"/>
              </a:ext>
            </a:extLst>
          </p:cNvPr>
          <p:cNvSpPr>
            <a:spLocks noGrp="1"/>
          </p:cNvSpPr>
          <p:nvPr>
            <p:ph sz="quarter" idx="4"/>
          </p:nvPr>
        </p:nvSpPr>
        <p:spPr>
          <a:xfrm>
            <a:off x="6744226" y="2107404"/>
            <a:ext cx="4895056" cy="4524623"/>
          </a:xfrm>
        </p:spPr>
        <p:txBody>
          <a:bodyPr>
            <a:normAutofit fontScale="92500" lnSpcReduction="10000"/>
          </a:bodyPr>
          <a:lstStyle/>
          <a:p>
            <a:r>
              <a:rPr lang="en-US" sz="1800" dirty="0">
                <a:effectLst/>
                <a:latin typeface="Arial" panose="020B0604020202020204" pitchFamily="34" charset="0"/>
                <a:ea typeface="Times New Roman" panose="02020603050405020304" pitchFamily="18" charset="0"/>
              </a:rPr>
              <a:t>Behavior change requires significant effort and long-term commitment, and most individuals need consistent support, encouragement, and incentives to maintain these changes</a:t>
            </a:r>
            <a:endParaRPr lang="en-US" sz="1800" dirty="0">
              <a:effectLst/>
              <a:latin typeface="Times New Roman" panose="02020603050405020304" pitchFamily="18" charset="0"/>
              <a:ea typeface="Times New Roman" panose="02020603050405020304" pitchFamily="18" charset="0"/>
            </a:endParaRPr>
          </a:p>
          <a:p>
            <a:r>
              <a:rPr lang="en-US" dirty="0">
                <a:latin typeface="Arial" panose="020B0604020202020204" pitchFamily="34" charset="0"/>
                <a:ea typeface="Times New Roman" panose="02020603050405020304" pitchFamily="18" charset="0"/>
              </a:rPr>
              <a:t>This</a:t>
            </a:r>
            <a:r>
              <a:rPr lang="en-US" sz="1800" dirty="0">
                <a:effectLst/>
                <a:latin typeface="Arial" panose="020B0604020202020204" pitchFamily="34" charset="0"/>
                <a:ea typeface="Times New Roman" panose="02020603050405020304" pitchFamily="18" charset="0"/>
              </a:rPr>
              <a:t> is a gradual process, and while autonomy can increase intrinsic motivation, it must be balanced with external motivation to ensure participation and long-term success</a:t>
            </a:r>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Consistency in program delivery and maintaining high levels of engagement are crucial for the program’s sustainability, but managing these relationships can be time-consuming and resource-intensive</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8" name="Slide Number Placeholder 7">
            <a:extLst>
              <a:ext uri="{FF2B5EF4-FFF2-40B4-BE49-F238E27FC236}">
                <a16:creationId xmlns:a16="http://schemas.microsoft.com/office/drawing/2014/main" id="{099C93C9-5784-A989-38D5-FB58902E2863}"/>
              </a:ext>
            </a:extLst>
          </p:cNvPr>
          <p:cNvSpPr>
            <a:spLocks noGrp="1"/>
          </p:cNvSpPr>
          <p:nvPr>
            <p:ph type="sldNum" sz="quarter" idx="12"/>
          </p:nvPr>
        </p:nvSpPr>
        <p:spPr>
          <a:xfrm>
            <a:off x="11503023" y="6381914"/>
            <a:ext cx="551167" cy="365125"/>
          </a:xfrm>
        </p:spPr>
        <p:txBody>
          <a:bodyPr/>
          <a:lstStyle/>
          <a:p>
            <a:fld id="{95CBEC59-7FF9-4688-98DF-89832A0C9025}" type="slidenum">
              <a:rPr lang="en-US" smtClean="0"/>
              <a:pPr/>
              <a:t>20</a:t>
            </a:fld>
            <a:endParaRPr lang="en-US" dirty="0"/>
          </a:p>
        </p:txBody>
      </p:sp>
    </p:spTree>
    <p:extLst>
      <p:ext uri="{BB962C8B-B14F-4D97-AF65-F5344CB8AC3E}">
        <p14:creationId xmlns:p14="http://schemas.microsoft.com/office/powerpoint/2010/main" val="1189673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260ACC13-B825-49F3-93DE-C8B8F2FA37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71" name="Freeform 6">
              <a:extLst>
                <a:ext uri="{FF2B5EF4-FFF2-40B4-BE49-F238E27FC236}">
                  <a16:creationId xmlns:a16="http://schemas.microsoft.com/office/drawing/2014/main" id="{F947B31F-CA03-4793-845D-FD86BABC1A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72" name="Freeform 7">
              <a:extLst>
                <a:ext uri="{FF2B5EF4-FFF2-40B4-BE49-F238E27FC236}">
                  <a16:creationId xmlns:a16="http://schemas.microsoft.com/office/drawing/2014/main" id="{DCDDE94D-F78C-4A48-AEA6-E922FC99A1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73" name="Freeform 8">
              <a:extLst>
                <a:ext uri="{FF2B5EF4-FFF2-40B4-BE49-F238E27FC236}">
                  <a16:creationId xmlns:a16="http://schemas.microsoft.com/office/drawing/2014/main" id="{3445A886-F3CA-4DE4-90D7-535F9707B7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74" name="Freeform 9">
              <a:extLst>
                <a:ext uri="{FF2B5EF4-FFF2-40B4-BE49-F238E27FC236}">
                  <a16:creationId xmlns:a16="http://schemas.microsoft.com/office/drawing/2014/main" id="{A8999CB6-C053-418B-AE37-E470804D25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75" name="Freeform 10">
              <a:extLst>
                <a:ext uri="{FF2B5EF4-FFF2-40B4-BE49-F238E27FC236}">
                  <a16:creationId xmlns:a16="http://schemas.microsoft.com/office/drawing/2014/main" id="{81EA3E26-BFCD-4396-AE8A-2A9828BFFB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76" name="Freeform 11">
              <a:extLst>
                <a:ext uri="{FF2B5EF4-FFF2-40B4-BE49-F238E27FC236}">
                  <a16:creationId xmlns:a16="http://schemas.microsoft.com/office/drawing/2014/main" id="{5F9BC582-73A6-4D8A-8738-E364764893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78" name="Rectangle 77">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90265" y="-12875"/>
            <a:ext cx="2604396" cy="6890194"/>
            <a:chOff x="2199787" y="-12875"/>
            <a:chExt cx="2679011" cy="6890194"/>
          </a:xfrm>
        </p:grpSpPr>
        <p:sp useBgFill="1">
          <p:nvSpPr>
            <p:cNvPr id="81"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2"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 name="Group 83">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60612" y="0"/>
            <a:ext cx="2436813" cy="6858001"/>
            <a:chOff x="1320800" y="0"/>
            <a:chExt cx="2436813" cy="6858001"/>
          </a:xfrm>
        </p:grpSpPr>
        <p:sp>
          <p:nvSpPr>
            <p:cNvPr id="85"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86"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87"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88"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89"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90"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3D760E43-F07F-09DA-A25E-6A0313C89386}"/>
              </a:ext>
            </a:extLst>
          </p:cNvPr>
          <p:cNvSpPr>
            <a:spLocks noGrp="1"/>
          </p:cNvSpPr>
          <p:nvPr>
            <p:ph type="title"/>
          </p:nvPr>
        </p:nvSpPr>
        <p:spPr>
          <a:xfrm>
            <a:off x="4056062" y="-40077"/>
            <a:ext cx="7345891" cy="1413933"/>
          </a:xfrm>
        </p:spPr>
        <p:txBody>
          <a:bodyPr vert="horz" lIns="91440" tIns="45720" rIns="91440" bIns="45720" rtlCol="0" anchor="ctr">
            <a:normAutofit/>
          </a:bodyPr>
          <a:lstStyle/>
          <a:p>
            <a:r>
              <a:rPr lang="en-US" dirty="0">
                <a:solidFill>
                  <a:schemeClr val="tx1"/>
                </a:solidFill>
              </a:rPr>
              <a:t>Accomplishment of Objectives  </a:t>
            </a:r>
          </a:p>
        </p:txBody>
      </p:sp>
      <p:pic>
        <p:nvPicPr>
          <p:cNvPr id="7" name="Picture 6" descr="Pen placed on top of a signature line">
            <a:extLst>
              <a:ext uri="{FF2B5EF4-FFF2-40B4-BE49-F238E27FC236}">
                <a16:creationId xmlns:a16="http://schemas.microsoft.com/office/drawing/2014/main" id="{6DFCCC58-8D45-C8BE-1783-8AEEEC3707B6}"/>
              </a:ext>
            </a:extLst>
          </p:cNvPr>
          <p:cNvPicPr>
            <a:picLocks noChangeAspect="1"/>
          </p:cNvPicPr>
          <p:nvPr/>
        </p:nvPicPr>
        <p:blipFill>
          <a:blip r:embed="rId3"/>
          <a:srcRect l="58045" r="8286" b="-1"/>
          <a:stretch/>
        </p:blipFill>
        <p:spPr>
          <a:xfrm>
            <a:off x="20" y="10"/>
            <a:ext cx="3459143" cy="68579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5" name="Subtitle 4">
            <a:extLst>
              <a:ext uri="{FF2B5EF4-FFF2-40B4-BE49-F238E27FC236}">
                <a16:creationId xmlns:a16="http://schemas.microsoft.com/office/drawing/2014/main" id="{F5E93411-4C66-7EF2-6A1F-93798393B668}"/>
              </a:ext>
            </a:extLst>
          </p:cNvPr>
          <p:cNvSpPr>
            <a:spLocks noGrp="1"/>
          </p:cNvSpPr>
          <p:nvPr>
            <p:ph type="subTitle" idx="13"/>
          </p:nvPr>
        </p:nvSpPr>
        <p:spPr>
          <a:xfrm>
            <a:off x="3843867" y="1093077"/>
            <a:ext cx="7659156" cy="5079124"/>
          </a:xfrm>
        </p:spPr>
        <p:txBody>
          <a:bodyPr vert="horz" lIns="91440" tIns="45720" rIns="91440" bIns="45720" rtlCol="0" anchor="ctr">
            <a:normAutofit/>
          </a:bodyPr>
          <a:lstStyle/>
          <a:p>
            <a:pPr marL="342900" marR="0" lvl="0" indent="-342900">
              <a:lnSpc>
                <a:spcPct val="90000"/>
              </a:lnSpc>
              <a:buFont typeface="Wingdings" panose="05000000000000000000" pitchFamily="2" charset="2"/>
              <a:buChar char="ü"/>
            </a:pPr>
            <a:r>
              <a:rPr lang="en-US" sz="1800" dirty="0">
                <a:solidFill>
                  <a:schemeClr val="tx1"/>
                </a:solidFill>
              </a:rPr>
              <a:t>Designed a wellness program and evaluation to a specific population utilizing evidence-based theories and practices</a:t>
            </a:r>
          </a:p>
          <a:p>
            <a:pPr marL="342900" marR="0" lvl="0" indent="-342900">
              <a:lnSpc>
                <a:spcPct val="90000"/>
              </a:lnSpc>
              <a:buFont typeface="Wingdings" panose="05000000000000000000" pitchFamily="2" charset="2"/>
              <a:buChar char="ü"/>
            </a:pPr>
            <a:r>
              <a:rPr lang="en-US" sz="1800" dirty="0">
                <a:solidFill>
                  <a:schemeClr val="tx1"/>
                </a:solidFill>
              </a:rPr>
              <a:t>Enhanced written and verbal communication </a:t>
            </a:r>
          </a:p>
          <a:p>
            <a:pPr marL="342900" lvl="0" indent="-342900">
              <a:lnSpc>
                <a:spcPct val="90000"/>
              </a:lnSpc>
              <a:buFont typeface="Wingdings" panose="05000000000000000000" pitchFamily="2" charset="2"/>
              <a:buChar char="ü"/>
            </a:pPr>
            <a:r>
              <a:rPr lang="en-US" sz="1800" dirty="0">
                <a:solidFill>
                  <a:schemeClr val="tx1"/>
                </a:solidFill>
              </a:rPr>
              <a:t>Developed skills in marketing and promotion </a:t>
            </a:r>
          </a:p>
          <a:p>
            <a:pPr marL="342900" lvl="0" indent="-342900">
              <a:lnSpc>
                <a:spcPct val="90000"/>
              </a:lnSpc>
              <a:buFont typeface="Wingdings" panose="05000000000000000000" pitchFamily="2" charset="2"/>
              <a:buChar char="ü"/>
            </a:pPr>
            <a:r>
              <a:rPr lang="en-US" sz="1800" dirty="0">
                <a:solidFill>
                  <a:schemeClr val="tx1"/>
                </a:solidFill>
              </a:rPr>
              <a:t>Project management experience </a:t>
            </a:r>
          </a:p>
          <a:p>
            <a:pPr marL="342900" marR="0" lvl="0" indent="-342900">
              <a:lnSpc>
                <a:spcPct val="90000"/>
              </a:lnSpc>
              <a:buFont typeface="Wingdings" panose="05000000000000000000" pitchFamily="2" charset="2"/>
              <a:buChar char="ü"/>
            </a:pPr>
            <a:r>
              <a:rPr lang="en-US" sz="1800" dirty="0">
                <a:solidFill>
                  <a:schemeClr val="tx1"/>
                </a:solidFill>
              </a:rPr>
              <a:t>Created collaborative relationships with: </a:t>
            </a:r>
          </a:p>
          <a:p>
            <a:pPr>
              <a:lnSpc>
                <a:spcPct val="90000"/>
              </a:lnSpc>
            </a:pPr>
            <a:r>
              <a:rPr lang="en-US" sz="1800" dirty="0">
                <a:solidFill>
                  <a:schemeClr val="tx1"/>
                </a:solidFill>
              </a:rPr>
              <a:t>- Student Recreation Center </a:t>
            </a:r>
          </a:p>
          <a:p>
            <a:pPr>
              <a:lnSpc>
                <a:spcPct val="90000"/>
              </a:lnSpc>
            </a:pPr>
            <a:r>
              <a:rPr lang="en-US" sz="1800" dirty="0">
                <a:solidFill>
                  <a:schemeClr val="tx1"/>
                </a:solidFill>
              </a:rPr>
              <a:t>- Multicultural Student Center</a:t>
            </a:r>
          </a:p>
          <a:p>
            <a:pPr>
              <a:lnSpc>
                <a:spcPct val="90000"/>
              </a:lnSpc>
            </a:pPr>
            <a:r>
              <a:rPr lang="en-US" sz="1800" dirty="0">
                <a:solidFill>
                  <a:schemeClr val="tx1"/>
                </a:solidFill>
              </a:rPr>
              <a:t>- </a:t>
            </a:r>
            <a:r>
              <a:rPr lang="en-US" sz="1800" dirty="0" err="1">
                <a:solidFill>
                  <a:schemeClr val="tx1"/>
                </a:solidFill>
              </a:rPr>
              <a:t>Lafene</a:t>
            </a:r>
            <a:r>
              <a:rPr lang="en-US" sz="1800" dirty="0">
                <a:solidFill>
                  <a:schemeClr val="tx1"/>
                </a:solidFill>
              </a:rPr>
              <a:t> Student Health Center</a:t>
            </a:r>
          </a:p>
          <a:p>
            <a:pPr>
              <a:lnSpc>
                <a:spcPct val="90000"/>
              </a:lnSpc>
            </a:pPr>
            <a:r>
              <a:rPr lang="en-US" sz="1800" dirty="0">
                <a:solidFill>
                  <a:schemeClr val="tx1"/>
                </a:solidFill>
              </a:rPr>
              <a:t>- KSU Dietetics Department </a:t>
            </a:r>
          </a:p>
          <a:p>
            <a:pPr>
              <a:lnSpc>
                <a:spcPct val="90000"/>
              </a:lnSpc>
            </a:pPr>
            <a:r>
              <a:rPr lang="en-US" sz="1800" dirty="0">
                <a:solidFill>
                  <a:schemeClr val="tx1"/>
                </a:solidFill>
              </a:rPr>
              <a:t>- Orange Sky Yoga Studio </a:t>
            </a:r>
          </a:p>
          <a:p>
            <a:pPr>
              <a:lnSpc>
                <a:spcPct val="90000"/>
              </a:lnSpc>
            </a:pPr>
            <a:r>
              <a:rPr lang="en-US" sz="1800" dirty="0">
                <a:solidFill>
                  <a:schemeClr val="tx1"/>
                </a:solidFill>
              </a:rPr>
              <a:t>- Other local businesses</a:t>
            </a:r>
          </a:p>
          <a:p>
            <a:pPr>
              <a:lnSpc>
                <a:spcPct val="90000"/>
              </a:lnSpc>
              <a:buFont typeface="Arial"/>
              <a:buChar char="•"/>
            </a:pPr>
            <a:endParaRPr lang="en-US" sz="1400" dirty="0">
              <a:solidFill>
                <a:schemeClr val="tx1"/>
              </a:solidFill>
            </a:endParaRPr>
          </a:p>
        </p:txBody>
      </p:sp>
      <p:sp>
        <p:nvSpPr>
          <p:cNvPr id="4" name="Slide Number Placeholder 3">
            <a:extLst>
              <a:ext uri="{FF2B5EF4-FFF2-40B4-BE49-F238E27FC236}">
                <a16:creationId xmlns:a16="http://schemas.microsoft.com/office/drawing/2014/main" id="{CF15E1B8-D44A-4695-EC88-973B2509D283}"/>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defTabSz="914400">
              <a:spcAft>
                <a:spcPts val="600"/>
              </a:spcAft>
            </a:pPr>
            <a:fld id="{95CBEC59-7FF9-4688-98DF-89832A0C9025}" type="slidenum">
              <a:rPr lang="en-US"/>
              <a:pPr defTabSz="914400">
                <a:spcAft>
                  <a:spcPts val="600"/>
                </a:spcAft>
              </a:pPr>
              <a:t>21</a:t>
            </a:fld>
            <a:endParaRPr lang="en-US"/>
          </a:p>
        </p:txBody>
      </p:sp>
    </p:spTree>
    <p:extLst>
      <p:ext uri="{BB962C8B-B14F-4D97-AF65-F5344CB8AC3E}">
        <p14:creationId xmlns:p14="http://schemas.microsoft.com/office/powerpoint/2010/main" val="3668911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61E1A-94AB-C6AB-8A0B-F880BB8A26B9}"/>
              </a:ext>
            </a:extLst>
          </p:cNvPr>
          <p:cNvSpPr>
            <a:spLocks noGrp="1"/>
          </p:cNvSpPr>
          <p:nvPr>
            <p:ph type="title"/>
          </p:nvPr>
        </p:nvSpPr>
        <p:spPr/>
        <p:txBody>
          <a:bodyPr/>
          <a:lstStyle/>
          <a:p>
            <a:r>
              <a:rPr lang="en-US" dirty="0">
                <a:solidFill>
                  <a:schemeClr val="tx1"/>
                </a:solidFill>
              </a:rPr>
              <a:t>Conclusion for APE </a:t>
            </a:r>
            <a:endParaRPr lang="en-US" dirty="0"/>
          </a:p>
        </p:txBody>
      </p:sp>
      <p:sp>
        <p:nvSpPr>
          <p:cNvPr id="4" name="Content Placeholder 3">
            <a:extLst>
              <a:ext uri="{FF2B5EF4-FFF2-40B4-BE49-F238E27FC236}">
                <a16:creationId xmlns:a16="http://schemas.microsoft.com/office/drawing/2014/main" id="{B81CDBEB-C139-CE22-534B-E6D07E285E17}"/>
              </a:ext>
            </a:extLst>
          </p:cNvPr>
          <p:cNvSpPr>
            <a:spLocks noGrp="1"/>
          </p:cNvSpPr>
          <p:nvPr>
            <p:ph sz="half" idx="2"/>
          </p:nvPr>
        </p:nvSpPr>
        <p:spPr>
          <a:xfrm>
            <a:off x="1484310" y="2017986"/>
            <a:ext cx="10018713" cy="4372304"/>
          </a:xfrm>
        </p:spPr>
        <p:txBody>
          <a:bodyPr>
            <a:normAutofit/>
          </a:bodyPr>
          <a:lstStyle/>
          <a:p>
            <a:r>
              <a:rPr lang="en-US" sz="1800" dirty="0">
                <a:effectLst/>
                <a:latin typeface="Arial" panose="020B0604020202020204" pitchFamily="34" charset="0"/>
                <a:ea typeface="Times New Roman" panose="02020603050405020304" pitchFamily="18" charset="0"/>
              </a:rPr>
              <a:t>I demonstrated how public health theory and principles can be effectively applied in an academic setting, advancing our ability to address sedentary behavior among business students</a:t>
            </a:r>
          </a:p>
          <a:p>
            <a:r>
              <a:rPr lang="en-US" sz="1800" dirty="0">
                <a:effectLst/>
                <a:latin typeface="Arial" panose="020B0604020202020204" pitchFamily="34" charset="0"/>
                <a:ea typeface="Times New Roman" panose="02020603050405020304" pitchFamily="18" charset="0"/>
              </a:rPr>
              <a:t>The Rise Up Wellness program offers important lessons for promoting wellness among college students, particularly those preparing for sedentary office jobs</a:t>
            </a:r>
          </a:p>
          <a:p>
            <a:r>
              <a:rPr lang="en-US" sz="1800" dirty="0">
                <a:effectLst/>
                <a:latin typeface="Arial" panose="020B0604020202020204" pitchFamily="34" charset="0"/>
                <a:ea typeface="Times New Roman" panose="02020603050405020304" pitchFamily="18" charset="0"/>
              </a:rPr>
              <a:t>By integrating wellness into the academic experience, institutions can play a critical role in shaping the health and success of future generations</a:t>
            </a:r>
            <a:endParaRPr lang="en-US" dirty="0">
              <a:latin typeface="Arial" panose="020B0604020202020204" pitchFamily="34" charset="0"/>
              <a:ea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The insights gained from this project offer a roadmap for future programs aimed at reducing sedentary behavior in the future workforce, creating a larger impact on public health </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6" name="Slide Number Placeholder 5">
            <a:extLst>
              <a:ext uri="{FF2B5EF4-FFF2-40B4-BE49-F238E27FC236}">
                <a16:creationId xmlns:a16="http://schemas.microsoft.com/office/drawing/2014/main" id="{58B1A874-95A3-2B2A-EB77-A38E60996537}"/>
              </a:ext>
            </a:extLst>
          </p:cNvPr>
          <p:cNvSpPr>
            <a:spLocks noGrp="1"/>
          </p:cNvSpPr>
          <p:nvPr>
            <p:ph type="sldNum" sz="quarter" idx="12"/>
          </p:nvPr>
        </p:nvSpPr>
        <p:spPr/>
        <p:txBody>
          <a:bodyPr/>
          <a:lstStyle/>
          <a:p>
            <a:fld id="{95CBEC59-7FF9-4688-98DF-89832A0C9025}" type="slidenum">
              <a:rPr lang="en-US" smtClean="0"/>
              <a:pPr/>
              <a:t>22</a:t>
            </a:fld>
            <a:endParaRPr lang="en-US" dirty="0"/>
          </a:p>
        </p:txBody>
      </p:sp>
    </p:spTree>
    <p:extLst>
      <p:ext uri="{BB962C8B-B14F-4D97-AF65-F5344CB8AC3E}">
        <p14:creationId xmlns:p14="http://schemas.microsoft.com/office/powerpoint/2010/main" val="55546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08F94D66-27EC-4CB8-8226-D7F41C1618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17" name="Freeform 6">
              <a:extLst>
                <a:ext uri="{FF2B5EF4-FFF2-40B4-BE49-F238E27FC236}">
                  <a16:creationId xmlns:a16="http://schemas.microsoft.com/office/drawing/2014/main" id="{1A53964C-7D93-4C48-A4A6-C4C2C393C5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US"/>
            </a:p>
          </p:txBody>
        </p:sp>
        <p:sp>
          <p:nvSpPr>
            <p:cNvPr id="18" name="Freeform 7">
              <a:extLst>
                <a:ext uri="{FF2B5EF4-FFF2-40B4-BE49-F238E27FC236}">
                  <a16:creationId xmlns:a16="http://schemas.microsoft.com/office/drawing/2014/main" id="{9C944EEC-539E-4389-8785-58E65D04E8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US"/>
            </a:p>
          </p:txBody>
        </p:sp>
        <p:sp>
          <p:nvSpPr>
            <p:cNvPr id="19" name="Freeform 9">
              <a:extLst>
                <a:ext uri="{FF2B5EF4-FFF2-40B4-BE49-F238E27FC236}">
                  <a16:creationId xmlns:a16="http://schemas.microsoft.com/office/drawing/2014/main" id="{7836EB7E-895C-4D68-B92E-312B371CBD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US"/>
            </a:p>
          </p:txBody>
        </p:sp>
        <p:sp>
          <p:nvSpPr>
            <p:cNvPr id="20" name="Freeform 10">
              <a:extLst>
                <a:ext uri="{FF2B5EF4-FFF2-40B4-BE49-F238E27FC236}">
                  <a16:creationId xmlns:a16="http://schemas.microsoft.com/office/drawing/2014/main" id="{0F29242B-8CE7-4636-B326-4BEE42EB6D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US"/>
            </a:p>
          </p:txBody>
        </p:sp>
        <p:sp>
          <p:nvSpPr>
            <p:cNvPr id="21" name="Freeform 11">
              <a:extLst>
                <a:ext uri="{FF2B5EF4-FFF2-40B4-BE49-F238E27FC236}">
                  <a16:creationId xmlns:a16="http://schemas.microsoft.com/office/drawing/2014/main" id="{4D0B8E9A-7727-4AD9-974E-8815F0B20E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US"/>
            </a:p>
          </p:txBody>
        </p:sp>
        <p:sp>
          <p:nvSpPr>
            <p:cNvPr id="22" name="Freeform 12">
              <a:extLst>
                <a:ext uri="{FF2B5EF4-FFF2-40B4-BE49-F238E27FC236}">
                  <a16:creationId xmlns:a16="http://schemas.microsoft.com/office/drawing/2014/main" id="{1CD6C65C-71BE-4549-926A-1C1135FD06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US"/>
            </a:p>
          </p:txBody>
        </p:sp>
      </p:grpSp>
      <p:sp useBgFill="1">
        <p:nvSpPr>
          <p:cNvPr id="24" name="Rectangle 23">
            <a:extLst>
              <a:ext uri="{FF2B5EF4-FFF2-40B4-BE49-F238E27FC236}">
                <a16:creationId xmlns:a16="http://schemas.microsoft.com/office/drawing/2014/main" id="{F64080D6-34DE-4277-97CC-2FB381284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group of people posing for a photo&#10;&#10;Description automatically generated">
            <a:extLst>
              <a:ext uri="{FF2B5EF4-FFF2-40B4-BE49-F238E27FC236}">
                <a16:creationId xmlns:a16="http://schemas.microsoft.com/office/drawing/2014/main" id="{414A852C-1758-EAEE-E672-D46B9C8C3A50}"/>
              </a:ext>
            </a:extLst>
          </p:cNvPr>
          <p:cNvPicPr>
            <a:picLocks noChangeAspect="1"/>
          </p:cNvPicPr>
          <p:nvPr/>
        </p:nvPicPr>
        <p:blipFill rotWithShape="1">
          <a:blip r:embed="rId2">
            <a:alphaModFix amt="40000"/>
          </a:blip>
          <a:srcRect l="30797" t="-855" r="27015" b="-855"/>
          <a:stretch/>
        </p:blipFill>
        <p:spPr>
          <a:xfrm rot="5400000">
            <a:off x="2666959" y="-2666959"/>
            <a:ext cx="6858082" cy="12192000"/>
          </a:xfrm>
          <a:prstGeom prst="rect">
            <a:avLst/>
          </a:prstGeom>
        </p:spPr>
      </p:pic>
      <p:sp>
        <p:nvSpPr>
          <p:cNvPr id="2" name="Title 1">
            <a:extLst>
              <a:ext uri="{FF2B5EF4-FFF2-40B4-BE49-F238E27FC236}">
                <a16:creationId xmlns:a16="http://schemas.microsoft.com/office/drawing/2014/main" id="{0E279E31-FD6C-8439-381A-7F906ACFC512}"/>
              </a:ext>
            </a:extLst>
          </p:cNvPr>
          <p:cNvSpPr>
            <a:spLocks noGrp="1"/>
          </p:cNvSpPr>
          <p:nvPr>
            <p:ph type="title"/>
          </p:nvPr>
        </p:nvSpPr>
        <p:spPr>
          <a:xfrm>
            <a:off x="1808689" y="-1146132"/>
            <a:ext cx="8574622" cy="2616199"/>
          </a:xfrm>
        </p:spPr>
        <p:txBody>
          <a:bodyPr vert="horz" lIns="91440" tIns="45720" rIns="91440" bIns="45720" rtlCol="0" anchor="b">
            <a:normAutofit/>
          </a:bodyPr>
          <a:lstStyle/>
          <a:p>
            <a:r>
              <a:rPr lang="en-US" sz="6000" dirty="0"/>
              <a:t>Acknowledgements </a:t>
            </a:r>
          </a:p>
        </p:txBody>
      </p:sp>
      <p:pic>
        <p:nvPicPr>
          <p:cNvPr id="9" name="Picture Placeholder 8" descr="A group of people posing for a photo&#10;&#10;Description automatically generated">
            <a:extLst>
              <a:ext uri="{FF2B5EF4-FFF2-40B4-BE49-F238E27FC236}">
                <a16:creationId xmlns:a16="http://schemas.microsoft.com/office/drawing/2014/main" id="{F3FFD1EB-9701-B80B-26E5-401E5C89F721}"/>
              </a:ext>
            </a:extLst>
          </p:cNvPr>
          <p:cNvPicPr>
            <a:picLocks noGrp="1" noChangeAspect="1"/>
          </p:cNvPicPr>
          <p:nvPr>
            <p:ph type="pic" idx="1"/>
          </p:nvPr>
        </p:nvPicPr>
        <p:blipFill>
          <a:blip r:embed="rId2">
            <a:alphaModFix/>
          </a:blip>
          <a:stretch>
            <a:fillRect/>
          </a:stretch>
        </p:blipFill>
        <p:spPr>
          <a:xfrm>
            <a:off x="-113084793" y="-12618084"/>
            <a:ext cx="72542400" cy="54406800"/>
          </a:xfrm>
        </p:spPr>
      </p:pic>
      <p:sp>
        <p:nvSpPr>
          <p:cNvPr id="4" name="Slide Number Placeholder 3">
            <a:extLst>
              <a:ext uri="{FF2B5EF4-FFF2-40B4-BE49-F238E27FC236}">
                <a16:creationId xmlns:a16="http://schemas.microsoft.com/office/drawing/2014/main" id="{C9688382-D114-394D-4AFE-430228C4BD43}"/>
              </a:ext>
            </a:extLst>
          </p:cNvPr>
          <p:cNvSpPr>
            <a:spLocks noGrp="1"/>
          </p:cNvSpPr>
          <p:nvPr>
            <p:ph type="sldNum" sz="quarter" idx="12"/>
          </p:nvPr>
        </p:nvSpPr>
        <p:spPr/>
        <p:txBody>
          <a:bodyPr/>
          <a:lstStyle/>
          <a:p>
            <a:fld id="{95CBEC59-7FF9-4688-98DF-89832A0C9025}" type="slidenum">
              <a:rPr lang="en-US" smtClean="0"/>
              <a:t>23</a:t>
            </a:fld>
            <a:endParaRPr lang="en-US" dirty="0"/>
          </a:p>
        </p:txBody>
      </p:sp>
      <p:sp>
        <p:nvSpPr>
          <p:cNvPr id="3" name="TextBox 2">
            <a:extLst>
              <a:ext uri="{FF2B5EF4-FFF2-40B4-BE49-F238E27FC236}">
                <a16:creationId xmlns:a16="http://schemas.microsoft.com/office/drawing/2014/main" id="{A213ABC7-F6EA-1F14-4B33-BB7638256AF0}"/>
              </a:ext>
            </a:extLst>
          </p:cNvPr>
          <p:cNvSpPr txBox="1"/>
          <p:nvPr/>
        </p:nvSpPr>
        <p:spPr>
          <a:xfrm>
            <a:off x="2818273" y="1380485"/>
            <a:ext cx="4187451" cy="3139321"/>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dirty="0"/>
              <a:t>Dr. Olivia Law-</a:t>
            </a:r>
            <a:r>
              <a:rPr lang="en-US" dirty="0" err="1"/>
              <a:t>Delrosso</a:t>
            </a:r>
            <a:endParaRPr lang="en-US" dirty="0"/>
          </a:p>
          <a:p>
            <a:pPr marL="285750" indent="-285750">
              <a:lnSpc>
                <a:spcPct val="200000"/>
              </a:lnSpc>
              <a:buFont typeface="Arial" panose="020B0604020202020204" pitchFamily="34" charset="0"/>
              <a:buChar char="•"/>
            </a:pPr>
            <a:r>
              <a:rPr lang="en-US" dirty="0"/>
              <a:t>Dr. Gina </a:t>
            </a:r>
            <a:r>
              <a:rPr lang="en-US" dirty="0" err="1"/>
              <a:t>Besenyi</a:t>
            </a:r>
            <a:r>
              <a:rPr lang="en-US" dirty="0"/>
              <a:t> </a:t>
            </a:r>
          </a:p>
          <a:p>
            <a:pPr marL="285750" indent="-285750">
              <a:lnSpc>
                <a:spcPct val="200000"/>
              </a:lnSpc>
              <a:buFont typeface="Arial" panose="020B0604020202020204" pitchFamily="34" charset="0"/>
              <a:buChar char="•"/>
            </a:pPr>
            <a:r>
              <a:rPr lang="en-US" dirty="0"/>
              <a:t>Dr. Christina Bridges Hamilton</a:t>
            </a:r>
          </a:p>
          <a:p>
            <a:pPr marL="285750" indent="-285750">
              <a:lnSpc>
                <a:spcPct val="200000"/>
              </a:lnSpc>
              <a:buFont typeface="Arial" panose="020B0604020202020204" pitchFamily="34" charset="0"/>
              <a:buChar char="•"/>
            </a:pPr>
            <a:r>
              <a:rPr lang="en-US" dirty="0"/>
              <a:t>Dr. Ellyn Mulcahy </a:t>
            </a:r>
          </a:p>
          <a:p>
            <a:pPr marL="285750" indent="-285750">
              <a:lnSpc>
                <a:spcPct val="200000"/>
              </a:lnSpc>
              <a:buFont typeface="Arial" panose="020B0604020202020204" pitchFamily="34" charset="0"/>
              <a:buChar char="•"/>
            </a:pPr>
            <a:r>
              <a:rPr lang="en-US" dirty="0"/>
              <a:t>Dr. Trish Gott</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266CF285-D7DB-B4AF-A39C-05F64D439833}"/>
              </a:ext>
            </a:extLst>
          </p:cNvPr>
          <p:cNvSpPr txBox="1"/>
          <p:nvPr/>
        </p:nvSpPr>
        <p:spPr>
          <a:xfrm>
            <a:off x="7122810" y="1385756"/>
            <a:ext cx="3143415" cy="2784737"/>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dirty="0"/>
              <a:t>Dr. Jessie </a:t>
            </a:r>
            <a:r>
              <a:rPr lang="en-US" dirty="0" err="1"/>
              <a:t>Vipham</a:t>
            </a:r>
            <a:r>
              <a:rPr lang="en-US" dirty="0"/>
              <a:t> </a:t>
            </a:r>
          </a:p>
          <a:p>
            <a:pPr marL="285750" indent="-285750">
              <a:lnSpc>
                <a:spcPct val="200000"/>
              </a:lnSpc>
              <a:buFont typeface="Arial" panose="020B0604020202020204" pitchFamily="34" charset="0"/>
              <a:buChar char="•"/>
            </a:pPr>
            <a:r>
              <a:rPr lang="en-US" dirty="0"/>
              <a:t>Dr. </a:t>
            </a:r>
            <a:r>
              <a:rPr lang="en-US"/>
              <a:t>RJ Youngblood</a:t>
            </a:r>
            <a:endParaRPr lang="en-US" dirty="0"/>
          </a:p>
          <a:p>
            <a:pPr marL="285750" indent="-285750">
              <a:lnSpc>
                <a:spcPct val="200000"/>
              </a:lnSpc>
              <a:buFont typeface="Arial" panose="020B0604020202020204" pitchFamily="34" charset="0"/>
              <a:buChar char="•"/>
            </a:pPr>
            <a:r>
              <a:rPr lang="en-US" dirty="0"/>
              <a:t>Christian Larson</a:t>
            </a:r>
          </a:p>
          <a:p>
            <a:pPr marL="285750" indent="-285750">
              <a:lnSpc>
                <a:spcPct val="200000"/>
              </a:lnSpc>
              <a:buFont typeface="Arial" panose="020B0604020202020204" pitchFamily="34" charset="0"/>
              <a:buChar char="•"/>
            </a:pPr>
            <a:r>
              <a:rPr lang="en-US" dirty="0"/>
              <a:t>PARCS Lab</a:t>
            </a:r>
          </a:p>
          <a:p>
            <a:pPr marL="285750" indent="-285750">
              <a:lnSpc>
                <a:spcPct val="200000"/>
              </a:lnSpc>
              <a:buFont typeface="Arial" panose="020B0604020202020204" pitchFamily="34" charset="0"/>
              <a:buChar char="•"/>
            </a:pPr>
            <a:r>
              <a:rPr lang="en-US" dirty="0"/>
              <a:t>Judy Halloran</a:t>
            </a:r>
          </a:p>
        </p:txBody>
      </p:sp>
    </p:spTree>
    <p:extLst>
      <p:ext uri="{BB962C8B-B14F-4D97-AF65-F5344CB8AC3E}">
        <p14:creationId xmlns:p14="http://schemas.microsoft.com/office/powerpoint/2010/main" val="415669443"/>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58D8F-ED83-90B3-D33C-0E29148AD429}"/>
              </a:ext>
            </a:extLst>
          </p:cNvPr>
          <p:cNvSpPr>
            <a:spLocks noGrp="1"/>
          </p:cNvSpPr>
          <p:nvPr>
            <p:ph type="title"/>
          </p:nvPr>
        </p:nvSpPr>
        <p:spPr>
          <a:xfrm>
            <a:off x="838200" y="0"/>
            <a:ext cx="10515600" cy="1500187"/>
          </a:xfrm>
        </p:spPr>
        <p:txBody>
          <a:bodyPr/>
          <a:lstStyle/>
          <a:p>
            <a:r>
              <a:rPr lang="en-US" dirty="0"/>
              <a:t>References </a:t>
            </a:r>
          </a:p>
        </p:txBody>
      </p:sp>
      <p:sp>
        <p:nvSpPr>
          <p:cNvPr id="3" name="Text Placeholder 2">
            <a:extLst>
              <a:ext uri="{FF2B5EF4-FFF2-40B4-BE49-F238E27FC236}">
                <a16:creationId xmlns:a16="http://schemas.microsoft.com/office/drawing/2014/main" id="{C07855D3-F356-5C45-3604-DF6F6DFD6E71}"/>
              </a:ext>
            </a:extLst>
          </p:cNvPr>
          <p:cNvSpPr>
            <a:spLocks noGrp="1"/>
          </p:cNvSpPr>
          <p:nvPr>
            <p:ph type="body" idx="1"/>
          </p:nvPr>
        </p:nvSpPr>
        <p:spPr>
          <a:xfrm>
            <a:off x="1030966" y="1500187"/>
            <a:ext cx="10515600" cy="5609719"/>
          </a:xfrm>
        </p:spPr>
        <p:txBody>
          <a:bodyPr>
            <a:normAutofit fontScale="62500" lnSpcReduction="20000"/>
          </a:bodyPr>
          <a:lstStyle/>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Centers for Disease Control and Prevention. (2023, February 28).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Adult obesity facts</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u="sng" kern="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https://www.cdc.gov/obesity/php/data-research/adult-obesity-facts.html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Church, T. S., Thomas, D. M., Tudor-Locke, C., Katzmarzyk, P. T., Earnest, C. P.,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Rodarte</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R. Q., ... &amp; Bouchard, C. (2011). Trends over 5 decades in U.S. 	occupation-related physical activity and their associations with obesity. </a:t>
            </a:r>
            <a:r>
              <a:rPr lang="en-US" sz="1800" i="1" kern="0" dirty="0" err="1">
                <a:effectLst/>
                <a:latin typeface="Times New Roman" panose="02020603050405020304" pitchFamily="18" charset="0"/>
                <a:ea typeface="Times New Roman" panose="02020603050405020304" pitchFamily="18" charset="0"/>
                <a:cs typeface="Times New Roman" panose="02020603050405020304" pitchFamily="18" charset="0"/>
              </a:rPr>
              <a:t>PloS</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 One, 6</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(5), e19657.</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Edmunds, J., Ntoumanis, N., &amp;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Duda</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J. L. (2008). Testing a self‐determination theory‐based teaching style intervention in the exercise domain.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European Journal of 	Social Psychology, 38</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(2), 375-388.</a:t>
            </a:r>
          </a:p>
          <a:p>
            <a:pPr marL="342900" indent="-342900">
              <a:lnSpc>
                <a:spcPct val="115000"/>
              </a:lnSpc>
              <a:spcBef>
                <a:spcPts val="1200"/>
              </a:spcBef>
              <a:spcAft>
                <a:spcPts val="0"/>
              </a:spcAft>
              <a:buFont typeface="+mj-lt"/>
              <a:buAutoNum type="arabicPeriod"/>
              <a:tabLst>
                <a:tab pos="51435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El Zein, A., Colby, S. E., Zhou, W.,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Shelnutt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K. P., Greene, G. W.,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Horacek</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 M., ... &amp; Mathews, A. E. (2020). Food insecurity is associated with increased risk of obesity in US college students.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Current developments in nutrition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4</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(8), nzaa120.</a:t>
            </a: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Han, H.,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Pettee</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Gabriel, K., &amp; Kohl III, H. W. (2017). Application of the transtheoretical model to sedentary behaviors and its association with physical activity status. 	</a:t>
            </a:r>
            <a:r>
              <a:rPr lang="en-US" sz="1800" i="1" kern="0" dirty="0" err="1">
                <a:effectLst/>
                <a:latin typeface="Times New Roman" panose="02020603050405020304" pitchFamily="18" charset="0"/>
                <a:ea typeface="Times New Roman" panose="02020603050405020304" pitchFamily="18" charset="0"/>
                <a:cs typeface="Times New Roman" panose="02020603050405020304" pitchFamily="18" charset="0"/>
              </a:rPr>
              <a:t>PloS</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 One, 12</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(4), e0176330.</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Hardy, J., Eys, M. A., &amp; Carron, A. V. (2005). Exploring the potential disadvantages of high cohesion in sports teams.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Small Group Research, 36</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(2), 166-187.</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Kang, S. M., Kim, S. H., Han, K. D., Paik, N. J., &amp; Kim, W. S. (2021). Physical activity after ischemic stroke and its association with adverse outcomes: A nationwide 	population-based cohort study.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Topics in Stroke Rehabilitation, 28</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(3), 170-180.</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National Center for Health Statistics. (2022, April).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Percentage of adults meeting physical activity guidelines for aerobic and muscle-strengthening activity: United States, 	2020</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Centers for Disease Control and Prevention. </a:t>
            </a:r>
            <a:r>
              <a:rPr lang="en-US" sz="1800" u="sng" kern="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https://www.cdc.gov/nchs/products/databriefs/db443.htm</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Odlaug</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B. L., Lust, K.,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Wimmelmann</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C. L., Chamberlain, S. R., Mortensen, E. L., Derbyshire, K., ... &amp; Grant, J. E. (2015). Prevalence and correlates of being 	overweight or obese in college.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Psychiatry Research, 227</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(1), 58-64.</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Shinde, S., Tran, A. T., Jerry, M., &amp; Lee, C. J. (2024, July 8). Work loss among privately insured employees with overweight and obesity in the United States. </a:t>
            </a: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Obesity 	Science &amp; Practice, 10</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(4), e775. </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https://doi.org/10.1002/osp4.775</a:t>
            </a:r>
            <a:endPar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nSpc>
                <a:spcPct val="115000"/>
              </a:lnSpc>
              <a:spcBef>
                <a:spcPts val="1200"/>
              </a:spcBef>
              <a:spcAft>
                <a:spcPts val="0"/>
              </a:spcAft>
              <a:buFont typeface="+mj-lt"/>
              <a:buAutoNum type="arabicPeriod"/>
              <a:tabLst>
                <a:tab pos="514350" algn="l"/>
              </a:tabLst>
            </a:pPr>
            <a:r>
              <a:rPr lang="en-US" sz="1800" dirty="0">
                <a:effectLst/>
                <a:latin typeface="Arial" panose="020B0604020202020204" pitchFamily="34" charset="0"/>
                <a:ea typeface="Times New Roman" panose="02020603050405020304" pitchFamily="18" charset="0"/>
              </a:rPr>
              <a:t>Schunk, D. H., &amp; DiBenedetto, M. K. (2023). Learning from a social cognitive theory perspective. In </a:t>
            </a:r>
            <a:r>
              <a:rPr lang="en-US" sz="1800" i="1" dirty="0">
                <a:effectLst/>
                <a:latin typeface="Arial" panose="020B0604020202020204" pitchFamily="34" charset="0"/>
                <a:ea typeface="Times New Roman" panose="02020603050405020304" pitchFamily="18" charset="0"/>
              </a:rPr>
              <a:t>Handbook of Educational Psychology</a:t>
            </a:r>
            <a:r>
              <a:rPr lang="en-US" sz="1800" dirty="0">
                <a:effectLst/>
                <a:latin typeface="Arial" panose="020B0604020202020204" pitchFamily="34" charset="0"/>
                <a:ea typeface="Times New Roman" panose="02020603050405020304" pitchFamily="18" charset="0"/>
              </a:rPr>
              <a:t> (4th ed., pp. 94-107). Routledge.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Bef>
                <a:spcPts val="1200"/>
              </a:spcBef>
              <a:spcAft>
                <a:spcPts val="800"/>
              </a:spcAft>
              <a:buFont typeface="+mj-lt"/>
              <a:buAutoNum type="arabicPeriod"/>
              <a:tabLst>
                <a:tab pos="514350" algn="l"/>
              </a:tabLst>
            </a:pP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Tang, M. Y., Smith, D. M., </a:t>
            </a:r>
            <a:r>
              <a:rPr lang="en-US" sz="1800" kern="0" dirty="0" err="1">
                <a:effectLst/>
                <a:latin typeface="Times New Roman" panose="02020603050405020304" pitchFamily="18" charset="0"/>
                <a:ea typeface="Times New Roman" panose="02020603050405020304" pitchFamily="18" charset="0"/>
                <a:cs typeface="Times New Roman" panose="02020603050405020304" pitchFamily="18" charset="0"/>
              </a:rPr>
              <a:t>McSharry</a:t>
            </a:r>
            <a:r>
              <a:rPr lang="en-US" sz="1800" kern="0" dirty="0">
                <a:effectLst/>
                <a:latin typeface="Times New Roman" panose="02020603050405020304" pitchFamily="18" charset="0"/>
                <a:ea typeface="Times New Roman" panose="02020603050405020304" pitchFamily="18" charset="0"/>
                <a:cs typeface="Times New Roman" panose="02020603050405020304" pitchFamily="18" charset="0"/>
              </a:rPr>
              <a:t>, J., Hann, M., &amp; French, D. P. (2019). Behavior change techniques associated with changes in postintervention and maintained 	changes in self-efficacy for physical activity: A systematic review with meta-analysis. Annals of Behavioral Medicine, 53(9), 801-815.</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9844810C-7F2B-36AB-4DD0-9DFAA4A48276}"/>
              </a:ext>
            </a:extLst>
          </p:cNvPr>
          <p:cNvSpPr>
            <a:spLocks noGrp="1"/>
          </p:cNvSpPr>
          <p:nvPr>
            <p:ph type="sldNum" sz="quarter" idx="12"/>
          </p:nvPr>
        </p:nvSpPr>
        <p:spPr/>
        <p:txBody>
          <a:bodyPr/>
          <a:lstStyle/>
          <a:p>
            <a:fld id="{95CBEC59-7FF9-4688-98DF-89832A0C9025}" type="slidenum">
              <a:rPr lang="en-US" smtClean="0"/>
              <a:t>24</a:t>
            </a:fld>
            <a:endParaRPr lang="en-US" dirty="0"/>
          </a:p>
        </p:txBody>
      </p:sp>
    </p:spTree>
    <p:extLst>
      <p:ext uri="{BB962C8B-B14F-4D97-AF65-F5344CB8AC3E}">
        <p14:creationId xmlns:p14="http://schemas.microsoft.com/office/powerpoint/2010/main" val="1998609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1092D16-14DA-4606-831F-0DB3EEECB9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4" name="Freeform 6">
              <a:extLst>
                <a:ext uri="{FF2B5EF4-FFF2-40B4-BE49-F238E27FC236}">
                  <a16:creationId xmlns:a16="http://schemas.microsoft.com/office/drawing/2014/main" id="{81806E72-5EFD-4407-B492-2EBC71FF5E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5" name="Freeform 7">
              <a:extLst>
                <a:ext uri="{FF2B5EF4-FFF2-40B4-BE49-F238E27FC236}">
                  <a16:creationId xmlns:a16="http://schemas.microsoft.com/office/drawing/2014/main" id="{BA81CA3B-9A2E-4F71-BF99-2C58BA76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6" name="Freeform 8">
              <a:extLst>
                <a:ext uri="{FF2B5EF4-FFF2-40B4-BE49-F238E27FC236}">
                  <a16:creationId xmlns:a16="http://schemas.microsoft.com/office/drawing/2014/main" id="{D00EF4F3-D70F-44D5-A71C-69C3FA0D2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7" name="Freeform 9">
              <a:extLst>
                <a:ext uri="{FF2B5EF4-FFF2-40B4-BE49-F238E27FC236}">
                  <a16:creationId xmlns:a16="http://schemas.microsoft.com/office/drawing/2014/main" id="{2CC930FA-FD42-4EF1-A9AB-0F9C30238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8" name="Freeform 10">
              <a:extLst>
                <a:ext uri="{FF2B5EF4-FFF2-40B4-BE49-F238E27FC236}">
                  <a16:creationId xmlns:a16="http://schemas.microsoft.com/office/drawing/2014/main" id="{F18F276C-D13F-46CF-9880-2050C2DBF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9" name="Freeform 11">
              <a:extLst>
                <a:ext uri="{FF2B5EF4-FFF2-40B4-BE49-F238E27FC236}">
                  <a16:creationId xmlns:a16="http://schemas.microsoft.com/office/drawing/2014/main" id="{EAB50995-FA10-4035-B16D-7D3989B2B6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73" name="Rectangle 72">
            <a:extLst>
              <a:ext uri="{FF2B5EF4-FFF2-40B4-BE49-F238E27FC236}">
                <a16:creationId xmlns:a16="http://schemas.microsoft.com/office/drawing/2014/main" id="{BED1B64B-251E-446A-A285-6626C4EC01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CD02B5D1-60D4-4D5B-AFD9-C986E22743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75" name="Freeform 6">
              <a:extLst>
                <a:ext uri="{FF2B5EF4-FFF2-40B4-BE49-F238E27FC236}">
                  <a16:creationId xmlns:a16="http://schemas.microsoft.com/office/drawing/2014/main" id="{54E16489-5A93-4D86-AAAD-52DB55A814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76" name="Freeform 7">
              <a:extLst>
                <a:ext uri="{FF2B5EF4-FFF2-40B4-BE49-F238E27FC236}">
                  <a16:creationId xmlns:a16="http://schemas.microsoft.com/office/drawing/2014/main" id="{BC99456E-7EAD-49F1-B2FE-C2C561C0BE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77" name="Freeform 8">
              <a:extLst>
                <a:ext uri="{FF2B5EF4-FFF2-40B4-BE49-F238E27FC236}">
                  <a16:creationId xmlns:a16="http://schemas.microsoft.com/office/drawing/2014/main" id="{922702DF-10E7-4320-B99B-75D2EE97FC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78" name="Freeform 9">
              <a:extLst>
                <a:ext uri="{FF2B5EF4-FFF2-40B4-BE49-F238E27FC236}">
                  <a16:creationId xmlns:a16="http://schemas.microsoft.com/office/drawing/2014/main" id="{1EFA49A8-FE55-4D51-B1C9-11F13FFB71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79" name="Freeform 10">
              <a:extLst>
                <a:ext uri="{FF2B5EF4-FFF2-40B4-BE49-F238E27FC236}">
                  <a16:creationId xmlns:a16="http://schemas.microsoft.com/office/drawing/2014/main" id="{4C63B37C-8CEE-4A72-AFD8-3C2DBD3725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80" name="Freeform 11">
              <a:extLst>
                <a:ext uri="{FF2B5EF4-FFF2-40B4-BE49-F238E27FC236}">
                  <a16:creationId xmlns:a16="http://schemas.microsoft.com/office/drawing/2014/main" id="{31245F86-6106-4758-A825-71AC9D6F9E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20033C2E-1977-40BD-8194-FFAA92F594AB}"/>
              </a:ext>
            </a:extLst>
          </p:cNvPr>
          <p:cNvSpPr>
            <a:spLocks noGrp="1"/>
          </p:cNvSpPr>
          <p:nvPr>
            <p:ph type="title"/>
          </p:nvPr>
        </p:nvSpPr>
        <p:spPr>
          <a:xfrm>
            <a:off x="1484312" y="1284051"/>
            <a:ext cx="2812385" cy="3723836"/>
          </a:xfrm>
        </p:spPr>
        <p:txBody>
          <a:bodyPr vert="horz" lIns="91440" tIns="45720" rIns="91440" bIns="45720" rtlCol="0" anchor="ctr">
            <a:normAutofit/>
          </a:bodyPr>
          <a:lstStyle/>
          <a:p>
            <a:r>
              <a:rPr lang="en-US" sz="4400" dirty="0">
                <a:solidFill>
                  <a:srgbClr val="000000"/>
                </a:solidFill>
              </a:rPr>
              <a:t>Problem</a:t>
            </a:r>
            <a:r>
              <a:rPr lang="en-US" sz="3600" dirty="0">
                <a:solidFill>
                  <a:srgbClr val="000000"/>
                </a:solidFill>
              </a:rPr>
              <a:t> </a:t>
            </a:r>
          </a:p>
        </p:txBody>
      </p:sp>
      <p:sp useBgFill="1">
        <p:nvSpPr>
          <p:cNvPr id="81" name="Rounded Rectangle 16">
            <a:extLst>
              <a:ext uri="{FF2B5EF4-FFF2-40B4-BE49-F238E27FC236}">
                <a16:creationId xmlns:a16="http://schemas.microsoft.com/office/drawing/2014/main" id="{A27AE693-58E8-48BC-8ED0-568ABFEAB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162" y="648931"/>
            <a:ext cx="6881862" cy="5231964"/>
          </a:xfrm>
          <a:prstGeom prst="roundRect">
            <a:avLst>
              <a:gd name="adj" fmla="val 4834"/>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F1ABA256-8519-42C7-BF9C-F3966AE7FCE5}"/>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a:spcAft>
                <a:spcPts val="600"/>
              </a:spcAft>
            </a:pPr>
            <a:fld id="{95CBEC59-7FF9-4688-98DF-89832A0C9025}" type="slidenum">
              <a:rPr lang="en-US">
                <a:solidFill>
                  <a:srgbClr val="000000"/>
                </a:solidFill>
              </a:rPr>
              <a:pPr>
                <a:spcAft>
                  <a:spcPts val="600"/>
                </a:spcAft>
              </a:pPr>
              <a:t>3</a:t>
            </a:fld>
            <a:endParaRPr lang="en-US">
              <a:solidFill>
                <a:srgbClr val="000000"/>
              </a:solidFill>
            </a:endParaRPr>
          </a:p>
        </p:txBody>
      </p:sp>
      <p:graphicFrame>
        <p:nvGraphicFramePr>
          <p:cNvPr id="8" name="Text Placeholder 5">
            <a:extLst>
              <a:ext uri="{FF2B5EF4-FFF2-40B4-BE49-F238E27FC236}">
                <a16:creationId xmlns:a16="http://schemas.microsoft.com/office/drawing/2014/main" id="{A3F17055-9084-DA54-68C4-AF61F00312EE}"/>
              </a:ext>
            </a:extLst>
          </p:cNvPr>
          <p:cNvGraphicFramePr/>
          <p:nvPr>
            <p:extLst>
              <p:ext uri="{D42A27DB-BD31-4B8C-83A1-F6EECF244321}">
                <p14:modId xmlns:p14="http://schemas.microsoft.com/office/powerpoint/2010/main" val="149669782"/>
              </p:ext>
            </p:extLst>
          </p:nvPr>
        </p:nvGraphicFramePr>
        <p:xfrm>
          <a:off x="4727525" y="738567"/>
          <a:ext cx="6897948" cy="5038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0497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3F1527C3-06F4-4F4D-B364-8E97266450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4" name="Freeform 6">
              <a:extLst>
                <a:ext uri="{FF2B5EF4-FFF2-40B4-BE49-F238E27FC236}">
                  <a16:creationId xmlns:a16="http://schemas.microsoft.com/office/drawing/2014/main" id="{BF1C23D2-D74F-4456-AD7B-904A6E287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5" name="Freeform 7">
              <a:extLst>
                <a:ext uri="{FF2B5EF4-FFF2-40B4-BE49-F238E27FC236}">
                  <a16:creationId xmlns:a16="http://schemas.microsoft.com/office/drawing/2014/main" id="{578577AD-563A-4936-9ACB-FDCF298412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6" name="Freeform 8">
              <a:extLst>
                <a:ext uri="{FF2B5EF4-FFF2-40B4-BE49-F238E27FC236}">
                  <a16:creationId xmlns:a16="http://schemas.microsoft.com/office/drawing/2014/main" id="{1C9F3743-BFAB-4636-81C7-ACD99C694B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7" name="Freeform 9">
              <a:extLst>
                <a:ext uri="{FF2B5EF4-FFF2-40B4-BE49-F238E27FC236}">
                  <a16:creationId xmlns:a16="http://schemas.microsoft.com/office/drawing/2014/main" id="{FC58029E-BC15-45E4-AA28-CC80C96A3F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8" name="Freeform 10">
              <a:extLst>
                <a:ext uri="{FF2B5EF4-FFF2-40B4-BE49-F238E27FC236}">
                  <a16:creationId xmlns:a16="http://schemas.microsoft.com/office/drawing/2014/main" id="{41CBB721-7EDD-4FEA-9D6B-A3656D9F45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9" name="Freeform 11">
              <a:extLst>
                <a:ext uri="{FF2B5EF4-FFF2-40B4-BE49-F238E27FC236}">
                  <a16:creationId xmlns:a16="http://schemas.microsoft.com/office/drawing/2014/main" id="{4C945CDA-4F14-4FA0-B272-B1E25B4FA1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1" name="Rectangle 20">
            <a:extLst>
              <a:ext uri="{FF2B5EF4-FFF2-40B4-BE49-F238E27FC236}">
                <a16:creationId xmlns:a16="http://schemas.microsoft.com/office/drawing/2014/main" id="{F659138C-74A1-445B-848C-3608AE871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7DFD7409-66D7-4C9C-B528-E79EB64A4D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24"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txBody>
            <a:bodyPr/>
            <a:lstStyle/>
            <a:p>
              <a:endParaRPr lang="en-US"/>
            </a:p>
          </p:txBody>
        </p:sp>
        <p:sp>
          <p:nvSpPr>
            <p:cNvPr id="25"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txBody>
            <a:bodyPr/>
            <a:lstStyle/>
            <a:p>
              <a:endParaRPr lang="en-US"/>
            </a:p>
          </p:txBody>
        </p:sp>
        <p:sp>
          <p:nvSpPr>
            <p:cNvPr id="26"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txBody>
            <a:bodyPr/>
            <a:lstStyle/>
            <a:p>
              <a:endParaRPr lang="en-US"/>
            </a:p>
          </p:txBody>
        </p:sp>
        <p:sp>
          <p:nvSpPr>
            <p:cNvPr id="27"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US"/>
            </a:p>
          </p:txBody>
        </p:sp>
        <p:sp>
          <p:nvSpPr>
            <p:cNvPr id="28"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US"/>
            </a:p>
          </p:txBody>
        </p:sp>
        <p:sp>
          <p:nvSpPr>
            <p:cNvPr id="29"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txBody>
            <a:bodyPr/>
            <a:lstStyle/>
            <a:p>
              <a:endParaRPr lang="en-US"/>
            </a:p>
          </p:txBody>
        </p:sp>
      </p:grpSp>
      <p:sp useBgFill="1">
        <p:nvSpPr>
          <p:cNvPr id="31" name="Rectangle 30">
            <a:extLst>
              <a:ext uri="{FF2B5EF4-FFF2-40B4-BE49-F238E27FC236}">
                <a16:creationId xmlns:a16="http://schemas.microsoft.com/office/drawing/2014/main" id="{225F4217-4021-45A0-812B-398F9A7A93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24C3B94-2711-F3B2-9CC6-762AAA230DD4}"/>
              </a:ext>
            </a:extLst>
          </p:cNvPr>
          <p:cNvSpPr>
            <a:spLocks noGrp="1"/>
          </p:cNvSpPr>
          <p:nvPr>
            <p:ph type="title"/>
          </p:nvPr>
        </p:nvSpPr>
        <p:spPr>
          <a:xfrm>
            <a:off x="1189702" y="1261872"/>
            <a:ext cx="3145536" cy="4334256"/>
          </a:xfrm>
        </p:spPr>
        <p:txBody>
          <a:bodyPr vert="horz" lIns="91440" tIns="45720" rIns="91440" bIns="45720" rtlCol="0" anchor="ctr">
            <a:normAutofit/>
          </a:bodyPr>
          <a:lstStyle/>
          <a:p>
            <a:pPr algn="r"/>
            <a:r>
              <a:rPr lang="en-US" sz="3600"/>
              <a:t>Intervention at the College Level</a:t>
            </a:r>
          </a:p>
        </p:txBody>
      </p:sp>
      <p:cxnSp>
        <p:nvCxnSpPr>
          <p:cNvPr id="33" name="Straight Connector 32">
            <a:extLst>
              <a:ext uri="{FF2B5EF4-FFF2-40B4-BE49-F238E27FC236}">
                <a16:creationId xmlns:a16="http://schemas.microsoft.com/office/drawing/2014/main" id="{486F4EBC-E415-40E4-A8BA-BA66F0B632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43BBC646-9BC5-C5BA-087F-06FA016F113B}"/>
              </a:ext>
            </a:extLst>
          </p:cNvPr>
          <p:cNvSpPr>
            <a:spLocks noGrp="1"/>
          </p:cNvSpPr>
          <p:nvPr>
            <p:ph type="sldNum" sz="quarter" idx="12"/>
          </p:nvPr>
        </p:nvSpPr>
        <p:spPr>
          <a:xfrm>
            <a:off x="10597417" y="5716058"/>
            <a:ext cx="551167" cy="365125"/>
          </a:xfrm>
        </p:spPr>
        <p:txBody>
          <a:bodyPr vert="horz" lIns="91440" tIns="45720" rIns="91440" bIns="45720" rtlCol="0" anchor="ctr">
            <a:normAutofit/>
          </a:bodyPr>
          <a:lstStyle/>
          <a:p>
            <a:pPr>
              <a:spcAft>
                <a:spcPts val="600"/>
              </a:spcAft>
            </a:pPr>
            <a:fld id="{95CBEC59-7FF9-4688-98DF-89832A0C9025}" type="slidenum">
              <a:rPr lang="en-US" smtClean="0"/>
              <a:pPr>
                <a:spcAft>
                  <a:spcPts val="600"/>
                </a:spcAft>
              </a:pPr>
              <a:t>4</a:t>
            </a:fld>
            <a:endParaRPr lang="en-US"/>
          </a:p>
        </p:txBody>
      </p:sp>
      <p:sp>
        <p:nvSpPr>
          <p:cNvPr id="8" name="Content Placeholder 7">
            <a:extLst>
              <a:ext uri="{FF2B5EF4-FFF2-40B4-BE49-F238E27FC236}">
                <a16:creationId xmlns:a16="http://schemas.microsoft.com/office/drawing/2014/main" id="{1F001B8B-99CA-F840-C743-ECD4F14F4413}"/>
              </a:ext>
            </a:extLst>
          </p:cNvPr>
          <p:cNvSpPr>
            <a:spLocks noGrp="1"/>
          </p:cNvSpPr>
          <p:nvPr>
            <p:ph idx="1"/>
          </p:nvPr>
        </p:nvSpPr>
        <p:spPr>
          <a:xfrm>
            <a:off x="5007932" y="1261873"/>
            <a:ext cx="5951013" cy="4449422"/>
          </a:xfrm>
        </p:spPr>
        <p:txBody>
          <a:bodyPr vert="horz" lIns="91440" tIns="45720" rIns="91440" bIns="45720" rtlCol="0" anchor="ctr">
            <a:normAutofit/>
          </a:bodyPr>
          <a:lstStyle/>
          <a:p>
            <a:pPr marL="285750" indent="-285750">
              <a:lnSpc>
                <a:spcPct val="90000"/>
              </a:lnSpc>
              <a:buFont typeface="Arial"/>
              <a:buChar char="•"/>
            </a:pPr>
            <a:r>
              <a:rPr lang="en-US" sz="2000" dirty="0">
                <a:solidFill>
                  <a:schemeClr val="tx1"/>
                </a:solidFill>
              </a:rPr>
              <a:t>College is a pivotal time where students establish lifelong habits</a:t>
            </a:r>
          </a:p>
          <a:p>
            <a:pPr marL="285750" indent="-285750">
              <a:lnSpc>
                <a:spcPct val="90000"/>
              </a:lnSpc>
              <a:buFont typeface="Arial"/>
              <a:buChar char="•"/>
            </a:pPr>
            <a:r>
              <a:rPr lang="en-US" sz="2000" dirty="0">
                <a:solidFill>
                  <a:schemeClr val="tx1"/>
                </a:solidFill>
              </a:rPr>
              <a:t>During this period, students in business programs often engage in academic routines that mimic future office jobs—long hours of sitting, limited physical activity, and high levels of stress</a:t>
            </a:r>
          </a:p>
          <a:p>
            <a:pPr marL="285750" indent="-285750">
              <a:lnSpc>
                <a:spcPct val="90000"/>
              </a:lnSpc>
              <a:buFont typeface="Arial"/>
              <a:buChar char="•"/>
            </a:pPr>
            <a:r>
              <a:rPr lang="en-US" sz="2000" dirty="0">
                <a:solidFill>
                  <a:schemeClr val="tx1"/>
                </a:solidFill>
              </a:rPr>
              <a:t>This susceptibility is further underscored in students from marginalized backgrounds</a:t>
            </a:r>
          </a:p>
          <a:p>
            <a:pPr marL="285750" indent="-285750">
              <a:lnSpc>
                <a:spcPct val="90000"/>
              </a:lnSpc>
              <a:buFont typeface="Arial"/>
              <a:buChar char="•"/>
            </a:pPr>
            <a:r>
              <a:rPr lang="en-US" sz="2000" dirty="0">
                <a:solidFill>
                  <a:schemeClr val="tx1"/>
                </a:solidFill>
              </a:rPr>
              <a:t>Crucial environmental intervention point for public health professionals to address sedentary behavior </a:t>
            </a:r>
          </a:p>
        </p:txBody>
      </p:sp>
    </p:spTree>
    <p:extLst>
      <p:ext uri="{BB962C8B-B14F-4D97-AF65-F5344CB8AC3E}">
        <p14:creationId xmlns:p14="http://schemas.microsoft.com/office/powerpoint/2010/main" val="81044574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1092D16-14DA-4606-831F-0DB3EEECB9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5" name="Freeform 6">
              <a:extLst>
                <a:ext uri="{FF2B5EF4-FFF2-40B4-BE49-F238E27FC236}">
                  <a16:creationId xmlns:a16="http://schemas.microsoft.com/office/drawing/2014/main" id="{81806E72-5EFD-4407-B492-2EBC71FF5E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6" name="Freeform 7">
              <a:extLst>
                <a:ext uri="{FF2B5EF4-FFF2-40B4-BE49-F238E27FC236}">
                  <a16:creationId xmlns:a16="http://schemas.microsoft.com/office/drawing/2014/main" id="{BA81CA3B-9A2E-4F71-BF99-2C58BA76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7" name="Freeform 8">
              <a:extLst>
                <a:ext uri="{FF2B5EF4-FFF2-40B4-BE49-F238E27FC236}">
                  <a16:creationId xmlns:a16="http://schemas.microsoft.com/office/drawing/2014/main" id="{D00EF4F3-D70F-44D5-A71C-69C3FA0D2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8" name="Freeform 9">
              <a:extLst>
                <a:ext uri="{FF2B5EF4-FFF2-40B4-BE49-F238E27FC236}">
                  <a16:creationId xmlns:a16="http://schemas.microsoft.com/office/drawing/2014/main" id="{2CC930FA-FD42-4EF1-A9AB-0F9C302383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9" name="Freeform 10">
              <a:extLst>
                <a:ext uri="{FF2B5EF4-FFF2-40B4-BE49-F238E27FC236}">
                  <a16:creationId xmlns:a16="http://schemas.microsoft.com/office/drawing/2014/main" id="{F18F276C-D13F-46CF-9880-2050C2DBF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20" name="Freeform 11">
              <a:extLst>
                <a:ext uri="{FF2B5EF4-FFF2-40B4-BE49-F238E27FC236}">
                  <a16:creationId xmlns:a16="http://schemas.microsoft.com/office/drawing/2014/main" id="{EAB50995-FA10-4035-B16D-7D3989B2B6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22" name="Rectangle 21">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89B42206-15C9-A17B-3AB0-78E218E0CA0C}"/>
              </a:ext>
            </a:extLst>
          </p:cNvPr>
          <p:cNvSpPr>
            <a:spLocks noGrp="1"/>
          </p:cNvSpPr>
          <p:nvPr>
            <p:ph type="title"/>
          </p:nvPr>
        </p:nvSpPr>
        <p:spPr>
          <a:xfrm>
            <a:off x="535021" y="685800"/>
            <a:ext cx="2639962" cy="5105400"/>
          </a:xfrm>
        </p:spPr>
        <p:txBody>
          <a:bodyPr vert="horz" lIns="91440" tIns="45720" rIns="91440" bIns="45720" rtlCol="0" anchor="ctr">
            <a:normAutofit/>
          </a:bodyPr>
          <a:lstStyle/>
          <a:p>
            <a:r>
              <a:rPr lang="en-US">
                <a:solidFill>
                  <a:srgbClr val="FFFFFF"/>
                </a:solidFill>
              </a:rPr>
              <a:t>Rise Up Scholars </a:t>
            </a:r>
          </a:p>
        </p:txBody>
      </p:sp>
      <p:grpSp>
        <p:nvGrpSpPr>
          <p:cNvPr id="26" name="Group 25">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7"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8"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29"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30"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31"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32"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8" name="Slide Number Placeholder 7">
            <a:extLst>
              <a:ext uri="{FF2B5EF4-FFF2-40B4-BE49-F238E27FC236}">
                <a16:creationId xmlns:a16="http://schemas.microsoft.com/office/drawing/2014/main" id="{76600498-196A-CFF8-F025-1EA46FB5B2CB}"/>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a:spcAft>
                <a:spcPts val="600"/>
              </a:spcAft>
            </a:pPr>
            <a:fld id="{95CBEC59-7FF9-4688-98DF-89832A0C9025}" type="slidenum">
              <a:rPr lang="en-US" smtClean="0"/>
              <a:pPr>
                <a:spcAft>
                  <a:spcPts val="600"/>
                </a:spcAft>
              </a:pPr>
              <a:t>5</a:t>
            </a:fld>
            <a:endParaRPr lang="en-US"/>
          </a:p>
        </p:txBody>
      </p:sp>
      <p:graphicFrame>
        <p:nvGraphicFramePr>
          <p:cNvPr id="11" name="Content Placeholder 3">
            <a:extLst>
              <a:ext uri="{FF2B5EF4-FFF2-40B4-BE49-F238E27FC236}">
                <a16:creationId xmlns:a16="http://schemas.microsoft.com/office/drawing/2014/main" id="{704CE3A0-4EAC-5C75-58AE-0497C4AED412}"/>
              </a:ext>
            </a:extLst>
          </p:cNvPr>
          <p:cNvGraphicFramePr>
            <a:graphicFrameLocks noGrp="1"/>
          </p:cNvGraphicFramePr>
          <p:nvPr>
            <p:ph sz="half" idx="2"/>
            <p:extLst>
              <p:ext uri="{D42A27DB-BD31-4B8C-83A1-F6EECF244321}">
                <p14:modId xmlns:p14="http://schemas.microsoft.com/office/powerpoint/2010/main" val="381281539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1243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15FF890B-3CE7-403A-AECE-2DE04FC7AF8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73" name="Freeform 6">
              <a:extLst>
                <a:ext uri="{FF2B5EF4-FFF2-40B4-BE49-F238E27FC236}">
                  <a16:creationId xmlns:a16="http://schemas.microsoft.com/office/drawing/2014/main" id="{99A4E160-6CFD-4514-9E20-CA6692CCD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74" name="Freeform 7">
              <a:extLst>
                <a:ext uri="{FF2B5EF4-FFF2-40B4-BE49-F238E27FC236}">
                  <a16:creationId xmlns:a16="http://schemas.microsoft.com/office/drawing/2014/main" id="{3DCD16F5-8D15-45FD-BA62-ADAC08183A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75" name="Freeform 8">
              <a:extLst>
                <a:ext uri="{FF2B5EF4-FFF2-40B4-BE49-F238E27FC236}">
                  <a16:creationId xmlns:a16="http://schemas.microsoft.com/office/drawing/2014/main" id="{E7CFAF28-6FDA-4C2C-BE51-123D1115F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76" name="Freeform 9">
              <a:extLst>
                <a:ext uri="{FF2B5EF4-FFF2-40B4-BE49-F238E27FC236}">
                  <a16:creationId xmlns:a16="http://schemas.microsoft.com/office/drawing/2014/main" id="{1FD12703-0627-4991-B2A4-F96519F90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77" name="Freeform 10">
              <a:extLst>
                <a:ext uri="{FF2B5EF4-FFF2-40B4-BE49-F238E27FC236}">
                  <a16:creationId xmlns:a16="http://schemas.microsoft.com/office/drawing/2014/main" id="{A5758E0B-DF61-40A8-B765-BC6841906A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78" name="Freeform 11">
              <a:extLst>
                <a:ext uri="{FF2B5EF4-FFF2-40B4-BE49-F238E27FC236}">
                  <a16:creationId xmlns:a16="http://schemas.microsoft.com/office/drawing/2014/main" id="{3E063A1F-9566-4436-B4E3-2890FBBC2C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grpSp>
        <p:nvGrpSpPr>
          <p:cNvPr id="79" name="Group 78">
            <a:extLst>
              <a:ext uri="{FF2B5EF4-FFF2-40B4-BE49-F238E27FC236}">
                <a16:creationId xmlns:a16="http://schemas.microsoft.com/office/drawing/2014/main" id="{DF8D5C46-63E5-40C5-A208-4B2189FA10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42" name="Freeform 6">
              <a:extLst>
                <a:ext uri="{FF2B5EF4-FFF2-40B4-BE49-F238E27FC236}">
                  <a16:creationId xmlns:a16="http://schemas.microsoft.com/office/drawing/2014/main" id="{4A42B4ED-376E-46C3-8BB2-EAFC660D11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80" name="Freeform 7">
              <a:extLst>
                <a:ext uri="{FF2B5EF4-FFF2-40B4-BE49-F238E27FC236}">
                  <a16:creationId xmlns:a16="http://schemas.microsoft.com/office/drawing/2014/main" id="{94E0795D-42C3-4DFD-AEB0-286A1CF143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81" name="Freeform 8">
              <a:extLst>
                <a:ext uri="{FF2B5EF4-FFF2-40B4-BE49-F238E27FC236}">
                  <a16:creationId xmlns:a16="http://schemas.microsoft.com/office/drawing/2014/main" id="{A2ACED1B-99D0-4C14-B63B-963889DCD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82" name="Freeform 9">
              <a:extLst>
                <a:ext uri="{FF2B5EF4-FFF2-40B4-BE49-F238E27FC236}">
                  <a16:creationId xmlns:a16="http://schemas.microsoft.com/office/drawing/2014/main" id="{5C5D324F-33A3-4C66-BFE5-1742CA4E59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46" name="Freeform 10">
              <a:extLst>
                <a:ext uri="{FF2B5EF4-FFF2-40B4-BE49-F238E27FC236}">
                  <a16:creationId xmlns:a16="http://schemas.microsoft.com/office/drawing/2014/main" id="{EC572FC8-A465-4BA3-BA4D-2EC538C042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83" name="Freeform 11">
              <a:extLst>
                <a:ext uri="{FF2B5EF4-FFF2-40B4-BE49-F238E27FC236}">
                  <a16:creationId xmlns:a16="http://schemas.microsoft.com/office/drawing/2014/main" id="{66CC2B15-8E3B-4CFF-99E4-5B4E4D8CF9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9C9864A9-461C-3E5C-7FD6-ABFF6F2A71F1}"/>
              </a:ext>
            </a:extLst>
          </p:cNvPr>
          <p:cNvSpPr>
            <a:spLocks noGrp="1"/>
          </p:cNvSpPr>
          <p:nvPr>
            <p:ph type="title"/>
          </p:nvPr>
        </p:nvSpPr>
        <p:spPr>
          <a:xfrm>
            <a:off x="1484312" y="685800"/>
            <a:ext cx="4278928" cy="1752599"/>
          </a:xfrm>
        </p:spPr>
        <p:txBody>
          <a:bodyPr vert="horz" lIns="91440" tIns="45720" rIns="91440" bIns="45720" rtlCol="0" anchor="ctr">
            <a:normAutofit/>
          </a:bodyPr>
          <a:lstStyle/>
          <a:p>
            <a:pPr>
              <a:lnSpc>
                <a:spcPct val="90000"/>
              </a:lnSpc>
            </a:pPr>
            <a:r>
              <a:rPr lang="en-US" sz="4000" b="1" u="sng" dirty="0"/>
              <a:t>Rise Up Wellness (RUW) </a:t>
            </a:r>
            <a:br>
              <a:rPr lang="en-US" sz="4000" b="1" u="sng" dirty="0"/>
            </a:br>
            <a:endParaRPr lang="en-US" sz="4000" b="1" u="sng" dirty="0"/>
          </a:p>
        </p:txBody>
      </p:sp>
      <p:sp>
        <p:nvSpPr>
          <p:cNvPr id="3" name="Text Placeholder 2">
            <a:extLst>
              <a:ext uri="{FF2B5EF4-FFF2-40B4-BE49-F238E27FC236}">
                <a16:creationId xmlns:a16="http://schemas.microsoft.com/office/drawing/2014/main" id="{59718648-DA01-A057-DF99-B27D8E10B2AE}"/>
              </a:ext>
            </a:extLst>
          </p:cNvPr>
          <p:cNvSpPr>
            <a:spLocks noGrp="1"/>
          </p:cNvSpPr>
          <p:nvPr>
            <p:ph type="body" idx="1"/>
          </p:nvPr>
        </p:nvSpPr>
        <p:spPr>
          <a:xfrm>
            <a:off x="1350346" y="2205037"/>
            <a:ext cx="4852017" cy="3967163"/>
          </a:xfrm>
        </p:spPr>
        <p:txBody>
          <a:bodyPr vert="horz" lIns="91440" tIns="45720" rIns="91440" bIns="45720" rtlCol="0" anchor="ctr">
            <a:normAutofit/>
          </a:bodyPr>
          <a:lstStyle/>
          <a:p>
            <a:pPr marL="342900" indent="-342900" algn="l">
              <a:lnSpc>
                <a:spcPct val="90000"/>
              </a:lnSpc>
              <a:buFont typeface="Arial"/>
              <a:buChar char="•"/>
            </a:pPr>
            <a:r>
              <a:rPr lang="en-US" dirty="0"/>
              <a:t>An extension of Rise Up focused on providing students with access to the resources needed to establish health behaviors</a:t>
            </a:r>
          </a:p>
          <a:p>
            <a:pPr marL="342900" indent="-342900" algn="l">
              <a:lnSpc>
                <a:spcPct val="90000"/>
              </a:lnSpc>
              <a:buFont typeface="Arial"/>
              <a:buChar char="•"/>
            </a:pPr>
            <a:r>
              <a:rPr lang="en-US" dirty="0"/>
              <a:t>Voluntary participation that qualifies as part of Rise Up “above and beyond” status   </a:t>
            </a:r>
          </a:p>
          <a:p>
            <a:pPr marL="342900" indent="-342900" algn="l">
              <a:lnSpc>
                <a:spcPct val="90000"/>
              </a:lnSpc>
              <a:buFont typeface="Arial"/>
              <a:buChar char="•"/>
            </a:pPr>
            <a:r>
              <a:rPr lang="en-US" dirty="0"/>
              <a:t>Aims to establish healthy habits as a professional skill </a:t>
            </a:r>
          </a:p>
          <a:p>
            <a:pPr marL="342900" indent="-342900" algn="l">
              <a:lnSpc>
                <a:spcPct val="90000"/>
              </a:lnSpc>
              <a:buFont typeface="Arial"/>
              <a:buChar char="•"/>
            </a:pPr>
            <a:r>
              <a:rPr lang="en-US" dirty="0"/>
              <a:t>Weekly sessions alternating between practical sessions and educational seminars</a:t>
            </a:r>
          </a:p>
          <a:p>
            <a:pPr algn="l">
              <a:lnSpc>
                <a:spcPct val="90000"/>
              </a:lnSpc>
              <a:buFont typeface="Arial"/>
              <a:buChar char="•"/>
            </a:pPr>
            <a:endParaRPr lang="en-US" sz="1700" dirty="0"/>
          </a:p>
        </p:txBody>
      </p:sp>
      <p:sp>
        <p:nvSpPr>
          <p:cNvPr id="5" name="Slide Number Placeholder 4">
            <a:extLst>
              <a:ext uri="{FF2B5EF4-FFF2-40B4-BE49-F238E27FC236}">
                <a16:creationId xmlns:a16="http://schemas.microsoft.com/office/drawing/2014/main" id="{19460A74-428E-260A-86CF-CDD7EB144913}"/>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defTabSz="914400">
              <a:spcAft>
                <a:spcPts val="600"/>
              </a:spcAft>
            </a:pPr>
            <a:fld id="{95CBEC59-7FF9-4688-98DF-89832A0C9025}" type="slidenum">
              <a:rPr lang="en-US" smtClean="0"/>
              <a:pPr defTabSz="914400">
                <a:spcAft>
                  <a:spcPts val="600"/>
                </a:spcAft>
              </a:pPr>
              <a:t>6</a:t>
            </a:fld>
            <a:endParaRPr lang="en-US"/>
          </a:p>
        </p:txBody>
      </p:sp>
      <p:sp>
        <p:nvSpPr>
          <p:cNvPr id="84" name="Rounded Rectangle 16">
            <a:extLst>
              <a:ext uri="{FF2B5EF4-FFF2-40B4-BE49-F238E27FC236}">
                <a16:creationId xmlns:a16="http://schemas.microsoft.com/office/drawing/2014/main" id="{63A60C88-7443-4827-9241-5019758CB4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648931"/>
            <a:ext cx="5407023" cy="5231964"/>
          </a:xfrm>
          <a:prstGeom prst="roundRect">
            <a:avLst>
              <a:gd name="adj" fmla="val 4834"/>
            </a:avLst>
          </a:prstGeom>
          <a:solidFill>
            <a:schemeClr val="bg1"/>
          </a:solidFill>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oup of people doing yoga">
            <a:extLst>
              <a:ext uri="{FF2B5EF4-FFF2-40B4-BE49-F238E27FC236}">
                <a16:creationId xmlns:a16="http://schemas.microsoft.com/office/drawing/2014/main" id="{E2EA0C37-82E1-5356-A443-CCE6CFCB3544}"/>
              </a:ext>
            </a:extLst>
          </p:cNvPr>
          <p:cNvPicPr>
            <a:picLocks noChangeAspect="1"/>
          </p:cNvPicPr>
          <p:nvPr/>
        </p:nvPicPr>
        <p:blipFill>
          <a:blip r:embed="rId3"/>
          <a:srcRect l="16158" r="13412" b="2"/>
          <a:stretch/>
        </p:blipFill>
        <p:spPr>
          <a:xfrm>
            <a:off x="6434407" y="1011765"/>
            <a:ext cx="4744154" cy="4546708"/>
          </a:xfrm>
          <a:prstGeom prst="rect">
            <a:avLst/>
          </a:prstGeom>
        </p:spPr>
      </p:pic>
    </p:spTree>
    <p:extLst>
      <p:ext uri="{BB962C8B-B14F-4D97-AF65-F5344CB8AC3E}">
        <p14:creationId xmlns:p14="http://schemas.microsoft.com/office/powerpoint/2010/main" val="3203738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260ACC13-B825-49F3-93DE-C8B8F2FA37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3" name="Freeform 6">
              <a:extLst>
                <a:ext uri="{FF2B5EF4-FFF2-40B4-BE49-F238E27FC236}">
                  <a16:creationId xmlns:a16="http://schemas.microsoft.com/office/drawing/2014/main" id="{F947B31F-CA03-4793-845D-FD86BABC1A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4" name="Freeform 7">
              <a:extLst>
                <a:ext uri="{FF2B5EF4-FFF2-40B4-BE49-F238E27FC236}">
                  <a16:creationId xmlns:a16="http://schemas.microsoft.com/office/drawing/2014/main" id="{DCDDE94D-F78C-4A48-AEA6-E922FC99A1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5" name="Freeform 8">
              <a:extLst>
                <a:ext uri="{FF2B5EF4-FFF2-40B4-BE49-F238E27FC236}">
                  <a16:creationId xmlns:a16="http://schemas.microsoft.com/office/drawing/2014/main" id="{3445A886-F3CA-4DE4-90D7-535F9707B7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6" name="Freeform 9">
              <a:extLst>
                <a:ext uri="{FF2B5EF4-FFF2-40B4-BE49-F238E27FC236}">
                  <a16:creationId xmlns:a16="http://schemas.microsoft.com/office/drawing/2014/main" id="{A8999CB6-C053-418B-AE37-E470804D25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7" name="Freeform 10">
              <a:extLst>
                <a:ext uri="{FF2B5EF4-FFF2-40B4-BE49-F238E27FC236}">
                  <a16:creationId xmlns:a16="http://schemas.microsoft.com/office/drawing/2014/main" id="{81EA3E26-BFCD-4396-AE8A-2A9828BFFB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8" name="Freeform 11">
              <a:extLst>
                <a:ext uri="{FF2B5EF4-FFF2-40B4-BE49-F238E27FC236}">
                  <a16:creationId xmlns:a16="http://schemas.microsoft.com/office/drawing/2014/main" id="{5F9BC582-73A6-4D8A-8738-E364764893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20" name="Rectangle 19">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wo women cooking in a kitchen&#10;&#10;Description automatically generated">
            <a:extLst>
              <a:ext uri="{FF2B5EF4-FFF2-40B4-BE49-F238E27FC236}">
                <a16:creationId xmlns:a16="http://schemas.microsoft.com/office/drawing/2014/main" id="{6646AF86-70FE-1CE0-CC77-583AC7CFFF59}"/>
              </a:ext>
            </a:extLst>
          </p:cNvPr>
          <p:cNvPicPr>
            <a:picLocks noChangeAspect="1"/>
          </p:cNvPicPr>
          <p:nvPr/>
        </p:nvPicPr>
        <p:blipFill>
          <a:blip r:embed="rId3"/>
          <a:srcRect r="2" b="2938"/>
          <a:stretch/>
        </p:blipFill>
        <p:spPr>
          <a:xfrm>
            <a:off x="6892924" y="10"/>
            <a:ext cx="5299077" cy="68579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2" name="Group 21">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23"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4"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25"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26"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7"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28"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20033C2E-1977-40BD-8194-FFAA92F594AB}"/>
              </a:ext>
            </a:extLst>
          </p:cNvPr>
          <p:cNvSpPr>
            <a:spLocks noGrp="1"/>
          </p:cNvSpPr>
          <p:nvPr>
            <p:ph type="title"/>
          </p:nvPr>
        </p:nvSpPr>
        <p:spPr>
          <a:xfrm>
            <a:off x="610331" y="483039"/>
            <a:ext cx="5260680" cy="1045723"/>
          </a:xfrm>
        </p:spPr>
        <p:txBody>
          <a:bodyPr vert="horz" lIns="91440" tIns="45720" rIns="91440" bIns="45720" rtlCol="0" anchor="ctr">
            <a:normAutofit fontScale="90000"/>
          </a:bodyPr>
          <a:lstStyle/>
          <a:p>
            <a:r>
              <a:rPr lang="en-US" dirty="0">
                <a:solidFill>
                  <a:schemeClr val="tx1"/>
                </a:solidFill>
              </a:rPr>
              <a:t> RUW- Applied Practice Experience  (APE)</a:t>
            </a:r>
          </a:p>
        </p:txBody>
      </p:sp>
      <p:sp>
        <p:nvSpPr>
          <p:cNvPr id="6" name="Text Placeholder 5">
            <a:extLst>
              <a:ext uri="{FF2B5EF4-FFF2-40B4-BE49-F238E27FC236}">
                <a16:creationId xmlns:a16="http://schemas.microsoft.com/office/drawing/2014/main" id="{C41A82EA-6DCE-481E-A52B-94F31EADAD7D}"/>
              </a:ext>
            </a:extLst>
          </p:cNvPr>
          <p:cNvSpPr>
            <a:spLocks noGrp="1"/>
          </p:cNvSpPr>
          <p:nvPr>
            <p:ph type="body" idx="1"/>
          </p:nvPr>
        </p:nvSpPr>
        <p:spPr>
          <a:xfrm>
            <a:off x="660929" y="1731523"/>
            <a:ext cx="5260680" cy="4708187"/>
          </a:xfrm>
        </p:spPr>
        <p:txBody>
          <a:bodyPr vert="horz" lIns="91440" tIns="45720" rIns="91440" bIns="45720" rtlCol="0" anchor="ctr">
            <a:normAutofit lnSpcReduction="10000"/>
          </a:bodyPr>
          <a:lstStyle/>
          <a:p>
            <a:pPr marL="342900" indent="-342900" defTabSz="457200">
              <a:spcBef>
                <a:spcPct val="20000"/>
              </a:spcBef>
              <a:buFont typeface="Arial"/>
              <a:buChar char="•"/>
            </a:pPr>
            <a:endParaRPr lang="en-US" sz="2200" b="0" dirty="0">
              <a:solidFill>
                <a:schemeClr val="tx1"/>
              </a:solidFill>
            </a:endParaRPr>
          </a:p>
          <a:p>
            <a:pPr marL="342900" indent="-342900" defTabSz="457200">
              <a:spcBef>
                <a:spcPct val="20000"/>
              </a:spcBef>
              <a:buFont typeface="Arial"/>
              <a:buChar char="•"/>
            </a:pPr>
            <a:r>
              <a:rPr lang="en-US" sz="2200" b="0" dirty="0">
                <a:solidFill>
                  <a:schemeClr val="tx1"/>
                </a:solidFill>
              </a:rPr>
              <a:t>Decrease sedentary behavior and increase PA </a:t>
            </a:r>
          </a:p>
          <a:p>
            <a:pPr marL="342900" indent="-342900" defTabSz="457200">
              <a:spcBef>
                <a:spcPct val="20000"/>
              </a:spcBef>
              <a:buFont typeface="Arial"/>
              <a:buChar char="•"/>
            </a:pPr>
            <a:r>
              <a:rPr lang="en-US" sz="2200" b="0" dirty="0">
                <a:solidFill>
                  <a:schemeClr val="tx1"/>
                </a:solidFill>
              </a:rPr>
              <a:t>Capture future employees at a stage where they can establish a strong foundation of health behaviors that survive the transition into the workforce</a:t>
            </a:r>
          </a:p>
          <a:p>
            <a:pPr marL="342900" indent="-342900" defTabSz="457200">
              <a:spcBef>
                <a:spcPct val="20000"/>
              </a:spcBef>
              <a:buFont typeface="Arial"/>
              <a:buChar char="•"/>
            </a:pPr>
            <a:r>
              <a:rPr lang="en-US" sz="2200" b="0" dirty="0">
                <a:solidFill>
                  <a:schemeClr val="tx1"/>
                </a:solidFill>
              </a:rPr>
              <a:t>Provide programing using evidence-based approaches to increase PA via knowledge, skills and self-efficacy </a:t>
            </a:r>
          </a:p>
          <a:p>
            <a:pPr marL="342900" indent="-342900" defTabSz="457200">
              <a:spcBef>
                <a:spcPct val="20000"/>
              </a:spcBef>
              <a:buFont typeface="Arial"/>
              <a:buChar char="•"/>
            </a:pPr>
            <a:r>
              <a:rPr lang="en-US" sz="2200" b="0" dirty="0">
                <a:solidFill>
                  <a:schemeClr val="tx2"/>
                </a:solidFill>
                <a:ea typeface="Times New Roman" panose="02020603050405020304" pitchFamily="18" charset="0"/>
              </a:rPr>
              <a:t>D</a:t>
            </a:r>
            <a:r>
              <a:rPr lang="en-US" sz="2200" b="0" dirty="0">
                <a:solidFill>
                  <a:schemeClr val="tx2"/>
                </a:solidFill>
                <a:effectLst/>
                <a:ea typeface="Times New Roman" panose="02020603050405020304" pitchFamily="18" charset="0"/>
              </a:rPr>
              <a:t>evelop a sustainable wellness program that could be easily managed by future directors and effectively engage Rise Up students in health-promoting behaviors</a:t>
            </a:r>
            <a:endParaRPr lang="en-US" sz="2200" b="0" dirty="0">
              <a:solidFill>
                <a:schemeClr val="tx2"/>
              </a:solidFill>
            </a:endParaRPr>
          </a:p>
        </p:txBody>
      </p:sp>
      <p:sp>
        <p:nvSpPr>
          <p:cNvPr id="4" name="Slide Number Placeholder 3">
            <a:extLst>
              <a:ext uri="{FF2B5EF4-FFF2-40B4-BE49-F238E27FC236}">
                <a16:creationId xmlns:a16="http://schemas.microsoft.com/office/drawing/2014/main" id="{F1ABA256-8519-42C7-BF9C-F3966AE7FCE5}"/>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defTabSz="914400">
              <a:spcAft>
                <a:spcPts val="600"/>
              </a:spcAft>
            </a:pPr>
            <a:fld id="{95CBEC59-7FF9-4688-98DF-89832A0C9025}" type="slidenum">
              <a:rPr lang="en-US">
                <a:solidFill>
                  <a:srgbClr val="FFFFFF"/>
                </a:solidFill>
              </a:rPr>
              <a:pPr defTabSz="914400">
                <a:spcAft>
                  <a:spcPts val="600"/>
                </a:spcAft>
              </a:pPr>
              <a:t>7</a:t>
            </a:fld>
            <a:endParaRPr lang="en-US">
              <a:solidFill>
                <a:srgbClr val="FFFFFF"/>
              </a:solidFill>
            </a:endParaRPr>
          </a:p>
        </p:txBody>
      </p:sp>
    </p:spTree>
    <p:extLst>
      <p:ext uri="{BB962C8B-B14F-4D97-AF65-F5344CB8AC3E}">
        <p14:creationId xmlns:p14="http://schemas.microsoft.com/office/powerpoint/2010/main" val="2992895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260ACC13-B825-49F3-93DE-C8B8F2FA37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3" name="Freeform 6">
              <a:extLst>
                <a:ext uri="{FF2B5EF4-FFF2-40B4-BE49-F238E27FC236}">
                  <a16:creationId xmlns:a16="http://schemas.microsoft.com/office/drawing/2014/main" id="{F947B31F-CA03-4793-845D-FD86BABC1A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4" name="Freeform 7">
              <a:extLst>
                <a:ext uri="{FF2B5EF4-FFF2-40B4-BE49-F238E27FC236}">
                  <a16:creationId xmlns:a16="http://schemas.microsoft.com/office/drawing/2014/main" id="{DCDDE94D-F78C-4A48-AEA6-E922FC99A1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5" name="Freeform 8">
              <a:extLst>
                <a:ext uri="{FF2B5EF4-FFF2-40B4-BE49-F238E27FC236}">
                  <a16:creationId xmlns:a16="http://schemas.microsoft.com/office/drawing/2014/main" id="{3445A886-F3CA-4DE4-90D7-535F9707B7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6" name="Freeform 9">
              <a:extLst>
                <a:ext uri="{FF2B5EF4-FFF2-40B4-BE49-F238E27FC236}">
                  <a16:creationId xmlns:a16="http://schemas.microsoft.com/office/drawing/2014/main" id="{A8999CB6-C053-418B-AE37-E470804D25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7" name="Freeform 10">
              <a:extLst>
                <a:ext uri="{FF2B5EF4-FFF2-40B4-BE49-F238E27FC236}">
                  <a16:creationId xmlns:a16="http://schemas.microsoft.com/office/drawing/2014/main" id="{81EA3E26-BFCD-4396-AE8A-2A9828BFFB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8" name="Freeform 11">
              <a:extLst>
                <a:ext uri="{FF2B5EF4-FFF2-40B4-BE49-F238E27FC236}">
                  <a16:creationId xmlns:a16="http://schemas.microsoft.com/office/drawing/2014/main" id="{5F9BC582-73A6-4D8A-8738-E364764893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useBgFill="1">
        <p:nvSpPr>
          <p:cNvPr id="20" name="Rectangle 19">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lose up of checklist">
            <a:extLst>
              <a:ext uri="{FF2B5EF4-FFF2-40B4-BE49-F238E27FC236}">
                <a16:creationId xmlns:a16="http://schemas.microsoft.com/office/drawing/2014/main" id="{E5515F33-0164-7240-C3C9-54B8B0B70D47}"/>
              </a:ext>
            </a:extLst>
          </p:cNvPr>
          <p:cNvPicPr>
            <a:picLocks noChangeAspect="1"/>
          </p:cNvPicPr>
          <p:nvPr/>
        </p:nvPicPr>
        <p:blipFill>
          <a:blip r:embed="rId3"/>
          <a:srcRect l="24244" r="24244"/>
          <a:stretch/>
        </p:blipFill>
        <p:spPr>
          <a:xfrm>
            <a:off x="6892924" y="10"/>
            <a:ext cx="5299077" cy="68579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2" name="Group 21">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23"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4"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25"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26"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7"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28"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DB9ABE3E-15C8-16D1-B29B-A3A87F179F7B}"/>
              </a:ext>
            </a:extLst>
          </p:cNvPr>
          <p:cNvSpPr>
            <a:spLocks noGrp="1"/>
          </p:cNvSpPr>
          <p:nvPr>
            <p:ph type="title"/>
          </p:nvPr>
        </p:nvSpPr>
        <p:spPr>
          <a:xfrm>
            <a:off x="972080" y="685800"/>
            <a:ext cx="5260680" cy="1752599"/>
          </a:xfrm>
        </p:spPr>
        <p:txBody>
          <a:bodyPr vert="horz" lIns="91440" tIns="45720" rIns="91440" bIns="45720" rtlCol="0" anchor="ctr">
            <a:normAutofit/>
          </a:bodyPr>
          <a:lstStyle/>
          <a:p>
            <a:pPr algn="l">
              <a:lnSpc>
                <a:spcPct val="90000"/>
              </a:lnSpc>
            </a:pPr>
            <a:r>
              <a:rPr lang="en-US" dirty="0"/>
              <a:t>Learning Objectives for APE</a:t>
            </a:r>
          </a:p>
        </p:txBody>
      </p:sp>
      <p:sp>
        <p:nvSpPr>
          <p:cNvPr id="4" name="Text Placeholder 3">
            <a:extLst>
              <a:ext uri="{FF2B5EF4-FFF2-40B4-BE49-F238E27FC236}">
                <a16:creationId xmlns:a16="http://schemas.microsoft.com/office/drawing/2014/main" id="{46E94143-AFDE-1226-C603-C5DC958058A4}"/>
              </a:ext>
            </a:extLst>
          </p:cNvPr>
          <p:cNvSpPr>
            <a:spLocks noGrp="1"/>
          </p:cNvSpPr>
          <p:nvPr>
            <p:ph type="body" sz="half" idx="2"/>
          </p:nvPr>
        </p:nvSpPr>
        <p:spPr>
          <a:xfrm>
            <a:off x="643468" y="2666999"/>
            <a:ext cx="5260680" cy="3124201"/>
          </a:xfrm>
        </p:spPr>
        <p:txBody>
          <a:bodyPr vert="horz" lIns="91440" tIns="45720" rIns="91440" bIns="45720" rtlCol="0" anchor="ctr">
            <a:normAutofit/>
          </a:bodyPr>
          <a:lstStyle/>
          <a:p>
            <a:pPr marL="342900" indent="-342900">
              <a:buFont typeface="Arial"/>
              <a:buChar char="•"/>
            </a:pPr>
            <a:r>
              <a:rPr lang="en-US" sz="2000" dirty="0">
                <a:solidFill>
                  <a:schemeClr val="tx1"/>
                </a:solidFill>
              </a:rPr>
              <a:t>Program Design and Evaluation </a:t>
            </a:r>
          </a:p>
          <a:p>
            <a:pPr marL="342900" indent="-342900">
              <a:buFont typeface="Arial"/>
              <a:buChar char="•"/>
            </a:pPr>
            <a:r>
              <a:rPr lang="en-US" sz="2000" dirty="0">
                <a:solidFill>
                  <a:schemeClr val="tx1"/>
                </a:solidFill>
              </a:rPr>
              <a:t>Utilization of Health Behavior Theories </a:t>
            </a:r>
          </a:p>
          <a:p>
            <a:pPr marL="342900" indent="-342900">
              <a:buFont typeface="Arial"/>
              <a:buChar char="•"/>
            </a:pPr>
            <a:r>
              <a:rPr lang="en-US" sz="2000" dirty="0">
                <a:solidFill>
                  <a:schemeClr val="tx1"/>
                </a:solidFill>
              </a:rPr>
              <a:t>Enhance Written and Verbal Health Communication Skills</a:t>
            </a:r>
          </a:p>
          <a:p>
            <a:pPr marL="342900" indent="-342900">
              <a:buFont typeface="Arial"/>
              <a:buChar char="•"/>
            </a:pPr>
            <a:r>
              <a:rPr lang="en-US" sz="2000" dirty="0">
                <a:solidFill>
                  <a:schemeClr val="tx1"/>
                </a:solidFill>
              </a:rPr>
              <a:t>Interdepartmental Collaboration </a:t>
            </a:r>
          </a:p>
          <a:p>
            <a:pPr marL="342900" indent="-342900">
              <a:buFont typeface="Arial"/>
              <a:buChar char="•"/>
            </a:pPr>
            <a:r>
              <a:rPr lang="en-US" sz="2000" dirty="0">
                <a:solidFill>
                  <a:schemeClr val="tx1"/>
                </a:solidFill>
              </a:rPr>
              <a:t>Project Management </a:t>
            </a:r>
          </a:p>
          <a:p>
            <a:pPr marL="342900" indent="-342900">
              <a:buFont typeface="Arial"/>
              <a:buChar char="•"/>
            </a:pPr>
            <a:r>
              <a:rPr lang="en-US" sz="2000" dirty="0">
                <a:solidFill>
                  <a:schemeClr val="tx1"/>
                </a:solidFill>
              </a:rPr>
              <a:t>Development of Marketing Materials </a:t>
            </a:r>
          </a:p>
        </p:txBody>
      </p:sp>
      <p:sp>
        <p:nvSpPr>
          <p:cNvPr id="6" name="Slide Number Placeholder 5">
            <a:extLst>
              <a:ext uri="{FF2B5EF4-FFF2-40B4-BE49-F238E27FC236}">
                <a16:creationId xmlns:a16="http://schemas.microsoft.com/office/drawing/2014/main" id="{75C667CF-D7F5-67DA-C4CA-681F5D07DE13}"/>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defTabSz="914400">
              <a:spcAft>
                <a:spcPts val="600"/>
              </a:spcAft>
            </a:pPr>
            <a:fld id="{95CBEC59-7FF9-4688-98DF-89832A0C9025}" type="slidenum">
              <a:rPr lang="en-US">
                <a:solidFill>
                  <a:srgbClr val="FFFFFF"/>
                </a:solidFill>
              </a:rPr>
              <a:pPr defTabSz="914400">
                <a:spcAft>
                  <a:spcPts val="600"/>
                </a:spcAft>
              </a:pPr>
              <a:t>8</a:t>
            </a:fld>
            <a:endParaRPr lang="en-US">
              <a:solidFill>
                <a:srgbClr val="FFFFFF"/>
              </a:solidFill>
            </a:endParaRPr>
          </a:p>
        </p:txBody>
      </p:sp>
    </p:spTree>
    <p:extLst>
      <p:ext uri="{BB962C8B-B14F-4D97-AF65-F5344CB8AC3E}">
        <p14:creationId xmlns:p14="http://schemas.microsoft.com/office/powerpoint/2010/main" val="116431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15FF890B-3CE7-403A-AECE-2DE04FC7AF8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21" name="Freeform 6">
              <a:extLst>
                <a:ext uri="{FF2B5EF4-FFF2-40B4-BE49-F238E27FC236}">
                  <a16:creationId xmlns:a16="http://schemas.microsoft.com/office/drawing/2014/main" id="{99A4E160-6CFD-4514-9E20-CA6692CCD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22" name="Freeform 7">
              <a:extLst>
                <a:ext uri="{FF2B5EF4-FFF2-40B4-BE49-F238E27FC236}">
                  <a16:creationId xmlns:a16="http://schemas.microsoft.com/office/drawing/2014/main" id="{3DCD16F5-8D15-45FD-BA62-ADAC08183A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23" name="Freeform 8">
              <a:extLst>
                <a:ext uri="{FF2B5EF4-FFF2-40B4-BE49-F238E27FC236}">
                  <a16:creationId xmlns:a16="http://schemas.microsoft.com/office/drawing/2014/main" id="{E7CFAF28-6FDA-4C2C-BE51-123D1115F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24" name="Freeform 9">
              <a:extLst>
                <a:ext uri="{FF2B5EF4-FFF2-40B4-BE49-F238E27FC236}">
                  <a16:creationId xmlns:a16="http://schemas.microsoft.com/office/drawing/2014/main" id="{1FD12703-0627-4991-B2A4-F96519F90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25" name="Freeform 10">
              <a:extLst>
                <a:ext uri="{FF2B5EF4-FFF2-40B4-BE49-F238E27FC236}">
                  <a16:creationId xmlns:a16="http://schemas.microsoft.com/office/drawing/2014/main" id="{A5758E0B-DF61-40A8-B765-BC6841906A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9" name="Freeform 11">
              <a:extLst>
                <a:ext uri="{FF2B5EF4-FFF2-40B4-BE49-F238E27FC236}">
                  <a16:creationId xmlns:a16="http://schemas.microsoft.com/office/drawing/2014/main" id="{3E063A1F-9566-4436-B4E3-2890FBBC2C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66F29BF4-BBBD-E5A9-18CE-41C4289F4BB9}"/>
              </a:ext>
            </a:extLst>
          </p:cNvPr>
          <p:cNvSpPr>
            <a:spLocks noGrp="1"/>
          </p:cNvSpPr>
          <p:nvPr>
            <p:ph type="title"/>
          </p:nvPr>
        </p:nvSpPr>
        <p:spPr>
          <a:xfrm>
            <a:off x="1484311" y="685800"/>
            <a:ext cx="10018713" cy="1752599"/>
          </a:xfrm>
        </p:spPr>
        <p:txBody>
          <a:bodyPr vert="horz" lIns="91440" tIns="45720" rIns="91440" bIns="45720" rtlCol="0" anchor="ctr">
            <a:normAutofit/>
          </a:bodyPr>
          <a:lstStyle/>
          <a:p>
            <a:r>
              <a:rPr lang="en-US" dirty="0"/>
              <a:t>Theoretical  Constructs </a:t>
            </a:r>
            <a:br>
              <a:rPr lang="en-US" dirty="0"/>
            </a:br>
            <a:endParaRPr lang="en-US" dirty="0"/>
          </a:p>
        </p:txBody>
      </p:sp>
      <p:pic>
        <p:nvPicPr>
          <p:cNvPr id="10" name="Graphic 9" descr="Brain in head">
            <a:extLst>
              <a:ext uri="{FF2B5EF4-FFF2-40B4-BE49-F238E27FC236}">
                <a16:creationId xmlns:a16="http://schemas.microsoft.com/office/drawing/2014/main" id="{2049FDE7-9608-375A-D829-C4D8F3156D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07761" y="2743199"/>
            <a:ext cx="3047999" cy="3047999"/>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26" name="Text Placeholder 3">
            <a:extLst>
              <a:ext uri="{FF2B5EF4-FFF2-40B4-BE49-F238E27FC236}">
                <a16:creationId xmlns:a16="http://schemas.microsoft.com/office/drawing/2014/main" id="{8EC393A3-2D58-3630-C0CE-4FEC82F58BB3}"/>
              </a:ext>
            </a:extLst>
          </p:cNvPr>
          <p:cNvSpPr>
            <a:spLocks noGrp="1"/>
          </p:cNvSpPr>
          <p:nvPr>
            <p:ph type="body" idx="1"/>
          </p:nvPr>
        </p:nvSpPr>
        <p:spPr>
          <a:xfrm>
            <a:off x="5683958" y="2743199"/>
            <a:ext cx="5819065" cy="3048001"/>
          </a:xfrm>
        </p:spPr>
        <p:txBody>
          <a:bodyPr vert="horz" lIns="91440" tIns="45720" rIns="91440" bIns="45720" rtlCol="0" anchor="t">
            <a:normAutofit/>
          </a:bodyPr>
          <a:lstStyle/>
          <a:p>
            <a:pPr marL="285750" indent="-285750">
              <a:buFont typeface="Arial"/>
              <a:buChar char="•"/>
            </a:pPr>
            <a:r>
              <a:rPr lang="en-US" sz="2400" dirty="0"/>
              <a:t>SCT (Social Cognitive Theory)</a:t>
            </a:r>
          </a:p>
          <a:p>
            <a:pPr marL="285750" indent="-285750">
              <a:buFont typeface="Arial"/>
              <a:buChar char="•"/>
            </a:pPr>
            <a:r>
              <a:rPr lang="en-US" sz="2400" dirty="0"/>
              <a:t>SDT (Self Determination Theory)</a:t>
            </a:r>
          </a:p>
          <a:p>
            <a:pPr marL="285750" indent="-285750">
              <a:buFont typeface="Arial"/>
              <a:buChar char="•"/>
            </a:pPr>
            <a:r>
              <a:rPr lang="en-US" sz="2400" dirty="0"/>
              <a:t>Integration accounts for the unique setting of College of Business and Corporate structures these students will be experiencing </a:t>
            </a:r>
          </a:p>
          <a:p>
            <a:pPr>
              <a:buFont typeface="Arial"/>
              <a:buChar char="•"/>
            </a:pPr>
            <a:endParaRPr lang="en-US" dirty="0"/>
          </a:p>
        </p:txBody>
      </p:sp>
      <p:sp>
        <p:nvSpPr>
          <p:cNvPr id="6" name="Slide Number Placeholder 5">
            <a:extLst>
              <a:ext uri="{FF2B5EF4-FFF2-40B4-BE49-F238E27FC236}">
                <a16:creationId xmlns:a16="http://schemas.microsoft.com/office/drawing/2014/main" id="{A3EFCD7B-FDDE-F4FF-BB7B-D62AF9E195E1}"/>
              </a:ext>
            </a:extLst>
          </p:cNvPr>
          <p:cNvSpPr>
            <a:spLocks noGrp="1"/>
          </p:cNvSpPr>
          <p:nvPr>
            <p:ph type="sldNum" sz="quarter" idx="12"/>
          </p:nvPr>
        </p:nvSpPr>
        <p:spPr>
          <a:xfrm>
            <a:off x="10951856" y="5867131"/>
            <a:ext cx="551167" cy="365125"/>
          </a:xfrm>
        </p:spPr>
        <p:txBody>
          <a:bodyPr vert="horz" lIns="91440" tIns="45720" rIns="91440" bIns="45720" rtlCol="0" anchor="ctr">
            <a:normAutofit/>
          </a:bodyPr>
          <a:lstStyle/>
          <a:p>
            <a:pPr defTabSz="914400">
              <a:spcAft>
                <a:spcPts val="600"/>
              </a:spcAft>
            </a:pPr>
            <a:fld id="{95CBEC59-7FF9-4688-98DF-89832A0C9025}" type="slidenum">
              <a:rPr lang="en-US" smtClean="0"/>
              <a:pPr defTabSz="914400">
                <a:spcAft>
                  <a:spcPts val="600"/>
                </a:spcAft>
              </a:pPr>
              <a:t>9</a:t>
            </a:fld>
            <a:endParaRPr lang="en-US"/>
          </a:p>
        </p:txBody>
      </p:sp>
    </p:spTree>
    <p:extLst>
      <p:ext uri="{BB962C8B-B14F-4D97-AF65-F5344CB8AC3E}">
        <p14:creationId xmlns:p14="http://schemas.microsoft.com/office/powerpoint/2010/main" val="41628280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4F5DC0-7B0F-411B-A0C5-A1B1D5EB3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2AFFF-C96F-4C05-9045-3240A5329ECA}">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817F9CC6-F7CA-41EA-81DA-97EFF19429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Parallax</Template>
  <TotalTime>0</TotalTime>
  <Words>2944</Words>
  <Application>Microsoft Office PowerPoint</Application>
  <PresentationFormat>Widescreen</PresentationFormat>
  <Paragraphs>259</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Parallax</vt:lpstr>
      <vt:lpstr>Development of a wellness program and supporting materials for Rise up scholars   </vt:lpstr>
      <vt:lpstr>Agenda  </vt:lpstr>
      <vt:lpstr>Problem </vt:lpstr>
      <vt:lpstr>Intervention at the College Level</vt:lpstr>
      <vt:lpstr>Rise Up Scholars </vt:lpstr>
      <vt:lpstr>Rise Up Wellness (RUW)  </vt:lpstr>
      <vt:lpstr> RUW- Applied Practice Experience  (APE)</vt:lpstr>
      <vt:lpstr>Learning Objectives for APE</vt:lpstr>
      <vt:lpstr>Theoretical  Constructs  </vt:lpstr>
      <vt:lpstr>Social Cognitive Theory </vt:lpstr>
      <vt:lpstr>Self Determination Theory </vt:lpstr>
      <vt:lpstr>Self Determination Theory </vt:lpstr>
      <vt:lpstr>Integration of Theories for Application </vt:lpstr>
      <vt:lpstr>Products &amp; Competencies </vt:lpstr>
      <vt:lpstr> Directors Checklist Competency #  13</vt:lpstr>
      <vt:lpstr>Marketing Materials  Competency #19</vt:lpstr>
      <vt:lpstr>Evaluation Plan</vt:lpstr>
      <vt:lpstr>Emphasis Competencies </vt:lpstr>
      <vt:lpstr>Results </vt:lpstr>
      <vt:lpstr>Discussion</vt:lpstr>
      <vt:lpstr>Accomplishment of Objectives  </vt:lpstr>
      <vt:lpstr>Conclusion for APE </vt:lpstr>
      <vt:lpstr>Acknowledgements </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Harold Wilcox</dc:creator>
  <cp:lastModifiedBy>Harold Wilcox</cp:lastModifiedBy>
  <cp:revision>31</cp:revision>
  <dcterms:created xsi:type="dcterms:W3CDTF">2024-09-21T22:54:25Z</dcterms:created>
  <dcterms:modified xsi:type="dcterms:W3CDTF">2024-11-08T19:30:13Z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