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34"/>
  </p:notesMasterIdLst>
  <p:sldIdLst>
    <p:sldId id="256" r:id="rId5"/>
    <p:sldId id="257" r:id="rId6"/>
    <p:sldId id="258" r:id="rId7"/>
    <p:sldId id="259" r:id="rId8"/>
    <p:sldId id="260" r:id="rId9"/>
    <p:sldId id="261" r:id="rId10"/>
    <p:sldId id="262" r:id="rId11"/>
    <p:sldId id="263" r:id="rId12"/>
    <p:sldId id="273" r:id="rId13"/>
    <p:sldId id="272" r:id="rId14"/>
    <p:sldId id="274" r:id="rId15"/>
    <p:sldId id="275" r:id="rId16"/>
    <p:sldId id="264" r:id="rId17"/>
    <p:sldId id="277" r:id="rId18"/>
    <p:sldId id="278" r:id="rId19"/>
    <p:sldId id="279" r:id="rId20"/>
    <p:sldId id="280" r:id="rId21"/>
    <p:sldId id="265" r:id="rId22"/>
    <p:sldId id="281" r:id="rId23"/>
    <p:sldId id="282" r:id="rId24"/>
    <p:sldId id="266" r:id="rId25"/>
    <p:sldId id="267" r:id="rId26"/>
    <p:sldId id="283" r:id="rId27"/>
    <p:sldId id="268" r:id="rId28"/>
    <p:sldId id="284" r:id="rId29"/>
    <p:sldId id="285" r:id="rId30"/>
    <p:sldId id="269" r:id="rId31"/>
    <p:sldId id="270" r:id="rId32"/>
    <p:sldId id="271" r:id="rId33"/>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792" autoAdjust="0"/>
  </p:normalViewPr>
  <p:slideViewPr>
    <p:cSldViewPr snapToGrid="0" snapToObjects="1">
      <p:cViewPr varScale="1">
        <p:scale>
          <a:sx n="108" d="100"/>
          <a:sy n="108" d="100"/>
        </p:scale>
        <p:origin x="78" y="96"/>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B2681-9423-456B-B40A-A68417FBF3E4}" type="datetimeFigureOut">
              <a:rPr lang="en-US" smtClean="0"/>
              <a:t>12/17/2024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AEDF7D-290B-4210-9165-AA277FD2D17B}" type="slidenum">
              <a:rPr lang="en-US" smtClean="0"/>
              <a:t>‹#›</a:t>
            </a:fld>
            <a:endParaRPr lang="en-US"/>
          </a:p>
        </p:txBody>
      </p:sp>
    </p:spTree>
    <p:extLst>
      <p:ext uri="{BB962C8B-B14F-4D97-AF65-F5344CB8AC3E}">
        <p14:creationId xmlns:p14="http://schemas.microsoft.com/office/powerpoint/2010/main" val="3068319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AEDF7D-290B-4210-9165-AA277FD2D17B}" type="slidenum">
              <a:rPr lang="en-US" smtClean="0"/>
              <a:t>1</a:t>
            </a:fld>
            <a:endParaRPr lang="en-US"/>
          </a:p>
        </p:txBody>
      </p:sp>
    </p:spTree>
    <p:extLst>
      <p:ext uri="{BB962C8B-B14F-4D97-AF65-F5344CB8AC3E}">
        <p14:creationId xmlns:p14="http://schemas.microsoft.com/office/powerpoint/2010/main" val="3844708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4995C9-993F-9D4B-0542-875E710DF6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521070-6159-D843-9C73-6CF2FA2EEB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0F4C9F-C966-25F1-A72D-F4267C503B9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Alongside the criteria to implement a quarantine or isolation order, to complement this I made an accompanying Flowchart for the disease investigators to use, in order to have a visual representation of the flow, alongside a written flow for each. These flowcharts take into account Vaccine-Preventable, and general </a:t>
            </a:r>
            <a:r>
              <a:rPr lang="en-US" dirty="0" err="1"/>
              <a:t>commiunicable</a:t>
            </a:r>
            <a:r>
              <a:rPr lang="en-US" dirty="0"/>
              <a:t> diseases, alongside Confirmed case management flow. </a:t>
            </a:r>
          </a:p>
          <a:p>
            <a:endParaRPr lang="en-US" dirty="0"/>
          </a:p>
        </p:txBody>
      </p:sp>
      <p:sp>
        <p:nvSpPr>
          <p:cNvPr id="4" name="Slide Number Placeholder 3">
            <a:extLst>
              <a:ext uri="{FF2B5EF4-FFF2-40B4-BE49-F238E27FC236}">
                <a16:creationId xmlns:a16="http://schemas.microsoft.com/office/drawing/2014/main" id="{9DDA1259-72C1-31AA-6229-D7E203AE0859}"/>
              </a:ext>
            </a:extLst>
          </p:cNvPr>
          <p:cNvSpPr>
            <a:spLocks noGrp="1"/>
          </p:cNvSpPr>
          <p:nvPr>
            <p:ph type="sldNum" sz="quarter" idx="5"/>
          </p:nvPr>
        </p:nvSpPr>
        <p:spPr/>
        <p:txBody>
          <a:bodyPr/>
          <a:lstStyle/>
          <a:p>
            <a:fld id="{77AEDF7D-290B-4210-9165-AA277FD2D17B}" type="slidenum">
              <a:rPr lang="en-US" smtClean="0"/>
              <a:t>11</a:t>
            </a:fld>
            <a:endParaRPr lang="en-US"/>
          </a:p>
        </p:txBody>
      </p:sp>
    </p:spTree>
    <p:extLst>
      <p:ext uri="{BB962C8B-B14F-4D97-AF65-F5344CB8AC3E}">
        <p14:creationId xmlns:p14="http://schemas.microsoft.com/office/powerpoint/2010/main" val="3415500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32846D-A7DE-6AC6-3567-C1308AF0EB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7CCF05-767F-559A-6E80-260A69F86A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FBAB73-0D13-A80D-42B3-FEE7C8108808}"/>
              </a:ext>
            </a:extLst>
          </p:cNvPr>
          <p:cNvSpPr>
            <a:spLocks noGrp="1"/>
          </p:cNvSpPr>
          <p:nvPr>
            <p:ph type="body" idx="1"/>
          </p:nvPr>
        </p:nvSpPr>
        <p:spPr/>
        <p:txBody>
          <a:bodyPr/>
          <a:lstStyle/>
          <a:p>
            <a:r>
              <a:rPr lang="en-US" dirty="0"/>
              <a:t>Flow/chart/decision tree for vaccine-preventable disease exposure. </a:t>
            </a:r>
          </a:p>
        </p:txBody>
      </p:sp>
      <p:sp>
        <p:nvSpPr>
          <p:cNvPr id="4" name="Slide Number Placeholder 3">
            <a:extLst>
              <a:ext uri="{FF2B5EF4-FFF2-40B4-BE49-F238E27FC236}">
                <a16:creationId xmlns:a16="http://schemas.microsoft.com/office/drawing/2014/main" id="{7F64BCE2-EF9B-0836-C96B-CD772BE311FB}"/>
              </a:ext>
            </a:extLst>
          </p:cNvPr>
          <p:cNvSpPr>
            <a:spLocks noGrp="1"/>
          </p:cNvSpPr>
          <p:nvPr>
            <p:ph type="sldNum" sz="quarter" idx="5"/>
          </p:nvPr>
        </p:nvSpPr>
        <p:spPr/>
        <p:txBody>
          <a:bodyPr/>
          <a:lstStyle/>
          <a:p>
            <a:fld id="{77AEDF7D-290B-4210-9165-AA277FD2D17B}" type="slidenum">
              <a:rPr lang="en-US" smtClean="0"/>
              <a:t>12</a:t>
            </a:fld>
            <a:endParaRPr lang="en-US"/>
          </a:p>
        </p:txBody>
      </p:sp>
    </p:spTree>
    <p:extLst>
      <p:ext uri="{BB962C8B-B14F-4D97-AF65-F5344CB8AC3E}">
        <p14:creationId xmlns:p14="http://schemas.microsoft.com/office/powerpoint/2010/main" val="3497421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corresponding written workflow</a:t>
            </a:r>
          </a:p>
        </p:txBody>
      </p:sp>
      <p:sp>
        <p:nvSpPr>
          <p:cNvPr id="4" name="Slide Number Placeholder 3"/>
          <p:cNvSpPr>
            <a:spLocks noGrp="1"/>
          </p:cNvSpPr>
          <p:nvPr>
            <p:ph type="sldNum" sz="quarter" idx="5"/>
          </p:nvPr>
        </p:nvSpPr>
        <p:spPr/>
        <p:txBody>
          <a:bodyPr/>
          <a:lstStyle/>
          <a:p>
            <a:fld id="{77AEDF7D-290B-4210-9165-AA277FD2D17B}" type="slidenum">
              <a:rPr lang="en-US" smtClean="0"/>
              <a:t>13</a:t>
            </a:fld>
            <a:endParaRPr lang="en-US"/>
          </a:p>
        </p:txBody>
      </p:sp>
    </p:spTree>
    <p:extLst>
      <p:ext uri="{BB962C8B-B14F-4D97-AF65-F5344CB8AC3E}">
        <p14:creationId xmlns:p14="http://schemas.microsoft.com/office/powerpoint/2010/main" val="3783311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34B61-25F7-EC51-C6BA-884CA25F4E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AA7D1C-B10E-3A8A-318F-A1C9078261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49EEE4-0609-12B0-E618-4749A550D2B7}"/>
              </a:ext>
            </a:extLst>
          </p:cNvPr>
          <p:cNvSpPr>
            <a:spLocks noGrp="1"/>
          </p:cNvSpPr>
          <p:nvPr>
            <p:ph type="body" idx="1"/>
          </p:nvPr>
        </p:nvSpPr>
        <p:spPr/>
        <p:txBody>
          <a:bodyPr/>
          <a:lstStyle/>
          <a:p>
            <a:r>
              <a:rPr lang="en-US" dirty="0"/>
              <a:t>accompanying the decision tree/flowchart is the available PEP which covers 17 diseases identified from the CDC website with their available PEP name, indications, and a notes section. This will be used by disease investigators and epidemiologists when investigating</a:t>
            </a:r>
          </a:p>
        </p:txBody>
      </p:sp>
      <p:sp>
        <p:nvSpPr>
          <p:cNvPr id="4" name="Slide Number Placeholder 3">
            <a:extLst>
              <a:ext uri="{FF2B5EF4-FFF2-40B4-BE49-F238E27FC236}">
                <a16:creationId xmlns:a16="http://schemas.microsoft.com/office/drawing/2014/main" id="{337C5380-E3E5-C7A2-1EFC-E8CCF986615E}"/>
              </a:ext>
            </a:extLst>
          </p:cNvPr>
          <p:cNvSpPr>
            <a:spLocks noGrp="1"/>
          </p:cNvSpPr>
          <p:nvPr>
            <p:ph type="sldNum" sz="quarter" idx="5"/>
          </p:nvPr>
        </p:nvSpPr>
        <p:spPr/>
        <p:txBody>
          <a:bodyPr/>
          <a:lstStyle/>
          <a:p>
            <a:fld id="{77AEDF7D-290B-4210-9165-AA277FD2D17B}" type="slidenum">
              <a:rPr lang="en-US" smtClean="0"/>
              <a:t>14</a:t>
            </a:fld>
            <a:endParaRPr lang="en-US"/>
          </a:p>
        </p:txBody>
      </p:sp>
    </p:spTree>
    <p:extLst>
      <p:ext uri="{BB962C8B-B14F-4D97-AF65-F5344CB8AC3E}">
        <p14:creationId xmlns:p14="http://schemas.microsoft.com/office/powerpoint/2010/main" val="1107366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FF4DF-3F35-199E-3A12-A8ABEB26D2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4D1595-930B-71DA-236F-59C1990C17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6F5319-39DE-A4A9-9C29-D686B9A6C624}"/>
              </a:ext>
            </a:extLst>
          </p:cNvPr>
          <p:cNvSpPr>
            <a:spLocks noGrp="1"/>
          </p:cNvSpPr>
          <p:nvPr>
            <p:ph type="body" idx="1"/>
          </p:nvPr>
        </p:nvSpPr>
        <p:spPr/>
        <p:txBody>
          <a:bodyPr/>
          <a:lstStyle/>
          <a:p>
            <a:r>
              <a:rPr lang="en-US" dirty="0"/>
              <a:t>And finally, once patients are in Q/I, we needed a way to track them. "This tracking sheet is an essential tool for managing individuals under quarantine or isolation as part of Jackson County Public Health’s communicable disease protocols. It organizes case information in a way that enhances efficiency and accuracy for public health staff.</a:t>
            </a:r>
          </a:p>
          <a:p>
            <a:endParaRPr lang="en-US" dirty="0"/>
          </a:p>
          <a:p>
            <a:r>
              <a:rPr lang="en-US" dirty="0"/>
              <a:t>As you can see in the image, each section is color-coded by data type, making it easier for staff to find and update specific information quickly. This design was adapted from JCPH’s standard epidemiology logs, so it’s familiar to our team and aligns with established data management practices.</a:t>
            </a:r>
          </a:p>
          <a:p>
            <a:endParaRPr lang="en-US" dirty="0"/>
          </a:p>
          <a:p>
            <a:r>
              <a:rPr lang="en-US" dirty="0"/>
              <a:t>This tracking sheet will be maintained by a JCPH disease investigator or epidemiologist, helping to ensure thorough case management and allowing for data-driven decisions that meet both compliance and individual support needs."</a:t>
            </a:r>
          </a:p>
          <a:p>
            <a:endParaRPr lang="en-US" dirty="0"/>
          </a:p>
        </p:txBody>
      </p:sp>
      <p:sp>
        <p:nvSpPr>
          <p:cNvPr id="4" name="Slide Number Placeholder 3">
            <a:extLst>
              <a:ext uri="{FF2B5EF4-FFF2-40B4-BE49-F238E27FC236}">
                <a16:creationId xmlns:a16="http://schemas.microsoft.com/office/drawing/2014/main" id="{5744A431-E664-11A9-B923-048D35DF823B}"/>
              </a:ext>
            </a:extLst>
          </p:cNvPr>
          <p:cNvSpPr>
            <a:spLocks noGrp="1"/>
          </p:cNvSpPr>
          <p:nvPr>
            <p:ph type="sldNum" sz="quarter" idx="5"/>
          </p:nvPr>
        </p:nvSpPr>
        <p:spPr/>
        <p:txBody>
          <a:bodyPr/>
          <a:lstStyle/>
          <a:p>
            <a:fld id="{77AEDF7D-290B-4210-9165-AA277FD2D17B}" type="slidenum">
              <a:rPr lang="en-US" smtClean="0"/>
              <a:t>15</a:t>
            </a:fld>
            <a:endParaRPr lang="en-US"/>
          </a:p>
        </p:txBody>
      </p:sp>
    </p:spTree>
    <p:extLst>
      <p:ext uri="{BB962C8B-B14F-4D97-AF65-F5344CB8AC3E}">
        <p14:creationId xmlns:p14="http://schemas.microsoft.com/office/powerpoint/2010/main" val="226314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82975-6719-0669-45DB-5005013365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AA917D-F7C5-13CD-B2FA-5EF09A48D8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85D1D3-5017-16E5-4877-D4886627328D}"/>
              </a:ext>
            </a:extLst>
          </p:cNvPr>
          <p:cNvSpPr>
            <a:spLocks noGrp="1"/>
          </p:cNvSpPr>
          <p:nvPr>
            <p:ph type="body" idx="1"/>
          </p:nvPr>
        </p:nvSpPr>
        <p:spPr/>
        <p:txBody>
          <a:bodyPr/>
          <a:lstStyle/>
          <a:p>
            <a:r>
              <a:rPr lang="en-US" dirty="0"/>
              <a:t>The Q/I Tracking Sheet leverages data validation extensively to ensure data quality and consistency, which is crucial for effective public health response. Here’s how data validation enhances the workflow:</a:t>
            </a:r>
          </a:p>
          <a:p>
            <a:pPr>
              <a:buFont typeface="+mj-lt"/>
              <a:buAutoNum type="arabicPeriod"/>
            </a:pPr>
            <a:r>
              <a:rPr lang="en-US" b="1" dirty="0"/>
              <a:t>Standardization</a:t>
            </a:r>
            <a:r>
              <a:rPr lang="en-US" dirty="0"/>
              <a:t>: Dropdowns in key fields like Gender, Ethnicity, and Occupation Type streamline data entry, allowing staff to select from a set list of options, reducing variability and ensuring that similar information is recorded uniformly.</a:t>
            </a:r>
          </a:p>
          <a:p>
            <a:pPr>
              <a:buFont typeface="+mj-lt"/>
              <a:buAutoNum type="arabicPeriod"/>
            </a:pPr>
            <a:r>
              <a:rPr lang="en-US" b="1" dirty="0"/>
              <a:t>Error Reduction</a:t>
            </a:r>
            <a:r>
              <a:rPr lang="en-US" dirty="0"/>
              <a:t>: For fields like date of birth, test dates, and quarantine start and end dates, only date entries are allowed, which prevents accidental text entry errors and ensures clarity.</a:t>
            </a:r>
          </a:p>
          <a:p>
            <a:pPr>
              <a:buFont typeface="+mj-lt"/>
              <a:buAutoNum type="arabicPeriod"/>
            </a:pPr>
            <a:r>
              <a:rPr lang="en-US" b="1" dirty="0"/>
              <a:t>Usability</a:t>
            </a:r>
            <a:r>
              <a:rPr lang="en-US" dirty="0"/>
              <a:t>: By using dropdown menus for commonly used categories (e.g., Symptom Status, Vaccination Type), the sheet becomes more user-friendly, saving investigators time and enabling quick entry during high-stress scenarios.</a:t>
            </a:r>
          </a:p>
          <a:p>
            <a:pPr>
              <a:buFont typeface="+mj-lt"/>
              <a:buAutoNum type="arabicPeriod"/>
            </a:pPr>
            <a:r>
              <a:rPr lang="en-US" b="1" dirty="0"/>
              <a:t>Data Analysis</a:t>
            </a:r>
            <a:r>
              <a:rPr lang="en-US" dirty="0"/>
              <a:t>: By having standardized entries across all cases, we enable reliable tracking, analysis, and interpretation of data. This structure supports effective outbreak response and future evaluations.</a:t>
            </a:r>
          </a:p>
          <a:p>
            <a:endParaRPr lang="en-US" dirty="0"/>
          </a:p>
        </p:txBody>
      </p:sp>
      <p:sp>
        <p:nvSpPr>
          <p:cNvPr id="4" name="Slide Number Placeholder 3">
            <a:extLst>
              <a:ext uri="{FF2B5EF4-FFF2-40B4-BE49-F238E27FC236}">
                <a16:creationId xmlns:a16="http://schemas.microsoft.com/office/drawing/2014/main" id="{631D67E3-C1AA-D340-EAD9-DD1B68EE7AF4}"/>
              </a:ext>
            </a:extLst>
          </p:cNvPr>
          <p:cNvSpPr>
            <a:spLocks noGrp="1"/>
          </p:cNvSpPr>
          <p:nvPr>
            <p:ph type="sldNum" sz="quarter" idx="5"/>
          </p:nvPr>
        </p:nvSpPr>
        <p:spPr/>
        <p:txBody>
          <a:bodyPr/>
          <a:lstStyle/>
          <a:p>
            <a:fld id="{77AEDF7D-290B-4210-9165-AA277FD2D17B}" type="slidenum">
              <a:rPr lang="en-US" smtClean="0"/>
              <a:t>16</a:t>
            </a:fld>
            <a:endParaRPr lang="en-US"/>
          </a:p>
        </p:txBody>
      </p:sp>
    </p:spTree>
    <p:extLst>
      <p:ext uri="{BB962C8B-B14F-4D97-AF65-F5344CB8AC3E}">
        <p14:creationId xmlns:p14="http://schemas.microsoft.com/office/powerpoint/2010/main" val="3480666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A9EBF-72B3-8237-BD42-3BB7EE45B3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F09739-6860-9100-A02A-FDDDAA18D6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EA642E-DCB3-22B2-E602-AF0E4F4A2745}"/>
              </a:ext>
            </a:extLst>
          </p:cNvPr>
          <p:cNvSpPr>
            <a:spLocks noGrp="1"/>
          </p:cNvSpPr>
          <p:nvPr>
            <p:ph type="body" idx="1"/>
          </p:nvPr>
        </p:nvSpPr>
        <p:spPr/>
        <p:txBody>
          <a:bodyPr/>
          <a:lstStyle/>
          <a:p>
            <a:r>
              <a:rPr lang="en-US" dirty="0"/>
              <a:t>Taking place on November 11</a:t>
            </a:r>
            <a:r>
              <a:rPr lang="en-US" baseline="30000" dirty="0"/>
              <a:t>th</a:t>
            </a:r>
            <a:r>
              <a:rPr lang="en-US" dirty="0"/>
              <a:t>, next Monday, I will be assisting in the facilitation of the PDD training module. </a:t>
            </a:r>
          </a:p>
          <a:p>
            <a:endParaRPr lang="en-US" dirty="0"/>
          </a:p>
          <a:p>
            <a:r>
              <a:rPr lang="en-US" dirty="0"/>
              <a:t>This slide provides an overview of the PDD Training Module. The objective was to create a comprehensive training program that would prepare all JCPH staff, not just those in the epidemiology department, to respond effectively to communicable disease outbreaks. This is going to be used as a yearly training, to make sure JCPH is well equipped in the event of another pandemic/outbreak scenario.</a:t>
            </a:r>
          </a:p>
          <a:p>
            <a:endParaRPr lang="en-US" dirty="0"/>
          </a:p>
          <a:p>
            <a:r>
              <a:rPr lang="en-US" dirty="0"/>
              <a:t> A little bit about JCPH’s  experience with COVID: In 2020, JCPH only had two diseases investigators, and in wake of the COVID-19 pandemic, hundreds of cases per day were coming in, so with grant funding, they were able to hire 50 temporary disease investigators. Luckily, this got them through, but in the event this was not possible, JCPH would have been in an insurmountable situation of case volume. This training is designed so that in the event of another pandemic, anyone can step up and help. </a:t>
            </a:r>
          </a:p>
          <a:p>
            <a:endParaRPr lang="en-US" dirty="0"/>
          </a:p>
          <a:p>
            <a:endParaRPr lang="en-US" dirty="0"/>
          </a:p>
          <a:p>
            <a:r>
              <a:rPr lang="en-US" dirty="0"/>
              <a:t>The training module covers:</a:t>
            </a:r>
          </a:p>
          <a:p>
            <a:pPr>
              <a:buFont typeface="+mj-lt"/>
              <a:buAutoNum type="arabicPeriod"/>
            </a:pPr>
            <a:r>
              <a:rPr lang="en-US" b="1" dirty="0"/>
              <a:t>Epidemiology Fundamentals</a:t>
            </a:r>
            <a:r>
              <a:rPr lang="en-US" dirty="0"/>
              <a:t> – including core principles of outbreak investigation, contact tracing techniques, and case management.</a:t>
            </a:r>
          </a:p>
          <a:p>
            <a:pPr>
              <a:buFont typeface="+mj-lt"/>
              <a:buAutoNum type="arabicPeriod"/>
            </a:pPr>
            <a:r>
              <a:rPr lang="en-US" b="1" dirty="0"/>
              <a:t>Real-World Relevance</a:t>
            </a:r>
            <a:r>
              <a:rPr lang="en-US" dirty="0"/>
              <a:t> – specifically tailored to the local context, such as recent outbreaks in Jackson County, making the training practical and relevant.</a:t>
            </a:r>
          </a:p>
          <a:p>
            <a:r>
              <a:rPr lang="en-US" b="1" dirty="0"/>
              <a:t>Project Summary:</a:t>
            </a:r>
            <a:r>
              <a:rPr lang="en-US" dirty="0"/>
              <a:t> I collaborated closely with Dr. Adeyemi </a:t>
            </a:r>
            <a:r>
              <a:rPr lang="en-US" dirty="0" err="1"/>
              <a:t>Adedokun</a:t>
            </a:r>
            <a:r>
              <a:rPr lang="en-US" dirty="0"/>
              <a:t>, who provided mentorship and feedback throughout the project. The module includes both content delivery and practical application through hands-on case investigations. In the following slides, I’ll walk you through each material and result created for the training.</a:t>
            </a:r>
          </a:p>
          <a:p>
            <a:endParaRPr lang="en-US" dirty="0"/>
          </a:p>
          <a:p>
            <a:endParaRPr lang="en-US" dirty="0"/>
          </a:p>
        </p:txBody>
      </p:sp>
      <p:sp>
        <p:nvSpPr>
          <p:cNvPr id="4" name="Slide Number Placeholder 3">
            <a:extLst>
              <a:ext uri="{FF2B5EF4-FFF2-40B4-BE49-F238E27FC236}">
                <a16:creationId xmlns:a16="http://schemas.microsoft.com/office/drawing/2014/main" id="{812A9D5A-5D0F-9530-4AFE-CAD0D2DCF144}"/>
              </a:ext>
            </a:extLst>
          </p:cNvPr>
          <p:cNvSpPr>
            <a:spLocks noGrp="1"/>
          </p:cNvSpPr>
          <p:nvPr>
            <p:ph type="sldNum" sz="quarter" idx="5"/>
          </p:nvPr>
        </p:nvSpPr>
        <p:spPr/>
        <p:txBody>
          <a:bodyPr/>
          <a:lstStyle/>
          <a:p>
            <a:fld id="{77AEDF7D-290B-4210-9165-AA277FD2D17B}" type="slidenum">
              <a:rPr lang="en-US" smtClean="0"/>
              <a:t>17</a:t>
            </a:fld>
            <a:endParaRPr lang="en-US"/>
          </a:p>
        </p:txBody>
      </p:sp>
    </p:spTree>
    <p:extLst>
      <p:ext uri="{BB962C8B-B14F-4D97-AF65-F5344CB8AC3E}">
        <p14:creationId xmlns:p14="http://schemas.microsoft.com/office/powerpoint/2010/main" val="1960159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PowerPoint presentation is the core teaching tool for the PDD training. It included essential public health topics that staff will need to understand for effective outbreak response. Key topics include:</a:t>
            </a:r>
          </a:p>
          <a:p>
            <a:endParaRPr lang="en-US" dirty="0"/>
          </a:p>
          <a:p>
            <a:pPr>
              <a:buFont typeface="Arial" panose="020B0604020202020204" pitchFamily="34" charset="0"/>
              <a:buChar char="•"/>
            </a:pPr>
            <a:r>
              <a:rPr lang="en-US" b="1" dirty="0"/>
              <a:t>Epidemiology Basics</a:t>
            </a:r>
            <a:r>
              <a:rPr lang="en-US" dirty="0"/>
              <a:t> – Introduction to disease surveillance and variables like person, place, and time.</a:t>
            </a:r>
          </a:p>
          <a:p>
            <a:pPr>
              <a:buFont typeface="Arial" panose="020B0604020202020204" pitchFamily="34" charset="0"/>
              <a:buChar char="•"/>
            </a:pPr>
            <a:r>
              <a:rPr lang="en-US" b="1" dirty="0"/>
              <a:t>Outbreak Investigation Process</a:t>
            </a:r>
            <a:r>
              <a:rPr lang="en-US" dirty="0"/>
              <a:t> – Step-by-step guidance, from identifying cases to tracing contacts and monitoring outcomes.</a:t>
            </a:r>
          </a:p>
          <a:p>
            <a:pPr>
              <a:buFont typeface="Arial" panose="020B0604020202020204" pitchFamily="34" charset="0"/>
              <a:buChar char="•"/>
            </a:pPr>
            <a:r>
              <a:rPr lang="en-US" b="1" dirty="0"/>
              <a:t>Legal &amp; Ethical Considerations</a:t>
            </a:r>
            <a:r>
              <a:rPr lang="en-US" dirty="0"/>
              <a:t> – Addressing the rights and responsibilities of public health practitioners in outbreak settings.</a:t>
            </a:r>
          </a:p>
          <a:p>
            <a:r>
              <a:rPr lang="en-US" dirty="0"/>
              <a:t>To enhance engagement, the slides incorporated charts, flow diagrams, and case studies, making complex topics accessible for staff across various backgrounds. Data visualization is a key step in making sure the presentation is digestible.</a:t>
            </a:r>
          </a:p>
          <a:p>
            <a:endParaRPr lang="en-US" dirty="0"/>
          </a:p>
          <a:p>
            <a:r>
              <a:rPr lang="en-US" dirty="0"/>
              <a:t>And upon completion of the lecture, there will be a time for discussion and questions before we move to the activity</a:t>
            </a:r>
          </a:p>
        </p:txBody>
      </p:sp>
      <p:sp>
        <p:nvSpPr>
          <p:cNvPr id="4" name="Slide Number Placeholder 3"/>
          <p:cNvSpPr>
            <a:spLocks noGrp="1"/>
          </p:cNvSpPr>
          <p:nvPr>
            <p:ph type="sldNum" sz="quarter" idx="5"/>
          </p:nvPr>
        </p:nvSpPr>
        <p:spPr/>
        <p:txBody>
          <a:bodyPr/>
          <a:lstStyle/>
          <a:p>
            <a:fld id="{77AEDF7D-290B-4210-9165-AA277FD2D17B}" type="slidenum">
              <a:rPr lang="en-US" smtClean="0"/>
              <a:t>18</a:t>
            </a:fld>
            <a:endParaRPr lang="en-US"/>
          </a:p>
        </p:txBody>
      </p:sp>
    </p:spTree>
    <p:extLst>
      <p:ext uri="{BB962C8B-B14F-4D97-AF65-F5344CB8AC3E}">
        <p14:creationId xmlns:p14="http://schemas.microsoft.com/office/powerpoint/2010/main" val="26582790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A6726-2390-BDD8-53E7-C87744E3C1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82DAF2-DCFA-69DD-B247-75FF477D5D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967004-F267-4BED-F8AA-A3162B870C95}"/>
              </a:ext>
            </a:extLst>
          </p:cNvPr>
          <p:cNvSpPr>
            <a:spLocks noGrp="1"/>
          </p:cNvSpPr>
          <p:nvPr>
            <p:ph type="body" idx="1"/>
          </p:nvPr>
        </p:nvSpPr>
        <p:spPr/>
        <p:txBody>
          <a:bodyPr/>
          <a:lstStyle/>
          <a:p>
            <a:r>
              <a:rPr lang="en-US" dirty="0"/>
              <a:t>An essential component of the training is the </a:t>
            </a:r>
            <a:r>
              <a:rPr lang="en-US" b="1" dirty="0"/>
              <a:t>interactive learning activity</a:t>
            </a:r>
            <a:r>
              <a:rPr lang="en-US" dirty="0"/>
              <a:t>, where participants will engage in case investigation scenarios to apply theoretical knowledge learned from the presentation. I developed three scenarios:</a:t>
            </a:r>
          </a:p>
          <a:p>
            <a:endParaRPr lang="en-US" dirty="0"/>
          </a:p>
          <a:p>
            <a:pPr>
              <a:buFont typeface="+mj-lt"/>
              <a:buAutoNum type="arabicPeriod"/>
            </a:pPr>
            <a:r>
              <a:rPr lang="en-US" b="1" dirty="0"/>
              <a:t>Salmonella Outbreak</a:t>
            </a:r>
            <a:r>
              <a:rPr lang="en-US" dirty="0"/>
              <a:t> – Staff practiced tracing foodborne transmission and identifying sources. Heavy focus on the food exposures, with a longer form</a:t>
            </a:r>
          </a:p>
          <a:p>
            <a:pPr>
              <a:buFont typeface="+mj-lt"/>
              <a:buAutoNum type="arabicPeriod"/>
            </a:pPr>
            <a:r>
              <a:rPr lang="en-US" b="1" dirty="0"/>
              <a:t>Pertussis Outbreak</a:t>
            </a:r>
            <a:r>
              <a:rPr lang="en-US" dirty="0"/>
              <a:t> – Participants worked on contact tracing with a focus on vaccination history. Heavy emphasis on </a:t>
            </a:r>
            <a:r>
              <a:rPr lang="en-US" dirty="0" err="1"/>
              <a:t>showmevax</a:t>
            </a:r>
            <a:r>
              <a:rPr lang="en-US" dirty="0"/>
              <a:t>, looking for the right places for vaccine records, and contact tracing to warn others</a:t>
            </a:r>
          </a:p>
          <a:p>
            <a:pPr>
              <a:buFont typeface="+mj-lt"/>
              <a:buAutoNum type="arabicPeriod"/>
            </a:pPr>
            <a:r>
              <a:rPr lang="en-US" b="1" dirty="0"/>
              <a:t>Legionella Outbreak</a:t>
            </a:r>
            <a:r>
              <a:rPr lang="en-US" dirty="0"/>
              <a:t> – This scenario involved environmental assessment, simulating real-world complexities of disease transmission. Highlights the importance of  environmental factors, many of which are the classic legionella examples</a:t>
            </a:r>
          </a:p>
          <a:p>
            <a:pPr>
              <a:buFont typeface="+mj-lt"/>
              <a:buAutoNum type="arabicPeriod"/>
            </a:pPr>
            <a:endParaRPr lang="en-US" dirty="0"/>
          </a:p>
          <a:p>
            <a:pPr>
              <a:buFont typeface="+mj-lt"/>
              <a:buAutoNum type="arabicPeriod"/>
            </a:pPr>
            <a:r>
              <a:rPr lang="en-US" dirty="0"/>
              <a:t>In each scenario. There are a total of six unique scripts. These scripts will be used to practice interview and data collection techniques. Each interview has a certain tone or personality that represents a common theme amongst these types of disease interviews. On one hand someone is happy to provide further information, contacts, </a:t>
            </a:r>
            <a:r>
              <a:rPr lang="en-US" dirty="0" err="1"/>
              <a:t>etc</a:t>
            </a:r>
            <a:r>
              <a:rPr lang="en-US" dirty="0"/>
              <a:t>, on the other hand, someone may be angry, questioning, or doubtful in the conversation making it difficult to complete. This was taken into account and is shown in the scripts to highlight this reality. </a:t>
            </a:r>
          </a:p>
          <a:p>
            <a:pPr>
              <a:buFont typeface="+mj-lt"/>
              <a:buAutoNum type="arabicPeriod"/>
            </a:pPr>
            <a:endParaRPr lang="en-US" dirty="0"/>
          </a:p>
          <a:p>
            <a:pPr>
              <a:buFont typeface="+mj-lt"/>
              <a:buAutoNum type="arabicPeriod"/>
            </a:pPr>
            <a:endParaRPr lang="en-US" dirty="0"/>
          </a:p>
        </p:txBody>
      </p:sp>
      <p:sp>
        <p:nvSpPr>
          <p:cNvPr id="4" name="Slide Number Placeholder 3">
            <a:extLst>
              <a:ext uri="{FF2B5EF4-FFF2-40B4-BE49-F238E27FC236}">
                <a16:creationId xmlns:a16="http://schemas.microsoft.com/office/drawing/2014/main" id="{D44A7A77-AA8C-4B2E-B086-547EBF5F4753}"/>
              </a:ext>
            </a:extLst>
          </p:cNvPr>
          <p:cNvSpPr>
            <a:spLocks noGrp="1"/>
          </p:cNvSpPr>
          <p:nvPr>
            <p:ph type="sldNum" sz="quarter" idx="5"/>
          </p:nvPr>
        </p:nvSpPr>
        <p:spPr/>
        <p:txBody>
          <a:bodyPr/>
          <a:lstStyle/>
          <a:p>
            <a:fld id="{77AEDF7D-290B-4210-9165-AA277FD2D17B}" type="slidenum">
              <a:rPr lang="en-US" smtClean="0"/>
              <a:t>19</a:t>
            </a:fld>
            <a:endParaRPr lang="en-US"/>
          </a:p>
        </p:txBody>
      </p:sp>
    </p:spTree>
    <p:extLst>
      <p:ext uri="{BB962C8B-B14F-4D97-AF65-F5344CB8AC3E}">
        <p14:creationId xmlns:p14="http://schemas.microsoft.com/office/powerpoint/2010/main" val="1853762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3C9EB2-C0A8-BE9A-F07B-17214CB215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AF021D-BA19-FF59-B5C4-AC6D046655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F492E3-58F9-F7AA-469B-C3482A305A8C}"/>
              </a:ext>
            </a:extLst>
          </p:cNvPr>
          <p:cNvSpPr>
            <a:spLocks noGrp="1"/>
          </p:cNvSpPr>
          <p:nvPr>
            <p:ph type="body" idx="1"/>
          </p:nvPr>
        </p:nvSpPr>
        <p:spPr/>
        <p:txBody>
          <a:bodyPr/>
          <a:lstStyle/>
          <a:p>
            <a:pPr>
              <a:buFont typeface="+mj-lt"/>
              <a:buAutoNum type="arabicPeriod"/>
            </a:pPr>
            <a:endParaRPr lang="en-US" dirty="0"/>
          </a:p>
          <a:p>
            <a:pPr>
              <a:buFont typeface="+mj-lt"/>
              <a:buAutoNum type="arabicPeriod"/>
            </a:pPr>
            <a:r>
              <a:rPr lang="en-US" dirty="0"/>
              <a:t>Left – Salmonella</a:t>
            </a:r>
          </a:p>
          <a:p>
            <a:pPr>
              <a:buFont typeface="+mj-lt"/>
              <a:buAutoNum type="arabicPeriod"/>
            </a:pPr>
            <a:r>
              <a:rPr lang="en-US" dirty="0"/>
              <a:t>Right – Pertussis</a:t>
            </a:r>
          </a:p>
          <a:p>
            <a:pPr>
              <a:buFont typeface="+mj-lt"/>
              <a:buAutoNum type="arabicPeriod"/>
            </a:pPr>
            <a:endParaRPr lang="en-US" dirty="0"/>
          </a:p>
          <a:p>
            <a:pPr>
              <a:buFont typeface="+mj-lt"/>
              <a:buAutoNum type="arabicPeriod"/>
            </a:pPr>
            <a:endParaRPr lang="en-US" dirty="0"/>
          </a:p>
          <a:p>
            <a:pPr>
              <a:buFont typeface="+mj-lt"/>
              <a:buAutoNum type="arabicPeriod"/>
            </a:pPr>
            <a:r>
              <a:rPr lang="en-US" dirty="0"/>
              <a:t>At the conclusion of this activity there will be a feedback survey provided by JCPH to assess the effectiveness of the training, retention, and overall engagement</a:t>
            </a:r>
          </a:p>
          <a:p>
            <a:pPr>
              <a:buFont typeface="+mj-lt"/>
              <a:buAutoNum type="arabicPeriod"/>
            </a:pPr>
            <a:endParaRPr lang="en-US" dirty="0"/>
          </a:p>
        </p:txBody>
      </p:sp>
      <p:sp>
        <p:nvSpPr>
          <p:cNvPr id="4" name="Slide Number Placeholder 3">
            <a:extLst>
              <a:ext uri="{FF2B5EF4-FFF2-40B4-BE49-F238E27FC236}">
                <a16:creationId xmlns:a16="http://schemas.microsoft.com/office/drawing/2014/main" id="{F5916C94-B4C7-CBD0-1E31-4C813681BEE4}"/>
              </a:ext>
            </a:extLst>
          </p:cNvPr>
          <p:cNvSpPr>
            <a:spLocks noGrp="1"/>
          </p:cNvSpPr>
          <p:nvPr>
            <p:ph type="sldNum" sz="quarter" idx="5"/>
          </p:nvPr>
        </p:nvSpPr>
        <p:spPr/>
        <p:txBody>
          <a:bodyPr/>
          <a:lstStyle/>
          <a:p>
            <a:fld id="{77AEDF7D-290B-4210-9165-AA277FD2D17B}" type="slidenum">
              <a:rPr lang="en-US" smtClean="0"/>
              <a:t>20</a:t>
            </a:fld>
            <a:endParaRPr lang="en-US"/>
          </a:p>
        </p:txBody>
      </p:sp>
    </p:spTree>
    <p:extLst>
      <p:ext uri="{BB962C8B-B14F-4D97-AF65-F5344CB8AC3E}">
        <p14:creationId xmlns:p14="http://schemas.microsoft.com/office/powerpoint/2010/main" val="4286494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Originally from </a:t>
            </a:r>
            <a:r>
              <a:rPr lang="en-US" dirty="0" err="1"/>
              <a:t>pittsburg</a:t>
            </a:r>
            <a:r>
              <a:rPr lang="en-US" dirty="0"/>
              <a:t> KS, - Go Purple Dragons</a:t>
            </a:r>
          </a:p>
          <a:p>
            <a:r>
              <a:rPr lang="en-US" dirty="0"/>
              <a:t>Came to Kansas-State in 2019 for my undergrad in human Health Biology and to throw hammer and weight for K-State T&amp;F</a:t>
            </a:r>
          </a:p>
          <a:p>
            <a:r>
              <a:rPr lang="en-US" dirty="0"/>
              <a:t>After undergrad – I started here in the MPH IDZ in 2022 and hopefully after this week I will no longer be an MPH candidate but a MPH degree holder</a:t>
            </a:r>
          </a:p>
        </p:txBody>
      </p:sp>
      <p:sp>
        <p:nvSpPr>
          <p:cNvPr id="4" name="Slide Number Placeholder 3"/>
          <p:cNvSpPr>
            <a:spLocks noGrp="1"/>
          </p:cNvSpPr>
          <p:nvPr>
            <p:ph type="sldNum" sz="quarter" idx="5"/>
          </p:nvPr>
        </p:nvSpPr>
        <p:spPr/>
        <p:txBody>
          <a:bodyPr/>
          <a:lstStyle/>
          <a:p>
            <a:fld id="{77AEDF7D-290B-4210-9165-AA277FD2D17B}" type="slidenum">
              <a:rPr lang="en-US" smtClean="0"/>
              <a:t>2</a:t>
            </a:fld>
            <a:endParaRPr lang="en-US"/>
          </a:p>
        </p:txBody>
      </p:sp>
    </p:spTree>
    <p:extLst>
      <p:ext uri="{BB962C8B-B14F-4D97-AF65-F5344CB8AC3E}">
        <p14:creationId xmlns:p14="http://schemas.microsoft.com/office/powerpoint/2010/main" val="3488581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projects have set a strong foundation for Jackson County Public Health's response to communicable diseases. By establishing a standardized Q/I policy, we’ve created a repeatable framework that ensures consistency and compliance in outbreak response. The Professional Development Day training expanded staff readiness and will be repeated annually, ensuring that all staff can step in during high-demand situations.</a:t>
            </a:r>
          </a:p>
          <a:p>
            <a:endParaRPr lang="en-US" dirty="0"/>
          </a:p>
          <a:p>
            <a:r>
              <a:rPr lang="en-US" dirty="0"/>
              <a:t>Looking forward, there's potential for the Q/I policy to be formally adopted as a county ordinance, which would give it stronger enforcement power. Additionally, we aim to enhance the training module based on feedback from staff and explore advanced tracking technologies to improve real-time case management and predictive analytics for outbreak preparedness."</a:t>
            </a:r>
          </a:p>
          <a:p>
            <a:endParaRPr lang="en-US" dirty="0"/>
          </a:p>
        </p:txBody>
      </p:sp>
      <p:sp>
        <p:nvSpPr>
          <p:cNvPr id="4" name="Slide Number Placeholder 3"/>
          <p:cNvSpPr>
            <a:spLocks noGrp="1"/>
          </p:cNvSpPr>
          <p:nvPr>
            <p:ph type="sldNum" sz="quarter" idx="5"/>
          </p:nvPr>
        </p:nvSpPr>
        <p:spPr/>
        <p:txBody>
          <a:bodyPr/>
          <a:lstStyle/>
          <a:p>
            <a:fld id="{77AEDF7D-290B-4210-9165-AA277FD2D17B}" type="slidenum">
              <a:rPr lang="en-US" smtClean="0"/>
              <a:t>21</a:t>
            </a:fld>
            <a:endParaRPr lang="en-US"/>
          </a:p>
        </p:txBody>
      </p:sp>
    </p:spTree>
    <p:extLst>
      <p:ext uri="{BB962C8B-B14F-4D97-AF65-F5344CB8AC3E}">
        <p14:creationId xmlns:p14="http://schemas.microsoft.com/office/powerpoint/2010/main" val="1128866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 Kastner – writing from DMP 815</a:t>
            </a:r>
          </a:p>
          <a:p>
            <a:r>
              <a:rPr lang="en-US" dirty="0"/>
              <a:t>Dr. Adams – environmental health (first place I learned about legionella)</a:t>
            </a:r>
          </a:p>
          <a:p>
            <a:r>
              <a:rPr lang="en-US" dirty="0"/>
              <a:t>Dr. Reyes – Multivariate Stats 730 being able to talk to data analytics and interpret information on a better level</a:t>
            </a:r>
          </a:p>
          <a:p>
            <a:endParaRPr lang="en-US" dirty="0"/>
          </a:p>
          <a:p>
            <a:r>
              <a:rPr lang="en-US" dirty="0"/>
              <a:t>first experience working in public health, working with a team of public health professionals</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7AEDF7D-290B-4210-9165-AA277FD2D17B}" type="slidenum">
              <a:rPr lang="en-US" smtClean="0"/>
              <a:t>27</a:t>
            </a:fld>
            <a:endParaRPr lang="en-US"/>
          </a:p>
        </p:txBody>
      </p:sp>
    </p:spTree>
    <p:extLst>
      <p:ext uri="{BB962C8B-B14F-4D97-AF65-F5344CB8AC3E}">
        <p14:creationId xmlns:p14="http://schemas.microsoft.com/office/powerpoint/2010/main" val="25803125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conclude, my time at JCPH focused on strengthening Jackson County’s response to communicable disease threats. The Q/I policy framework provides standardized guidance, while the PDD training module aims to ensure that staff have the necessary skills for effective response. This work has significantly enhanced JCPH’s outbreak management capacity, all while putting my knowledge to work, and pushing me to grow as a public health professional. Moving forward, the policies may be formalized as county ordinances, and continuous improvements will ensure JCPH remains prepared for future challenges."</a:t>
            </a:r>
          </a:p>
        </p:txBody>
      </p:sp>
      <p:sp>
        <p:nvSpPr>
          <p:cNvPr id="4" name="Slide Number Placeholder 3"/>
          <p:cNvSpPr>
            <a:spLocks noGrp="1"/>
          </p:cNvSpPr>
          <p:nvPr>
            <p:ph type="sldNum" sz="quarter" idx="5"/>
          </p:nvPr>
        </p:nvSpPr>
        <p:spPr/>
        <p:txBody>
          <a:bodyPr/>
          <a:lstStyle/>
          <a:p>
            <a:fld id="{77AEDF7D-290B-4210-9165-AA277FD2D17B}" type="slidenum">
              <a:rPr lang="en-US" smtClean="0"/>
              <a:t>28</a:t>
            </a:fld>
            <a:endParaRPr lang="en-US"/>
          </a:p>
        </p:txBody>
      </p:sp>
    </p:spTree>
    <p:extLst>
      <p:ext uri="{BB962C8B-B14F-4D97-AF65-F5344CB8AC3E}">
        <p14:creationId xmlns:p14="http://schemas.microsoft.com/office/powerpoint/2010/main" val="2391843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also like to acknowledge the members of my Committee, my major professor Dr. Adams, committee members Dr. Kastner, and Dr. Reyes. Your support and guidance throughout this process means so much and I legitimately would not be in the place I am without you all.  </a:t>
            </a:r>
          </a:p>
        </p:txBody>
      </p:sp>
      <p:sp>
        <p:nvSpPr>
          <p:cNvPr id="4" name="Slide Number Placeholder 3"/>
          <p:cNvSpPr>
            <a:spLocks noGrp="1"/>
          </p:cNvSpPr>
          <p:nvPr>
            <p:ph type="sldNum" sz="quarter" idx="5"/>
          </p:nvPr>
        </p:nvSpPr>
        <p:spPr/>
        <p:txBody>
          <a:bodyPr/>
          <a:lstStyle/>
          <a:p>
            <a:fld id="{77AEDF7D-290B-4210-9165-AA277FD2D17B}" type="slidenum">
              <a:rPr lang="en-US" smtClean="0"/>
              <a:t>3</a:t>
            </a:fld>
            <a:endParaRPr lang="en-US"/>
          </a:p>
        </p:txBody>
      </p:sp>
    </p:spTree>
    <p:extLst>
      <p:ext uri="{BB962C8B-B14F-4D97-AF65-F5344CB8AC3E}">
        <p14:creationId xmlns:p14="http://schemas.microsoft.com/office/powerpoint/2010/main" val="4140131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dirty="0"/>
              <a:t>Jackson County Public Health (JCPH) is responsible for serving approximately 350,000 residents in Eastern Jackson County (EJC). While Jackson County has a population of over 700,000, JCPH’s service area specifically excludes Kansas City and Independence, which are covered by their own health departments.</a:t>
            </a:r>
          </a:p>
          <a:p>
            <a:pPr marL="0" indent="0">
              <a:buFont typeface="Arial" panose="020B0604020202020204" pitchFamily="34" charset="0"/>
              <a:buNone/>
            </a:pPr>
            <a:endParaRPr lang="en-US" sz="1800" dirty="0"/>
          </a:p>
          <a:p>
            <a:pPr marL="171450" indent="-171450">
              <a:buFont typeface="Arial" panose="020B0604020202020204" pitchFamily="34" charset="0"/>
              <a:buChar char="•"/>
            </a:pPr>
            <a:r>
              <a:rPr lang="en-US" sz="1800" dirty="0"/>
              <a:t>The EJC area exhibits significant diversity and distinct challenges. For example, 15.3% of households live below the poverty line, and educational attainment varies considerably, with nearly 11% of adults lacking a high school diploma, while 33.2% hold at least a bachelor’s degree. This educational disparity impacts health literacy, which is essential in developing effective public health communication strategies.</a:t>
            </a:r>
          </a:p>
          <a:p>
            <a:pPr marL="0" indent="0">
              <a:buFont typeface="Arial" panose="020B0604020202020204" pitchFamily="34" charset="0"/>
              <a:buNone/>
            </a:pPr>
            <a:endParaRPr lang="en-US" sz="1800" dirty="0"/>
          </a:p>
          <a:p>
            <a:pPr marL="171450" indent="-171450">
              <a:buFont typeface="Arial" panose="020B0604020202020204" pitchFamily="34" charset="0"/>
              <a:buChar char="•"/>
            </a:pPr>
            <a:r>
              <a:rPr lang="en-US" sz="1800" dirty="0"/>
              <a:t>EJC’s racial and ethnic makeup also underscores the need for culturally sensitive public health interventions. A diverse population—over 11% Black or African American, 5.3% Hispanic or Latino, and 4.1% Asian—means that JCPH must approach public health strategies with a focus on accessibility, health literacy, and trust-building to ensure effective outbreak response, including quarantine and isolation measures.</a:t>
            </a:r>
          </a:p>
          <a:p>
            <a:pPr marL="0" indent="0">
              <a:buFont typeface="Arial" panose="020B0604020202020204" pitchFamily="34" charset="0"/>
              <a:buNone/>
            </a:pPr>
            <a:endParaRPr lang="en-US" sz="1800" dirty="0"/>
          </a:p>
          <a:p>
            <a:pPr marL="171450" indent="-171450">
              <a:buFont typeface="Arial" panose="020B0604020202020204" pitchFamily="34" charset="0"/>
              <a:buChar char="•"/>
            </a:pPr>
            <a:r>
              <a:rPr lang="en-US" sz="1800" dirty="0"/>
              <a:t>These socioeconomic and demographic characteristics frame the public health landscape in EJC, underscoring the need for adaptable and culturally competent public health policies, like the Quarantine and Isolation (Q/I) Policy and Professional Development Day (PDD) training module that I’ll be discussing in this presentation.</a:t>
            </a:r>
          </a:p>
        </p:txBody>
      </p:sp>
      <p:sp>
        <p:nvSpPr>
          <p:cNvPr id="4" name="Slide Number Placeholder 3"/>
          <p:cNvSpPr>
            <a:spLocks noGrp="1"/>
          </p:cNvSpPr>
          <p:nvPr>
            <p:ph type="sldNum" sz="quarter" idx="5"/>
          </p:nvPr>
        </p:nvSpPr>
        <p:spPr/>
        <p:txBody>
          <a:bodyPr/>
          <a:lstStyle/>
          <a:p>
            <a:fld id="{77AEDF7D-290B-4210-9165-AA277FD2D17B}" type="slidenum">
              <a:rPr lang="en-US" smtClean="0"/>
              <a:t>5</a:t>
            </a:fld>
            <a:endParaRPr lang="en-US"/>
          </a:p>
        </p:txBody>
      </p:sp>
    </p:spTree>
    <p:extLst>
      <p:ext uri="{BB962C8B-B14F-4D97-AF65-F5344CB8AC3E}">
        <p14:creationId xmlns:p14="http://schemas.microsoft.com/office/powerpoint/2010/main" val="315252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my Integrative Learning Experience (ILE) with Jackson County Public Health, I had two primary learning objectives. </a:t>
            </a:r>
          </a:p>
          <a:p>
            <a:endParaRPr lang="en-US" dirty="0"/>
          </a:p>
          <a:p>
            <a:r>
              <a:rPr lang="en-US" dirty="0"/>
              <a:t>First, I aimed to develop a comprehensive Quarantine and Isolation (Q/I) policy that aligns with public health best practices to improve communicable disease control. </a:t>
            </a:r>
          </a:p>
          <a:p>
            <a:endParaRPr lang="en-US" dirty="0"/>
          </a:p>
          <a:p>
            <a:r>
              <a:rPr lang="en-US" dirty="0"/>
              <a:t>My second objective was to design a training module for JCPH staff, specifically through a Professional Development Day (PDD), to enhance the department’s emergency preparedness. I will be detailing both projects, their objectives, key results, and competencies addressed in this presentation.</a:t>
            </a:r>
          </a:p>
        </p:txBody>
      </p:sp>
      <p:sp>
        <p:nvSpPr>
          <p:cNvPr id="4" name="Slide Number Placeholder 3"/>
          <p:cNvSpPr>
            <a:spLocks noGrp="1"/>
          </p:cNvSpPr>
          <p:nvPr>
            <p:ph type="sldNum" sz="quarter" idx="5"/>
          </p:nvPr>
        </p:nvSpPr>
        <p:spPr/>
        <p:txBody>
          <a:bodyPr/>
          <a:lstStyle/>
          <a:p>
            <a:fld id="{77AEDF7D-290B-4210-9165-AA277FD2D17B}" type="slidenum">
              <a:rPr lang="en-US" smtClean="0"/>
              <a:t>6</a:t>
            </a:fld>
            <a:endParaRPr lang="en-US"/>
          </a:p>
        </p:txBody>
      </p:sp>
    </p:spTree>
    <p:extLst>
      <p:ext uri="{BB962C8B-B14F-4D97-AF65-F5344CB8AC3E}">
        <p14:creationId xmlns:p14="http://schemas.microsoft.com/office/powerpoint/2010/main" val="839073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Project 1 focused on developing a comprehensive Quarantine and Isolation policy to support Jackson County Public Health in managing communicable disease outbreaks effectively. This policy was designed to standardize the Q/I process, ensuring a consistent approach for future public health emergencies.</a:t>
            </a:r>
          </a:p>
          <a:p>
            <a:endParaRPr lang="en-US" dirty="0"/>
          </a:p>
          <a:p>
            <a:r>
              <a:rPr lang="en-US" dirty="0"/>
              <a:t>I began with </a:t>
            </a:r>
            <a:r>
              <a:rPr lang="en-US" b="1" dirty="0"/>
              <a:t>policy research</a:t>
            </a:r>
            <a:r>
              <a:rPr lang="en-US" dirty="0"/>
              <a:t> to understand existing federal, state, and local quarantine laws and best practices. This included an in-depth review of CDC recommendations and the Missouri Department of Health and Senior Services (MDHSS) guidelines. I also researched various support resources that JCPH could provide to those in quarantine or isolation, such as food assistance, mental health resources, and rent support.</a:t>
            </a:r>
          </a:p>
          <a:p>
            <a:r>
              <a:rPr lang="en-US" dirty="0"/>
              <a:t>For practical application, I developed </a:t>
            </a:r>
            <a:r>
              <a:rPr lang="en-US" b="1" dirty="0"/>
              <a:t>process flowcharts</a:t>
            </a:r>
            <a:r>
              <a:rPr lang="en-US" dirty="0"/>
              <a:t> that clearly outline procedures for managing both vaccine-preventable and non-vaccine-preventable diseases. These flowcharts serve as quick-reference guides for public health officials, helping them make timely decisions during outbreaks.</a:t>
            </a:r>
          </a:p>
          <a:p>
            <a:endParaRPr lang="en-US" dirty="0"/>
          </a:p>
          <a:p>
            <a:r>
              <a:rPr lang="en-US" dirty="0"/>
              <a:t>An essential component of this policy was creating a </a:t>
            </a:r>
            <a:r>
              <a:rPr lang="en-US" b="1" dirty="0"/>
              <a:t>tracking system</a:t>
            </a:r>
            <a:r>
              <a:rPr lang="en-US" dirty="0"/>
              <a:t> using Excel to monitor individuals under quarantine or isolation. This tracking sheet includes key variables for case management, data validation, and compliance monitoring. My mentor, Dr. </a:t>
            </a:r>
            <a:r>
              <a:rPr lang="en-US" dirty="0" err="1"/>
              <a:t>Adedokun</a:t>
            </a:r>
            <a:r>
              <a:rPr lang="en-US" dirty="0"/>
              <a:t>, provided valuable feedback on this system, ensuring it was both comprehensive and user-friendly.</a:t>
            </a:r>
          </a:p>
          <a:p>
            <a:endParaRPr lang="en-US" dirty="0"/>
          </a:p>
          <a:p>
            <a:r>
              <a:rPr lang="en-US" dirty="0"/>
              <a:t>Collaboration was also key in this project. I worked closely with the </a:t>
            </a:r>
            <a:r>
              <a:rPr lang="en-US" b="1" dirty="0"/>
              <a:t>Community Engagement and Policy Division</a:t>
            </a:r>
            <a:r>
              <a:rPr lang="en-US" dirty="0"/>
              <a:t>, led by Kristin Schlenk, to discuss support services that individuals might need during quarantine. We considered partnerships with local organizations for essential resources like food and mental health support.</a:t>
            </a:r>
          </a:p>
          <a:p>
            <a:endParaRPr lang="en-US" dirty="0"/>
          </a:p>
          <a:p>
            <a:r>
              <a:rPr lang="en-US" dirty="0"/>
              <a:t>Finally, I took an active role in </a:t>
            </a:r>
            <a:r>
              <a:rPr lang="en-US" b="1" dirty="0"/>
              <a:t>drafting the policy documents</a:t>
            </a:r>
            <a:r>
              <a:rPr lang="en-US" dirty="0"/>
              <a:t> themselves, iterating on each draft based on feedback from Dr. </a:t>
            </a:r>
            <a:r>
              <a:rPr lang="en-US" dirty="0" err="1"/>
              <a:t>Adedokun</a:t>
            </a:r>
            <a:r>
              <a:rPr lang="en-US" dirty="0"/>
              <a:t>. The final policy is intended to provide clear guidelines on implementing quarantine and isolation measures, with the potential to be adopted as a county ordinance in the coming year.</a:t>
            </a:r>
          </a:p>
          <a:p>
            <a:endParaRPr lang="en-US" dirty="0"/>
          </a:p>
          <a:p>
            <a:r>
              <a:rPr lang="en-US" dirty="0"/>
              <a:t>This project has significantly strengthened JCPH’s response capabilities by ensuring a well-defined and scalable policy framework for future communicable disease outbreaks.</a:t>
            </a:r>
          </a:p>
          <a:p>
            <a:endParaRPr lang="en-US" dirty="0"/>
          </a:p>
        </p:txBody>
      </p:sp>
      <p:sp>
        <p:nvSpPr>
          <p:cNvPr id="4" name="Slide Number Placeholder 3"/>
          <p:cNvSpPr>
            <a:spLocks noGrp="1"/>
          </p:cNvSpPr>
          <p:nvPr>
            <p:ph type="sldNum" sz="quarter" idx="5"/>
          </p:nvPr>
        </p:nvSpPr>
        <p:spPr/>
        <p:txBody>
          <a:bodyPr/>
          <a:lstStyle/>
          <a:p>
            <a:fld id="{77AEDF7D-290B-4210-9165-AA277FD2D17B}" type="slidenum">
              <a:rPr lang="en-US" smtClean="0"/>
              <a:t>7</a:t>
            </a:fld>
            <a:endParaRPr lang="en-US"/>
          </a:p>
        </p:txBody>
      </p:sp>
    </p:spTree>
    <p:extLst>
      <p:ext uri="{BB962C8B-B14F-4D97-AF65-F5344CB8AC3E}">
        <p14:creationId xmlns:p14="http://schemas.microsoft.com/office/powerpoint/2010/main" val="4271315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Legal and Support Services Reference Reports</a:t>
            </a:r>
          </a:p>
          <a:p>
            <a:br>
              <a:rPr lang="en-US" dirty="0"/>
            </a:br>
            <a:r>
              <a:rPr lang="en-US" dirty="0"/>
              <a:t>Developed as a reference when drafting the policy, the </a:t>
            </a:r>
            <a:r>
              <a:rPr lang="en-US" b="1" dirty="0"/>
              <a:t>reference reports</a:t>
            </a:r>
            <a:r>
              <a:rPr lang="en-US" dirty="0"/>
              <a:t> provide guidelines for legal compliance and support for isolated individuals. They cover relevant state and federal quarantine laws, ethical obligations, and practical resources (e.g., food delivery, financial aid). These references ensure that the policy adheres to both legal standards and best practices in public health ethics, making it more robust and community-focused.</a:t>
            </a:r>
          </a:p>
        </p:txBody>
      </p:sp>
      <p:sp>
        <p:nvSpPr>
          <p:cNvPr id="4" name="Slide Number Placeholder 3"/>
          <p:cNvSpPr>
            <a:spLocks noGrp="1"/>
          </p:cNvSpPr>
          <p:nvPr>
            <p:ph type="sldNum" sz="quarter" idx="5"/>
          </p:nvPr>
        </p:nvSpPr>
        <p:spPr/>
        <p:txBody>
          <a:bodyPr/>
          <a:lstStyle/>
          <a:p>
            <a:fld id="{77AEDF7D-290B-4210-9165-AA277FD2D17B}" type="slidenum">
              <a:rPr lang="en-US" smtClean="0"/>
              <a:t>8</a:t>
            </a:fld>
            <a:endParaRPr lang="en-US"/>
          </a:p>
        </p:txBody>
      </p:sp>
    </p:spTree>
    <p:extLst>
      <p:ext uri="{BB962C8B-B14F-4D97-AF65-F5344CB8AC3E}">
        <p14:creationId xmlns:p14="http://schemas.microsoft.com/office/powerpoint/2010/main" val="2292691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050FA-443A-7E17-5F87-02B883E896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648B0C-D853-86B0-975A-3328C73363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092A3A-C214-CEFC-56F9-6FA286DD40C9}"/>
              </a:ext>
            </a:extLst>
          </p:cNvPr>
          <p:cNvSpPr>
            <a:spLocks noGrp="1"/>
          </p:cNvSpPr>
          <p:nvPr>
            <p:ph type="body" idx="1"/>
          </p:nvPr>
        </p:nvSpPr>
        <p:spPr/>
        <p:txBody>
          <a:bodyPr/>
          <a:lstStyle/>
          <a:p>
            <a:r>
              <a:rPr lang="en-US" i="1" dirty="0"/>
              <a:t>Key References for Support Services</a:t>
            </a:r>
            <a:endParaRPr lang="en-US" dirty="0"/>
          </a:p>
          <a:p>
            <a:pPr>
              <a:buFont typeface="+mj-lt"/>
              <a:buAutoNum type="arabicPeriod"/>
            </a:pPr>
            <a:r>
              <a:rPr lang="en-US" b="1" dirty="0"/>
              <a:t>North Carolina Department of Health and Human Services (NC DHHS)</a:t>
            </a:r>
            <a:r>
              <a:rPr lang="en-US" dirty="0"/>
              <a:t>: Through its COVID-19 Support Services Program, NC DHHS assisted over 41,800 households with essential items such as masks, hand sanitizers, and direct financial relief for food and transport. This program is a model for providing practical resources that facilitate compliance with quarantine measures and reduce barriers.</a:t>
            </a:r>
          </a:p>
          <a:p>
            <a:pPr>
              <a:buFont typeface="+mj-lt"/>
              <a:buAutoNum type="arabicPeriod"/>
            </a:pPr>
            <a:r>
              <a:rPr lang="en-US" b="1" dirty="0"/>
              <a:t>Multnomah County, Oregon</a:t>
            </a:r>
            <a:r>
              <a:rPr lang="en-US" dirty="0"/>
              <a:t>: Known for its robust </a:t>
            </a:r>
            <a:r>
              <a:rPr lang="en-US" b="1" dirty="0"/>
              <a:t>211 hotline</a:t>
            </a:r>
            <a:r>
              <a:rPr lang="en-US" dirty="0"/>
              <a:t>, this county provides access to food, healthcare, and mental health resources, especially for quarantined individuals facing financial constraints. Their focus on broad resource availability ensures that isolated individuals have access to comprehensive support.</a:t>
            </a:r>
          </a:p>
          <a:p>
            <a:pPr>
              <a:buFont typeface="+mj-lt"/>
              <a:buAutoNum type="arabicPeriod"/>
            </a:pPr>
            <a:r>
              <a:rPr lang="en-US" b="1" dirty="0"/>
              <a:t>Contact Tracing Playbook</a:t>
            </a:r>
            <a:r>
              <a:rPr lang="en-US" dirty="0"/>
              <a:t>: Highlighted services like </a:t>
            </a:r>
            <a:r>
              <a:rPr lang="en-US" b="1" dirty="0"/>
              <a:t>daily check-ins</a:t>
            </a:r>
            <a:r>
              <a:rPr lang="en-US" dirty="0"/>
              <a:t>, care packages, and telehealth as essential for holistic isolation support. Their emphasis on negotiating with employers and landlords to maintain stability during isolation is particularly relevant for enhancing adherence.</a:t>
            </a:r>
          </a:p>
          <a:p>
            <a:pPr>
              <a:buFont typeface="+mj-lt"/>
              <a:buAutoNum type="arabicPeriod"/>
            </a:pPr>
            <a:r>
              <a:rPr lang="en-US" b="1" dirty="0"/>
              <a:t>Illinois Housing Development Authority (IHDA) COVID-19 Housing Assistance</a:t>
            </a:r>
            <a:r>
              <a:rPr lang="en-US" dirty="0"/>
              <a:t>: Provided targeted emergency rental and mortgage support to renters and homeowners during quarantine. This ensured individuals could remain housed, avoiding the added stress of housing insecurity.</a:t>
            </a:r>
          </a:p>
          <a:p>
            <a:pPr>
              <a:buFont typeface="+mj-lt"/>
              <a:buAutoNum type="arabicPeriod"/>
            </a:pPr>
            <a:r>
              <a:rPr lang="en-US" b="1" dirty="0"/>
              <a:t>California COVID-19 Rent Relief</a:t>
            </a:r>
            <a:r>
              <a:rPr lang="en-US" dirty="0"/>
              <a:t>: A major state initiative providing rent and utility coverage to prevent evictions. This resource served as a potential model for integrating housing security within quarantine policies, helping families maintain stability during mandatory isolation.</a:t>
            </a:r>
          </a:p>
          <a:p>
            <a:pPr>
              <a:buFont typeface="+mj-lt"/>
              <a:buAutoNum type="arabicPeriod"/>
            </a:pPr>
            <a:r>
              <a:rPr lang="en-US" b="1" dirty="0"/>
              <a:t>Massachusetts Coronavirus Relief Fund (CVRF)</a:t>
            </a:r>
            <a:r>
              <a:rPr lang="en-US" dirty="0"/>
              <a:t>: Enabled local governments to fund quarantine support services, including PPE, food, and housing. Municipalities used these funds for rent and mortgage relief, enhancing isolation compliance among financially impacted residents.</a:t>
            </a:r>
          </a:p>
          <a:p>
            <a:pPr>
              <a:buFont typeface="+mj-lt"/>
              <a:buAutoNum type="arabicPeriod"/>
            </a:pPr>
            <a:r>
              <a:rPr lang="en-US" b="1" dirty="0"/>
              <a:t>Alameda County Emergency Rental Assistance Program (ERAP)</a:t>
            </a:r>
            <a:r>
              <a:rPr lang="en-US" dirty="0"/>
              <a:t>: A county-specific initiative prioritizing financial assistance for rent and utilities, especially for those impacted by quarantine. By focusing on housing stability, ERAP helped to reduce the risk of homelessness during the pandemic.</a:t>
            </a:r>
          </a:p>
          <a:p>
            <a:endParaRPr lang="en-US" dirty="0"/>
          </a:p>
        </p:txBody>
      </p:sp>
      <p:sp>
        <p:nvSpPr>
          <p:cNvPr id="4" name="Slide Number Placeholder 3">
            <a:extLst>
              <a:ext uri="{FF2B5EF4-FFF2-40B4-BE49-F238E27FC236}">
                <a16:creationId xmlns:a16="http://schemas.microsoft.com/office/drawing/2014/main" id="{D34E965A-9D0A-C63C-66BE-D574CA549A10}"/>
              </a:ext>
            </a:extLst>
          </p:cNvPr>
          <p:cNvSpPr>
            <a:spLocks noGrp="1"/>
          </p:cNvSpPr>
          <p:nvPr>
            <p:ph type="sldNum" sz="quarter" idx="5"/>
          </p:nvPr>
        </p:nvSpPr>
        <p:spPr/>
        <p:txBody>
          <a:bodyPr/>
          <a:lstStyle/>
          <a:p>
            <a:fld id="{77AEDF7D-290B-4210-9165-AA277FD2D17B}" type="slidenum">
              <a:rPr lang="en-US" smtClean="0"/>
              <a:t>9</a:t>
            </a:fld>
            <a:endParaRPr lang="en-US"/>
          </a:p>
        </p:txBody>
      </p:sp>
    </p:spTree>
    <p:extLst>
      <p:ext uri="{BB962C8B-B14F-4D97-AF65-F5344CB8AC3E}">
        <p14:creationId xmlns:p14="http://schemas.microsoft.com/office/powerpoint/2010/main" val="3476361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82953-B77A-6C71-D64E-0A50763573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BE71EB-09EA-FBF4-14EF-32A8B0A813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64F846-B764-A0F9-9EF2-58F8DD68CFB5}"/>
              </a:ext>
            </a:extLst>
          </p:cNvPr>
          <p:cNvSpPr>
            <a:spLocks noGrp="1"/>
          </p:cNvSpPr>
          <p:nvPr>
            <p:ph type="body" idx="1"/>
          </p:nvPr>
        </p:nvSpPr>
        <p:spPr/>
        <p:txBody>
          <a:bodyPr/>
          <a:lstStyle/>
          <a:p>
            <a:r>
              <a:rPr lang="en-US" dirty="0"/>
              <a:t>After research was done on legality, and existing support resources:</a:t>
            </a:r>
          </a:p>
          <a:p>
            <a:endParaRPr lang="en-US" dirty="0"/>
          </a:p>
          <a:p>
            <a:r>
              <a:rPr lang="en-US" b="1" dirty="0"/>
              <a:t>Quarantine and Isolation (Q/I) policies</a:t>
            </a:r>
            <a:r>
              <a:rPr lang="en-US" dirty="0"/>
              <a:t> are essential tools for managing communicable disease threats. These criteria ensure that measures are ethically justified and align with public health principles. Let’s look into each criterion that guides JCPH’s decision-making on implementing Q/I.</a:t>
            </a:r>
          </a:p>
          <a:p>
            <a:pPr>
              <a:buFont typeface="+mj-lt"/>
              <a:buAutoNum type="arabicPeriod"/>
            </a:pPr>
            <a:r>
              <a:rPr lang="en-US" b="1" dirty="0"/>
              <a:t>Endangerment to Public Health</a:t>
            </a:r>
            <a:endParaRPr lang="en-US" dirty="0"/>
          </a:p>
          <a:p>
            <a:pPr marL="742950" lvl="1" indent="-285750">
              <a:buFont typeface="+mj-lt"/>
              <a:buAutoNum type="arabicPeriod"/>
            </a:pPr>
            <a:r>
              <a:rPr lang="en-US" dirty="0"/>
              <a:t>JCPH will consider Q/I when there’s a significant threat to public health, necessitating an immediate response to prevent a major outbreak.</a:t>
            </a:r>
          </a:p>
          <a:p>
            <a:pPr marL="742950" lvl="1" indent="-285750">
              <a:buFont typeface="+mj-lt"/>
              <a:buAutoNum type="arabicPeriod"/>
            </a:pPr>
            <a:r>
              <a:rPr lang="en-US" dirty="0"/>
              <a:t>An example is </a:t>
            </a:r>
            <a:r>
              <a:rPr lang="en-US" b="1" dirty="0"/>
              <a:t>measles</a:t>
            </a:r>
            <a:r>
              <a:rPr lang="en-US" dirty="0"/>
              <a:t>: with an R₀ of 12–18, it can spread rapidly among susceptible populations. Immediate isolation helps mitigate this risk.</a:t>
            </a:r>
          </a:p>
          <a:p>
            <a:pPr marL="742950" lvl="1" indent="-285750">
              <a:buFont typeface="+mj-lt"/>
              <a:buAutoNum type="arabicPeriod"/>
            </a:pPr>
            <a:r>
              <a:rPr lang="en-US" dirty="0"/>
              <a:t>Scientific assessment of a disease's transmission rate, incubation period, and feasibility of implementation is fundamental to this step.</a:t>
            </a:r>
          </a:p>
          <a:p>
            <a:pPr>
              <a:buFont typeface="+mj-lt"/>
              <a:buAutoNum type="arabicPeriod"/>
            </a:pPr>
            <a:r>
              <a:rPr lang="en-US" b="1" dirty="0"/>
              <a:t>Exhaustion of All Reasonable Means</a:t>
            </a:r>
            <a:endParaRPr lang="en-US" dirty="0"/>
          </a:p>
          <a:p>
            <a:pPr marL="742950" lvl="1" indent="-285750">
              <a:buFont typeface="+mj-lt"/>
              <a:buAutoNum type="arabicPeriod"/>
            </a:pPr>
            <a:r>
              <a:rPr lang="en-US" dirty="0"/>
              <a:t>JCPH exhausts all less restrictive methods, including </a:t>
            </a:r>
            <a:r>
              <a:rPr lang="en-US" b="1" dirty="0"/>
              <a:t>voluntary isolation</a:t>
            </a:r>
            <a:r>
              <a:rPr lang="en-US" dirty="0"/>
              <a:t> and </a:t>
            </a:r>
            <a:r>
              <a:rPr lang="en-US" b="1" dirty="0"/>
              <a:t>public education</a:t>
            </a:r>
            <a:r>
              <a:rPr lang="en-US" dirty="0"/>
              <a:t>, before enforcing mandatory measures.</a:t>
            </a:r>
          </a:p>
          <a:p>
            <a:pPr marL="742950" lvl="1" indent="-285750">
              <a:buFont typeface="+mj-lt"/>
              <a:buAutoNum type="arabicPeriod"/>
            </a:pPr>
            <a:r>
              <a:rPr lang="en-US" dirty="0"/>
              <a:t>If an individual with measles, for example, refuses voluntary isolation, then JCPH might have to enforce isolation to protect the community.</a:t>
            </a:r>
          </a:p>
          <a:p>
            <a:pPr>
              <a:buFont typeface="+mj-lt"/>
              <a:buAutoNum type="arabicPeriod"/>
            </a:pPr>
            <a:r>
              <a:rPr lang="en-US" b="1" dirty="0"/>
              <a:t>No Less Restrictive Alternatives Exist</a:t>
            </a:r>
            <a:endParaRPr lang="en-US" dirty="0"/>
          </a:p>
          <a:p>
            <a:pPr marL="742950" lvl="1" indent="-285750">
              <a:buFont typeface="+mj-lt"/>
              <a:buAutoNum type="arabicPeriod"/>
            </a:pPr>
            <a:r>
              <a:rPr lang="en-US" dirty="0"/>
              <a:t>This criterion is applied when no effective alternative exists to contain the disease threat.</a:t>
            </a:r>
          </a:p>
          <a:p>
            <a:pPr marL="742950" lvl="1" indent="-285750">
              <a:buFont typeface="+mj-lt"/>
              <a:buAutoNum type="arabicPeriod"/>
            </a:pPr>
            <a:r>
              <a:rPr lang="en-US" b="1" dirty="0"/>
              <a:t>Multidrug-resistant tuberculosis (TB)</a:t>
            </a:r>
            <a:r>
              <a:rPr lang="en-US" dirty="0"/>
              <a:t> is a pertinent example, where individuals not complying with Directly Observed Therapy (DOT) may require isolation due to the public health risks involved.</a:t>
            </a:r>
          </a:p>
          <a:p>
            <a:pPr>
              <a:buFont typeface="+mj-lt"/>
              <a:buAutoNum type="arabicPeriod"/>
            </a:pPr>
            <a:r>
              <a:rPr lang="en-US" b="1" dirty="0"/>
              <a:t>Duration and Legal Safeguards</a:t>
            </a:r>
            <a:endParaRPr lang="en-US" dirty="0"/>
          </a:p>
          <a:p>
            <a:pPr marL="742950" lvl="1" indent="-285750">
              <a:buFont typeface="+mj-lt"/>
              <a:buAutoNum type="arabicPeriod"/>
            </a:pPr>
            <a:r>
              <a:rPr lang="en-US" dirty="0"/>
              <a:t>Q/I measures are generally set for </a:t>
            </a:r>
            <a:r>
              <a:rPr lang="en-US" b="1" dirty="0"/>
              <a:t>up to 30 days</a:t>
            </a:r>
            <a:r>
              <a:rPr lang="en-US" dirty="0"/>
              <a:t> with regular reviews to either shorten or extend based on the situation.</a:t>
            </a:r>
          </a:p>
          <a:p>
            <a:pPr marL="742950" lvl="1" indent="-285750">
              <a:buFont typeface="+mj-lt"/>
              <a:buAutoNum type="arabicPeriod"/>
            </a:pPr>
            <a:r>
              <a:rPr lang="en-US" dirty="0"/>
              <a:t>Legal procedures are in place to safeguard individual rights, including court orders for extending isolation. For instance, measles patients who continue to be infectious may need extended isolation.</a:t>
            </a:r>
          </a:p>
          <a:p>
            <a:r>
              <a:rPr lang="en-US" i="1" dirty="0"/>
              <a:t>Conclusion</a:t>
            </a:r>
            <a:r>
              <a:rPr lang="en-US" dirty="0"/>
              <a:t> JCPH’s Q/I policy balances public health safety with individual rights by adhering to established legal and ethical frameworks. This structured approach allows JCPH to respond swiftly and effectively while ensuring that public health interventions remain justifiable and fair.</a:t>
            </a:r>
          </a:p>
          <a:p>
            <a:endParaRPr lang="en-US" dirty="0"/>
          </a:p>
        </p:txBody>
      </p:sp>
      <p:sp>
        <p:nvSpPr>
          <p:cNvPr id="4" name="Slide Number Placeholder 3">
            <a:extLst>
              <a:ext uri="{FF2B5EF4-FFF2-40B4-BE49-F238E27FC236}">
                <a16:creationId xmlns:a16="http://schemas.microsoft.com/office/drawing/2014/main" id="{10DB48E9-F993-CCFF-2493-87908C86F5A5}"/>
              </a:ext>
            </a:extLst>
          </p:cNvPr>
          <p:cNvSpPr>
            <a:spLocks noGrp="1"/>
          </p:cNvSpPr>
          <p:nvPr>
            <p:ph type="sldNum" sz="quarter" idx="5"/>
          </p:nvPr>
        </p:nvSpPr>
        <p:spPr/>
        <p:txBody>
          <a:bodyPr/>
          <a:lstStyle/>
          <a:p>
            <a:fld id="{77AEDF7D-290B-4210-9165-AA277FD2D17B}" type="slidenum">
              <a:rPr lang="en-US" smtClean="0"/>
              <a:t>10</a:t>
            </a:fld>
            <a:endParaRPr lang="en-US"/>
          </a:p>
        </p:txBody>
      </p:sp>
    </p:spTree>
    <p:extLst>
      <p:ext uri="{BB962C8B-B14F-4D97-AF65-F5344CB8AC3E}">
        <p14:creationId xmlns:p14="http://schemas.microsoft.com/office/powerpoint/2010/main" val="1146197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36CBC20-67F4-9243-B263-111679245A4B}"/>
              </a:ext>
            </a:extLst>
          </p:cNvPr>
          <p:cNvSpPr>
            <a:spLocks noGrp="1"/>
          </p:cNvSpPr>
          <p:nvPr>
            <p:ph type="dt" sz="half" idx="10"/>
          </p:nvPr>
        </p:nvSpPr>
        <p:spPr/>
        <p:txBody>
          <a:bodyPr/>
          <a:lstStyle>
            <a:lvl1pPr>
              <a:defRPr/>
            </a:lvl1pPr>
          </a:lstStyle>
          <a:p>
            <a:fld id="{4DCE8448-A88E-AB46-9A66-F23B5FD57EB2}" type="datetimeFigureOut">
              <a:rPr lang="en-US" altLang="en-US"/>
              <a:pPr/>
              <a:t>12/17/2024</a:t>
            </a:fld>
            <a:endParaRPr lang="en-US" altLang="en-US"/>
          </a:p>
        </p:txBody>
      </p:sp>
      <p:sp>
        <p:nvSpPr>
          <p:cNvPr id="5" name="Footer Placeholder 4">
            <a:extLst>
              <a:ext uri="{FF2B5EF4-FFF2-40B4-BE49-F238E27FC236}">
                <a16:creationId xmlns:a16="http://schemas.microsoft.com/office/drawing/2014/main" id="{CC1F7EBE-3D90-A040-A930-BCC21C53B24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45F6DE8-E370-CE41-B1AF-6D852D04C39F}"/>
              </a:ext>
            </a:extLst>
          </p:cNvPr>
          <p:cNvSpPr>
            <a:spLocks noGrp="1"/>
          </p:cNvSpPr>
          <p:nvPr>
            <p:ph type="sldNum" sz="quarter" idx="12"/>
          </p:nvPr>
        </p:nvSpPr>
        <p:spPr/>
        <p:txBody>
          <a:bodyPr/>
          <a:lstStyle>
            <a:lvl1pPr>
              <a:defRPr/>
            </a:lvl1pPr>
          </a:lstStyle>
          <a:p>
            <a:fld id="{CDE7390B-674D-D84A-8D8C-4EDA7BBD065D}" type="slidenum">
              <a:rPr lang="en-US" altLang="en-US"/>
              <a:pPr/>
              <a:t>‹#›</a:t>
            </a:fld>
            <a:endParaRPr lang="en-US" altLang="en-US"/>
          </a:p>
        </p:txBody>
      </p:sp>
    </p:spTree>
    <p:extLst>
      <p:ext uri="{BB962C8B-B14F-4D97-AF65-F5344CB8AC3E}">
        <p14:creationId xmlns:p14="http://schemas.microsoft.com/office/powerpoint/2010/main" val="623812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82880" y="874712"/>
            <a:ext cx="8229600" cy="33940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3DED75-D61C-084A-83A2-D163F59251B7}"/>
              </a:ext>
            </a:extLst>
          </p:cNvPr>
          <p:cNvSpPr>
            <a:spLocks noGrp="1"/>
          </p:cNvSpPr>
          <p:nvPr>
            <p:ph type="dt" sz="half" idx="10"/>
          </p:nvPr>
        </p:nvSpPr>
        <p:spPr/>
        <p:txBody>
          <a:bodyPr/>
          <a:lstStyle>
            <a:lvl1pPr>
              <a:defRPr/>
            </a:lvl1pPr>
          </a:lstStyle>
          <a:p>
            <a:fld id="{0481C123-CB2B-F048-B263-9106CD039471}" type="datetimeFigureOut">
              <a:rPr lang="en-US" altLang="en-US"/>
              <a:pPr/>
              <a:t>12/17/2024</a:t>
            </a:fld>
            <a:endParaRPr lang="en-US" altLang="en-US"/>
          </a:p>
        </p:txBody>
      </p:sp>
      <p:sp>
        <p:nvSpPr>
          <p:cNvPr id="5" name="Footer Placeholder 4">
            <a:extLst>
              <a:ext uri="{FF2B5EF4-FFF2-40B4-BE49-F238E27FC236}">
                <a16:creationId xmlns:a16="http://schemas.microsoft.com/office/drawing/2014/main" id="{3A7B7CDA-1DB4-8D42-8893-703BAB5044E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7BAED9B-CD5F-8C48-B667-3FEB330B83FC}"/>
              </a:ext>
            </a:extLst>
          </p:cNvPr>
          <p:cNvSpPr>
            <a:spLocks noGrp="1"/>
          </p:cNvSpPr>
          <p:nvPr>
            <p:ph type="sldNum" sz="quarter" idx="12"/>
          </p:nvPr>
        </p:nvSpPr>
        <p:spPr/>
        <p:txBody>
          <a:bodyPr/>
          <a:lstStyle>
            <a:lvl1pPr>
              <a:defRPr/>
            </a:lvl1pPr>
          </a:lstStyle>
          <a:p>
            <a:fld id="{BF0F2238-E2A9-3646-AE36-254516B2E636}" type="slidenum">
              <a:rPr lang="en-US" altLang="en-US"/>
              <a:pPr/>
              <a:t>‹#›</a:t>
            </a:fld>
            <a:endParaRPr lang="en-US" altLang="en-US"/>
          </a:p>
        </p:txBody>
      </p:sp>
      <p:sp>
        <p:nvSpPr>
          <p:cNvPr id="7" name="Title 1">
            <a:extLst>
              <a:ext uri="{FF2B5EF4-FFF2-40B4-BE49-F238E27FC236}">
                <a16:creationId xmlns:a16="http://schemas.microsoft.com/office/drawing/2014/main" id="{8647BA73-4DAF-5E4A-8534-9D9645673830}"/>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937429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37693"/>
            <a:ext cx="1913351" cy="38681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37693"/>
            <a:ext cx="5598323" cy="38681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D3FF10-CAF0-1E47-A1F2-D858F49B6B4F}"/>
              </a:ext>
            </a:extLst>
          </p:cNvPr>
          <p:cNvSpPr>
            <a:spLocks noGrp="1"/>
          </p:cNvSpPr>
          <p:nvPr>
            <p:ph type="dt" sz="half" idx="10"/>
          </p:nvPr>
        </p:nvSpPr>
        <p:spPr/>
        <p:txBody>
          <a:bodyPr/>
          <a:lstStyle>
            <a:lvl1pPr>
              <a:defRPr/>
            </a:lvl1pPr>
          </a:lstStyle>
          <a:p>
            <a:fld id="{F8CAE6E5-B3C4-5A44-97F8-7B12003D20D5}" type="datetimeFigureOut">
              <a:rPr lang="en-US" altLang="en-US"/>
              <a:pPr/>
              <a:t>12/17/2024</a:t>
            </a:fld>
            <a:endParaRPr lang="en-US" altLang="en-US"/>
          </a:p>
        </p:txBody>
      </p:sp>
      <p:sp>
        <p:nvSpPr>
          <p:cNvPr id="5" name="Footer Placeholder 4">
            <a:extLst>
              <a:ext uri="{FF2B5EF4-FFF2-40B4-BE49-F238E27FC236}">
                <a16:creationId xmlns:a16="http://schemas.microsoft.com/office/drawing/2014/main" id="{3B9AF80A-262F-864D-A0AC-3538E56A5DF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1A23A50-6A54-2848-9209-ACEB220117B8}"/>
              </a:ext>
            </a:extLst>
          </p:cNvPr>
          <p:cNvSpPr>
            <a:spLocks noGrp="1"/>
          </p:cNvSpPr>
          <p:nvPr>
            <p:ph type="sldNum" sz="quarter" idx="12"/>
          </p:nvPr>
        </p:nvSpPr>
        <p:spPr/>
        <p:txBody>
          <a:bodyPr/>
          <a:lstStyle>
            <a:lvl1pPr>
              <a:defRPr/>
            </a:lvl1pPr>
          </a:lstStyle>
          <a:p>
            <a:fld id="{01850282-A637-A841-BAC6-6E5B26841DEF}" type="slidenum">
              <a:rPr lang="en-US" altLang="en-US"/>
              <a:pPr/>
              <a:t>‹#›</a:t>
            </a:fld>
            <a:endParaRPr lang="en-US" altLang="en-US"/>
          </a:p>
        </p:txBody>
      </p:sp>
    </p:spTree>
    <p:extLst>
      <p:ext uri="{BB962C8B-B14F-4D97-AF65-F5344CB8AC3E}">
        <p14:creationId xmlns:p14="http://schemas.microsoft.com/office/powerpoint/2010/main" val="2565857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182880" y="731520"/>
            <a:ext cx="8229600" cy="33940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045D826-DDB8-D24E-A84F-4467C2022B5D}"/>
              </a:ext>
            </a:extLst>
          </p:cNvPr>
          <p:cNvSpPr>
            <a:spLocks noGrp="1"/>
          </p:cNvSpPr>
          <p:nvPr>
            <p:ph type="dt" sz="half" idx="10"/>
          </p:nvPr>
        </p:nvSpPr>
        <p:spPr/>
        <p:txBody>
          <a:bodyPr/>
          <a:lstStyle>
            <a:lvl1pPr>
              <a:defRPr/>
            </a:lvl1pPr>
          </a:lstStyle>
          <a:p>
            <a:fld id="{303E1852-93B0-1946-A33E-7F18731D88E2}" type="datetimeFigureOut">
              <a:rPr lang="en-US" altLang="en-US"/>
              <a:pPr/>
              <a:t>12/17/2024</a:t>
            </a:fld>
            <a:endParaRPr lang="en-US" altLang="en-US"/>
          </a:p>
        </p:txBody>
      </p:sp>
      <p:sp>
        <p:nvSpPr>
          <p:cNvPr id="5" name="Footer Placeholder 4">
            <a:extLst>
              <a:ext uri="{FF2B5EF4-FFF2-40B4-BE49-F238E27FC236}">
                <a16:creationId xmlns:a16="http://schemas.microsoft.com/office/drawing/2014/main" id="{94344CCA-174A-3744-8C6E-A9DBF9F5BA2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62DC80-B586-3042-8549-42FC550DECD5}"/>
              </a:ext>
            </a:extLst>
          </p:cNvPr>
          <p:cNvSpPr>
            <a:spLocks noGrp="1"/>
          </p:cNvSpPr>
          <p:nvPr>
            <p:ph type="sldNum" sz="quarter" idx="12"/>
          </p:nvPr>
        </p:nvSpPr>
        <p:spPr/>
        <p:txBody>
          <a:bodyPr/>
          <a:lstStyle>
            <a:lvl1pPr>
              <a:defRPr/>
            </a:lvl1pPr>
          </a:lstStyle>
          <a:p>
            <a:fld id="{05E21D09-E2E8-7442-AC2A-C17B561ACE37}" type="slidenum">
              <a:rPr lang="en-US" altLang="en-US"/>
              <a:pPr/>
              <a:t>‹#›</a:t>
            </a:fld>
            <a:endParaRPr lang="en-US" altLang="en-US"/>
          </a:p>
        </p:txBody>
      </p:sp>
    </p:spTree>
    <p:extLst>
      <p:ext uri="{BB962C8B-B14F-4D97-AF65-F5344CB8AC3E}">
        <p14:creationId xmlns:p14="http://schemas.microsoft.com/office/powerpoint/2010/main" val="1366192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642FCCE-3C5A-614F-A602-EB991E250F9D}"/>
              </a:ext>
            </a:extLst>
          </p:cNvPr>
          <p:cNvSpPr>
            <a:spLocks noGrp="1"/>
          </p:cNvSpPr>
          <p:nvPr>
            <p:ph type="dt" sz="half" idx="10"/>
          </p:nvPr>
        </p:nvSpPr>
        <p:spPr/>
        <p:txBody>
          <a:bodyPr/>
          <a:lstStyle>
            <a:lvl1pPr>
              <a:defRPr/>
            </a:lvl1pPr>
          </a:lstStyle>
          <a:p>
            <a:fld id="{233843F1-E09E-B542-AB96-0B7E36679D62}" type="datetimeFigureOut">
              <a:rPr lang="en-US" altLang="en-US"/>
              <a:pPr/>
              <a:t>12/17/2024</a:t>
            </a:fld>
            <a:endParaRPr lang="en-US" altLang="en-US"/>
          </a:p>
        </p:txBody>
      </p:sp>
      <p:sp>
        <p:nvSpPr>
          <p:cNvPr id="5" name="Footer Placeholder 4">
            <a:extLst>
              <a:ext uri="{FF2B5EF4-FFF2-40B4-BE49-F238E27FC236}">
                <a16:creationId xmlns:a16="http://schemas.microsoft.com/office/drawing/2014/main" id="{AAF31562-1A7A-3543-AB21-C73AB5D13DF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7B04326-FD0D-AC44-9A85-FC045F1DE732}"/>
              </a:ext>
            </a:extLst>
          </p:cNvPr>
          <p:cNvSpPr>
            <a:spLocks noGrp="1"/>
          </p:cNvSpPr>
          <p:nvPr>
            <p:ph type="sldNum" sz="quarter" idx="12"/>
          </p:nvPr>
        </p:nvSpPr>
        <p:spPr/>
        <p:txBody>
          <a:bodyPr/>
          <a:lstStyle>
            <a:lvl1pPr>
              <a:defRPr/>
            </a:lvl1pPr>
          </a:lstStyle>
          <a:p>
            <a:fld id="{4F7DD229-A6E0-1C4B-BC37-3197B08B8F75}" type="slidenum">
              <a:rPr lang="en-US" altLang="en-US"/>
              <a:pPr/>
              <a:t>‹#›</a:t>
            </a:fld>
            <a:endParaRPr lang="en-US" altLang="en-US"/>
          </a:p>
        </p:txBody>
      </p:sp>
    </p:spTree>
    <p:extLst>
      <p:ext uri="{BB962C8B-B14F-4D97-AF65-F5344CB8AC3E}">
        <p14:creationId xmlns:p14="http://schemas.microsoft.com/office/powerpoint/2010/main" val="5024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82880" y="73152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73152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125851C-65AE-3945-B4A4-5C6CBFF418F0}"/>
              </a:ext>
            </a:extLst>
          </p:cNvPr>
          <p:cNvSpPr>
            <a:spLocks noGrp="1"/>
          </p:cNvSpPr>
          <p:nvPr>
            <p:ph type="dt" sz="half" idx="10"/>
          </p:nvPr>
        </p:nvSpPr>
        <p:spPr/>
        <p:txBody>
          <a:bodyPr/>
          <a:lstStyle>
            <a:lvl1pPr>
              <a:defRPr/>
            </a:lvl1pPr>
          </a:lstStyle>
          <a:p>
            <a:fld id="{BC357D90-1EDC-9249-913E-90E6B08BBB25}" type="datetimeFigureOut">
              <a:rPr lang="en-US" altLang="en-US"/>
              <a:pPr/>
              <a:t>12/17/2024</a:t>
            </a:fld>
            <a:endParaRPr lang="en-US" altLang="en-US"/>
          </a:p>
        </p:txBody>
      </p:sp>
      <p:sp>
        <p:nvSpPr>
          <p:cNvPr id="6" name="Footer Placeholder 4">
            <a:extLst>
              <a:ext uri="{FF2B5EF4-FFF2-40B4-BE49-F238E27FC236}">
                <a16:creationId xmlns:a16="http://schemas.microsoft.com/office/drawing/2014/main" id="{6F5E22F4-F371-9C4B-B108-979D62B6087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14DE5FD-9DDF-3349-B8BB-8B8EC66E70D7}"/>
              </a:ext>
            </a:extLst>
          </p:cNvPr>
          <p:cNvSpPr>
            <a:spLocks noGrp="1"/>
          </p:cNvSpPr>
          <p:nvPr>
            <p:ph type="sldNum" sz="quarter" idx="12"/>
          </p:nvPr>
        </p:nvSpPr>
        <p:spPr/>
        <p:txBody>
          <a:bodyPr/>
          <a:lstStyle>
            <a:lvl1pPr>
              <a:defRPr/>
            </a:lvl1pPr>
          </a:lstStyle>
          <a:p>
            <a:fld id="{4E46EA69-1F00-A645-9A0D-A4775062045E}" type="slidenum">
              <a:rPr lang="en-US" altLang="en-US"/>
              <a:pPr/>
              <a:t>‹#›</a:t>
            </a:fld>
            <a:endParaRPr lang="en-US" altLang="en-US"/>
          </a:p>
        </p:txBody>
      </p:sp>
      <p:sp>
        <p:nvSpPr>
          <p:cNvPr id="8" name="Title 1">
            <a:extLst>
              <a:ext uri="{FF2B5EF4-FFF2-40B4-BE49-F238E27FC236}">
                <a16:creationId xmlns:a16="http://schemas.microsoft.com/office/drawing/2014/main" id="{C9637ADE-912B-734C-A8CD-86C46C1A2345}"/>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898951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79" y="731520"/>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82879" y="125537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8803" y="731520"/>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58803" y="125537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66B1F3CC-1B08-334B-B713-35390EA88793}"/>
              </a:ext>
            </a:extLst>
          </p:cNvPr>
          <p:cNvSpPr>
            <a:spLocks noGrp="1"/>
          </p:cNvSpPr>
          <p:nvPr>
            <p:ph type="dt" sz="half" idx="10"/>
          </p:nvPr>
        </p:nvSpPr>
        <p:spPr/>
        <p:txBody>
          <a:bodyPr/>
          <a:lstStyle>
            <a:lvl1pPr>
              <a:defRPr/>
            </a:lvl1pPr>
          </a:lstStyle>
          <a:p>
            <a:fld id="{8F12E8AB-2B34-D84C-82A8-85702B3AA2F4}" type="datetimeFigureOut">
              <a:rPr lang="en-US" altLang="en-US"/>
              <a:pPr/>
              <a:t>12/17/2024</a:t>
            </a:fld>
            <a:endParaRPr lang="en-US" altLang="en-US"/>
          </a:p>
        </p:txBody>
      </p:sp>
      <p:sp>
        <p:nvSpPr>
          <p:cNvPr id="8" name="Footer Placeholder 4">
            <a:extLst>
              <a:ext uri="{FF2B5EF4-FFF2-40B4-BE49-F238E27FC236}">
                <a16:creationId xmlns:a16="http://schemas.microsoft.com/office/drawing/2014/main" id="{DCD32E90-BE10-4444-B774-07B30C10758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CC877E1B-3927-6A41-A15B-CAEE6E7A06C0}"/>
              </a:ext>
            </a:extLst>
          </p:cNvPr>
          <p:cNvSpPr>
            <a:spLocks noGrp="1"/>
          </p:cNvSpPr>
          <p:nvPr>
            <p:ph type="sldNum" sz="quarter" idx="12"/>
          </p:nvPr>
        </p:nvSpPr>
        <p:spPr/>
        <p:txBody>
          <a:bodyPr/>
          <a:lstStyle>
            <a:lvl1pPr>
              <a:defRPr/>
            </a:lvl1pPr>
          </a:lstStyle>
          <a:p>
            <a:fld id="{810896CB-93B7-014E-847C-141759764309}" type="slidenum">
              <a:rPr lang="en-US" altLang="en-US"/>
              <a:pPr/>
              <a:t>‹#›</a:t>
            </a:fld>
            <a:endParaRPr lang="en-US" altLang="en-US"/>
          </a:p>
        </p:txBody>
      </p:sp>
      <p:sp>
        <p:nvSpPr>
          <p:cNvPr id="10" name="Title 1">
            <a:extLst>
              <a:ext uri="{FF2B5EF4-FFF2-40B4-BE49-F238E27FC236}">
                <a16:creationId xmlns:a16="http://schemas.microsoft.com/office/drawing/2014/main" id="{F3EA321B-18B6-7A43-A72C-5E49A9E54982}"/>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762291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3">
            <a:extLst>
              <a:ext uri="{FF2B5EF4-FFF2-40B4-BE49-F238E27FC236}">
                <a16:creationId xmlns:a16="http://schemas.microsoft.com/office/drawing/2014/main" id="{EDD99CF7-CC34-6C47-8149-8ED08EB2CCCB}"/>
              </a:ext>
            </a:extLst>
          </p:cNvPr>
          <p:cNvSpPr>
            <a:spLocks noGrp="1"/>
          </p:cNvSpPr>
          <p:nvPr>
            <p:ph type="dt" sz="half" idx="10"/>
          </p:nvPr>
        </p:nvSpPr>
        <p:spPr/>
        <p:txBody>
          <a:bodyPr/>
          <a:lstStyle>
            <a:lvl1pPr>
              <a:defRPr/>
            </a:lvl1pPr>
          </a:lstStyle>
          <a:p>
            <a:fld id="{9663704A-350A-754E-AE9C-DF2CDD6F9266}" type="datetimeFigureOut">
              <a:rPr lang="en-US" altLang="en-US"/>
              <a:pPr/>
              <a:t>12/17/2024</a:t>
            </a:fld>
            <a:endParaRPr lang="en-US" altLang="en-US"/>
          </a:p>
        </p:txBody>
      </p:sp>
      <p:sp>
        <p:nvSpPr>
          <p:cNvPr id="4" name="Footer Placeholder 4">
            <a:extLst>
              <a:ext uri="{FF2B5EF4-FFF2-40B4-BE49-F238E27FC236}">
                <a16:creationId xmlns:a16="http://schemas.microsoft.com/office/drawing/2014/main" id="{AB964ABC-BF4C-A448-A4B8-3151471857A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5CA85D2B-0440-8842-BD95-E6B02ADF796A}"/>
              </a:ext>
            </a:extLst>
          </p:cNvPr>
          <p:cNvSpPr>
            <a:spLocks noGrp="1"/>
          </p:cNvSpPr>
          <p:nvPr>
            <p:ph type="sldNum" sz="quarter" idx="12"/>
          </p:nvPr>
        </p:nvSpPr>
        <p:spPr/>
        <p:txBody>
          <a:bodyPr/>
          <a:lstStyle>
            <a:lvl1pPr>
              <a:defRPr/>
            </a:lvl1pPr>
          </a:lstStyle>
          <a:p>
            <a:fld id="{FAE4DBB1-8D62-814E-8556-58D32545C968}" type="slidenum">
              <a:rPr lang="en-US" altLang="en-US"/>
              <a:pPr/>
              <a:t>‹#›</a:t>
            </a:fld>
            <a:endParaRPr lang="en-US" altLang="en-US"/>
          </a:p>
        </p:txBody>
      </p:sp>
      <p:sp>
        <p:nvSpPr>
          <p:cNvPr id="6" name="Title 1">
            <a:extLst>
              <a:ext uri="{FF2B5EF4-FFF2-40B4-BE49-F238E27FC236}">
                <a16:creationId xmlns:a16="http://schemas.microsoft.com/office/drawing/2014/main" id="{FEE95A1E-349E-9548-8E92-7E8A37A6A1E4}"/>
              </a:ext>
            </a:extLst>
          </p:cNvPr>
          <p:cNvSpPr>
            <a:spLocks noGrp="1"/>
          </p:cNvSpPr>
          <p:nvPr>
            <p:ph type="title"/>
          </p:nvPr>
        </p:nvSpPr>
        <p:spPr>
          <a:xfrm>
            <a:off x="182880" y="45720"/>
            <a:ext cx="8229600" cy="457200"/>
          </a:xfrm>
        </p:spPr>
        <p:txBody>
          <a:bodyPr/>
          <a:lstStyle>
            <a:lvl1pPr algn="l">
              <a:defRPr sz="32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14235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889C9F1-16AD-9C4F-8BF3-AB0A70D5A386}"/>
              </a:ext>
            </a:extLst>
          </p:cNvPr>
          <p:cNvSpPr>
            <a:spLocks noGrp="1"/>
          </p:cNvSpPr>
          <p:nvPr>
            <p:ph type="dt" sz="half" idx="10"/>
          </p:nvPr>
        </p:nvSpPr>
        <p:spPr/>
        <p:txBody>
          <a:bodyPr/>
          <a:lstStyle>
            <a:lvl1pPr>
              <a:defRPr/>
            </a:lvl1pPr>
          </a:lstStyle>
          <a:p>
            <a:fld id="{7BE24966-E0DC-704E-B898-13BDFB90F73D}" type="datetimeFigureOut">
              <a:rPr lang="en-US" altLang="en-US"/>
              <a:pPr/>
              <a:t>12/17/2024</a:t>
            </a:fld>
            <a:endParaRPr lang="en-US" altLang="en-US"/>
          </a:p>
        </p:txBody>
      </p:sp>
      <p:sp>
        <p:nvSpPr>
          <p:cNvPr id="3" name="Footer Placeholder 4">
            <a:extLst>
              <a:ext uri="{FF2B5EF4-FFF2-40B4-BE49-F238E27FC236}">
                <a16:creationId xmlns:a16="http://schemas.microsoft.com/office/drawing/2014/main" id="{07663ACA-88E8-7546-B7FD-CDEA8A63877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AC1D6CB0-70C9-BB45-B929-333854925001}"/>
              </a:ext>
            </a:extLst>
          </p:cNvPr>
          <p:cNvSpPr>
            <a:spLocks noGrp="1"/>
          </p:cNvSpPr>
          <p:nvPr>
            <p:ph type="sldNum" sz="quarter" idx="12"/>
          </p:nvPr>
        </p:nvSpPr>
        <p:spPr/>
        <p:txBody>
          <a:bodyPr/>
          <a:lstStyle>
            <a:lvl1pPr>
              <a:defRPr/>
            </a:lvl1pPr>
          </a:lstStyle>
          <a:p>
            <a:fld id="{BC959AE8-BD6F-0C46-A207-5E6713068192}" type="slidenum">
              <a:rPr lang="en-US" altLang="en-US"/>
              <a:pPr/>
              <a:t>‹#›</a:t>
            </a:fld>
            <a:endParaRPr lang="en-US" altLang="en-US"/>
          </a:p>
        </p:txBody>
      </p:sp>
    </p:spTree>
    <p:extLst>
      <p:ext uri="{BB962C8B-B14F-4D97-AF65-F5344CB8AC3E}">
        <p14:creationId xmlns:p14="http://schemas.microsoft.com/office/powerpoint/2010/main" val="412416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31520"/>
            <a:ext cx="3008313" cy="527448"/>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750415" y="731520"/>
            <a:ext cx="5111750" cy="378066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291537"/>
            <a:ext cx="3008313" cy="32206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a:extLst>
              <a:ext uri="{FF2B5EF4-FFF2-40B4-BE49-F238E27FC236}">
                <a16:creationId xmlns:a16="http://schemas.microsoft.com/office/drawing/2014/main" id="{4D229153-9613-AA47-A7D4-114473C51EF6}"/>
              </a:ext>
            </a:extLst>
          </p:cNvPr>
          <p:cNvSpPr>
            <a:spLocks noGrp="1"/>
          </p:cNvSpPr>
          <p:nvPr>
            <p:ph type="dt" sz="half" idx="10"/>
          </p:nvPr>
        </p:nvSpPr>
        <p:spPr/>
        <p:txBody>
          <a:bodyPr/>
          <a:lstStyle>
            <a:lvl1pPr>
              <a:defRPr/>
            </a:lvl1pPr>
          </a:lstStyle>
          <a:p>
            <a:fld id="{5C6E6720-7A2E-2948-871E-3E72CB55A6FA}" type="datetimeFigureOut">
              <a:rPr lang="en-US" altLang="en-US"/>
              <a:pPr/>
              <a:t>12/17/2024</a:t>
            </a:fld>
            <a:endParaRPr lang="en-US" altLang="en-US"/>
          </a:p>
        </p:txBody>
      </p:sp>
      <p:sp>
        <p:nvSpPr>
          <p:cNvPr id="6" name="Footer Placeholder 5">
            <a:extLst>
              <a:ext uri="{FF2B5EF4-FFF2-40B4-BE49-F238E27FC236}">
                <a16:creationId xmlns:a16="http://schemas.microsoft.com/office/drawing/2014/main" id="{A50D1BCB-CA1E-1544-BCA5-14287C746DB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8EDA78F6-3507-9540-B2EC-5F9506C60BD7}"/>
              </a:ext>
            </a:extLst>
          </p:cNvPr>
          <p:cNvSpPr>
            <a:spLocks noGrp="1"/>
          </p:cNvSpPr>
          <p:nvPr>
            <p:ph type="sldNum" sz="quarter" idx="12"/>
          </p:nvPr>
        </p:nvSpPr>
        <p:spPr/>
        <p:txBody>
          <a:bodyPr/>
          <a:lstStyle>
            <a:lvl1pPr>
              <a:defRPr/>
            </a:lvl1pPr>
          </a:lstStyle>
          <a:p>
            <a:fld id="{3C730543-ED1C-8347-B378-D5C6CDC9BA71}" type="slidenum">
              <a:rPr lang="en-US" altLang="en-US"/>
              <a:pPr/>
              <a:t>‹#›</a:t>
            </a:fld>
            <a:endParaRPr lang="en-US" altLang="en-US">
              <a:solidFill>
                <a:srgbClr val="88A44D"/>
              </a:solidFill>
            </a:endParaRPr>
          </a:p>
        </p:txBody>
      </p:sp>
    </p:spTree>
    <p:extLst>
      <p:ext uri="{BB962C8B-B14F-4D97-AF65-F5344CB8AC3E}">
        <p14:creationId xmlns:p14="http://schemas.microsoft.com/office/powerpoint/2010/main" val="188029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38028"/>
            <a:ext cx="5486400" cy="425054"/>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731520"/>
            <a:ext cx="5486400" cy="285674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4113186"/>
            <a:ext cx="5486400" cy="42505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a:extLst>
              <a:ext uri="{FF2B5EF4-FFF2-40B4-BE49-F238E27FC236}">
                <a16:creationId xmlns:a16="http://schemas.microsoft.com/office/drawing/2014/main" id="{07E325AE-F0E8-3341-970A-FB5B18F12B67}"/>
              </a:ext>
            </a:extLst>
          </p:cNvPr>
          <p:cNvSpPr>
            <a:spLocks noGrp="1"/>
          </p:cNvSpPr>
          <p:nvPr>
            <p:ph type="dt" sz="half" idx="10"/>
          </p:nvPr>
        </p:nvSpPr>
        <p:spPr/>
        <p:txBody>
          <a:bodyPr/>
          <a:lstStyle>
            <a:lvl1pPr>
              <a:defRPr/>
            </a:lvl1pPr>
          </a:lstStyle>
          <a:p>
            <a:fld id="{9F5020AA-D055-E84B-804C-1D6315DE4DAD}" type="datetimeFigureOut">
              <a:rPr lang="en-US" altLang="en-US"/>
              <a:pPr/>
              <a:t>12/17/2024</a:t>
            </a:fld>
            <a:endParaRPr lang="en-US" altLang="en-US"/>
          </a:p>
        </p:txBody>
      </p:sp>
      <p:sp>
        <p:nvSpPr>
          <p:cNvPr id="6" name="Footer Placeholder 4">
            <a:extLst>
              <a:ext uri="{FF2B5EF4-FFF2-40B4-BE49-F238E27FC236}">
                <a16:creationId xmlns:a16="http://schemas.microsoft.com/office/drawing/2014/main" id="{C820830B-8BD9-9B49-AC9D-1AA4478E885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4E43D2D-9BF6-2B41-ACCF-21DB937EFBE1}"/>
              </a:ext>
            </a:extLst>
          </p:cNvPr>
          <p:cNvSpPr>
            <a:spLocks noGrp="1"/>
          </p:cNvSpPr>
          <p:nvPr>
            <p:ph type="sldNum" sz="quarter" idx="12"/>
          </p:nvPr>
        </p:nvSpPr>
        <p:spPr/>
        <p:txBody>
          <a:bodyPr/>
          <a:lstStyle>
            <a:lvl1pPr>
              <a:defRPr/>
            </a:lvl1pPr>
          </a:lstStyle>
          <a:p>
            <a:fld id="{49A32602-62F0-F143-8054-55F6804BD169}" type="slidenum">
              <a:rPr lang="en-US" altLang="en-US"/>
              <a:pPr/>
              <a:t>‹#›</a:t>
            </a:fld>
            <a:endParaRPr lang="en-US" altLang="en-US"/>
          </a:p>
        </p:txBody>
      </p:sp>
    </p:spTree>
    <p:extLst>
      <p:ext uri="{BB962C8B-B14F-4D97-AF65-F5344CB8AC3E}">
        <p14:creationId xmlns:p14="http://schemas.microsoft.com/office/powerpoint/2010/main" val="2418580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353581A9-911B-FD40-98B6-FA0387892E08}"/>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US" altLang="en-US" dirty="0"/>
          </a:p>
        </p:txBody>
      </p:sp>
      <p:sp>
        <p:nvSpPr>
          <p:cNvPr id="1027" name="Text Placeholder 2">
            <a:extLst>
              <a:ext uri="{FF2B5EF4-FFF2-40B4-BE49-F238E27FC236}">
                <a16:creationId xmlns:a16="http://schemas.microsoft.com/office/drawing/2014/main" id="{0F78568A-2587-8742-839A-071B4E580395}"/>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5429EB8-F11E-DA46-B960-62BDA450A5B5}"/>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DD8DCDD0-5186-234A-8E91-AAC2CD221893}" type="datetimeFigureOut">
              <a:rPr lang="en-US" altLang="en-US"/>
              <a:pPr/>
              <a:t>12/17/2024</a:t>
            </a:fld>
            <a:endParaRPr lang="en-US" altLang="en-US"/>
          </a:p>
        </p:txBody>
      </p:sp>
      <p:sp>
        <p:nvSpPr>
          <p:cNvPr id="5" name="Footer Placeholder 4">
            <a:extLst>
              <a:ext uri="{FF2B5EF4-FFF2-40B4-BE49-F238E27FC236}">
                <a16:creationId xmlns:a16="http://schemas.microsoft.com/office/drawing/2014/main" id="{70528A48-F085-6B43-96BB-9267014825BF}"/>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D2708BBE-DF4D-8944-9C72-48CEA76914B5}"/>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5D67083-FF9E-A349-B938-AD7B1239AEE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93504" r:id="rId1"/>
    <p:sldLayoutId id="2147493505" r:id="rId2"/>
    <p:sldLayoutId id="2147493506" r:id="rId3"/>
    <p:sldLayoutId id="2147493507" r:id="rId4"/>
    <p:sldLayoutId id="2147493508" r:id="rId5"/>
    <p:sldLayoutId id="2147493509" r:id="rId6"/>
    <p:sldLayoutId id="2147493510" r:id="rId7"/>
    <p:sldLayoutId id="2147493514" r:id="rId8"/>
    <p:sldLayoutId id="2147493511" r:id="rId9"/>
    <p:sldLayoutId id="2147493512" r:id="rId10"/>
    <p:sldLayoutId id="2147493513"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751E8-83E9-D046-A2AC-1A2F176F6970}"/>
              </a:ext>
            </a:extLst>
          </p:cNvPr>
          <p:cNvSpPr>
            <a:spLocks noGrp="1"/>
          </p:cNvSpPr>
          <p:nvPr>
            <p:ph type="ctrTitle"/>
          </p:nvPr>
        </p:nvSpPr>
        <p:spPr>
          <a:xfrm>
            <a:off x="463730" y="820669"/>
            <a:ext cx="8216537" cy="1708488"/>
          </a:xfrm>
        </p:spPr>
        <p:txBody>
          <a:bodyPr/>
          <a:lstStyle/>
          <a:p>
            <a:r>
              <a:rPr lang="en-US" sz="2400" b="1" dirty="0"/>
              <a:t>STRENGTHENING COMMUNICABLE DISEASE RESPONSE:</a:t>
            </a:r>
            <a:br>
              <a:rPr lang="en-US" sz="2400" b="1" dirty="0"/>
            </a:br>
            <a:r>
              <a:rPr lang="en-US" sz="2400" dirty="0"/>
              <a:t>DEVELOPING QUARANTINE AND ISOLATION POLICIES AND TRAINING FOR DISEASE INVESTIGATIONS</a:t>
            </a:r>
            <a:endParaRPr lang="en-US" sz="2400" b="1" dirty="0"/>
          </a:p>
        </p:txBody>
      </p:sp>
      <p:sp>
        <p:nvSpPr>
          <p:cNvPr id="3" name="Subtitle 2">
            <a:extLst>
              <a:ext uri="{FF2B5EF4-FFF2-40B4-BE49-F238E27FC236}">
                <a16:creationId xmlns:a16="http://schemas.microsoft.com/office/drawing/2014/main" id="{3F7D3F5C-EB8B-494B-9E55-9CD4AA74A20F}"/>
              </a:ext>
            </a:extLst>
          </p:cNvPr>
          <p:cNvSpPr>
            <a:spLocks noGrp="1"/>
          </p:cNvSpPr>
          <p:nvPr>
            <p:ph type="subTitle" idx="1"/>
          </p:nvPr>
        </p:nvSpPr>
        <p:spPr>
          <a:xfrm>
            <a:off x="1371598" y="3680182"/>
            <a:ext cx="6400800" cy="767721"/>
          </a:xfrm>
        </p:spPr>
        <p:txBody>
          <a:bodyPr/>
          <a:lstStyle/>
          <a:p>
            <a:r>
              <a:rPr lang="en-US" sz="2000" dirty="0"/>
              <a:t>APE Site:</a:t>
            </a:r>
          </a:p>
          <a:p>
            <a:r>
              <a:rPr lang="en-US" sz="2000" dirty="0"/>
              <a:t>Jackson County Public Health (MO)</a:t>
            </a:r>
          </a:p>
        </p:txBody>
      </p:sp>
      <p:sp>
        <p:nvSpPr>
          <p:cNvPr id="6" name="Subtitle 2">
            <a:extLst>
              <a:ext uri="{FF2B5EF4-FFF2-40B4-BE49-F238E27FC236}">
                <a16:creationId xmlns:a16="http://schemas.microsoft.com/office/drawing/2014/main" id="{141FD3CB-0AED-CDEA-0442-65E2D338769E}"/>
              </a:ext>
            </a:extLst>
          </p:cNvPr>
          <p:cNvSpPr txBox="1">
            <a:spLocks/>
          </p:cNvSpPr>
          <p:nvPr/>
        </p:nvSpPr>
        <p:spPr bwMode="auto">
          <a:xfrm>
            <a:off x="1371598" y="2336948"/>
            <a:ext cx="6400800" cy="76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defTabSz="457200" rtl="0" eaLnBrk="1" fontAlgn="base" hangingPunct="1">
              <a:spcBef>
                <a:spcPct val="20000"/>
              </a:spcBef>
              <a:spcAft>
                <a:spcPct val="0"/>
              </a:spcAft>
              <a:buFont typeface="Arial" panose="020B0604020202020204" pitchFamily="34" charset="0"/>
              <a:buNone/>
              <a:defRPr sz="3200" kern="1200">
                <a:solidFill>
                  <a:schemeClr val="tx1">
                    <a:tint val="75000"/>
                  </a:schemeClr>
                </a:solidFill>
                <a:latin typeface="+mn-lt"/>
                <a:ea typeface="ＭＳ Ｐゴシック" charset="0"/>
                <a:cs typeface="Lucida Sans"/>
              </a:defRPr>
            </a:lvl1pPr>
            <a:lvl2pPr marL="457200" indent="0" algn="ctr" defTabSz="457200" rtl="0" eaLnBrk="1" fontAlgn="base" hangingPunct="1">
              <a:spcBef>
                <a:spcPct val="20000"/>
              </a:spcBef>
              <a:spcAft>
                <a:spcPct val="0"/>
              </a:spcAft>
              <a:buFont typeface="Arial" panose="020B0604020202020204" pitchFamily="34" charset="0"/>
              <a:buNone/>
              <a:defRPr sz="2800" kern="1200">
                <a:solidFill>
                  <a:schemeClr val="tx1">
                    <a:tint val="75000"/>
                  </a:schemeClr>
                </a:solidFill>
                <a:latin typeface="+mn-lt"/>
                <a:ea typeface="ＭＳ Ｐゴシック" charset="0"/>
                <a:cs typeface="Lucida Sans"/>
              </a:defRPr>
            </a:lvl2pPr>
            <a:lvl3pPr marL="914400" indent="0" algn="ctr" defTabSz="457200" rtl="0" eaLnBrk="1" fontAlgn="base" hangingPunct="1">
              <a:spcBef>
                <a:spcPct val="20000"/>
              </a:spcBef>
              <a:spcAft>
                <a:spcPct val="0"/>
              </a:spcAft>
              <a:buFont typeface="Arial" panose="020B0604020202020204" pitchFamily="34" charset="0"/>
              <a:buNone/>
              <a:defRPr sz="2400" kern="1200">
                <a:solidFill>
                  <a:schemeClr val="tx1">
                    <a:tint val="75000"/>
                  </a:schemeClr>
                </a:solidFill>
                <a:latin typeface="+mn-lt"/>
                <a:ea typeface="ＭＳ Ｐゴシック" charset="0"/>
                <a:cs typeface="Lucida Sans"/>
              </a:defRPr>
            </a:lvl3pPr>
            <a:lvl4pPr marL="1371600" indent="0" algn="ctr" defTabSz="457200" rtl="0" eaLnBrk="1" fontAlgn="base" hangingPunct="1">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charset="0"/>
                <a:cs typeface="Lucida Sans"/>
              </a:defRPr>
            </a:lvl4pPr>
            <a:lvl5pPr marL="1828800" indent="0" algn="ctr" defTabSz="457200" rtl="0" eaLnBrk="1" fontAlgn="base" hangingPunct="1">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charset="0"/>
                <a:cs typeface="Lucida San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dirty="0"/>
              <a:t>by Reese Willis</a:t>
            </a:r>
          </a:p>
          <a:p>
            <a:r>
              <a:rPr lang="en-US" sz="2000" dirty="0"/>
              <a:t>MPH Candidate - Infectious Disease Control and Zoonoses</a:t>
            </a:r>
          </a:p>
        </p:txBody>
      </p:sp>
      <p:pic>
        <p:nvPicPr>
          <p:cNvPr id="7" name="Picture 6">
            <a:extLst>
              <a:ext uri="{FF2B5EF4-FFF2-40B4-BE49-F238E27FC236}">
                <a16:creationId xmlns:a16="http://schemas.microsoft.com/office/drawing/2014/main" id="{5549BD59-B161-CB32-40BB-0C58CC3F05AE}"/>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907061">
            <a:off x="8385552" y="854085"/>
            <a:ext cx="5193551" cy="51545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61E23F8-A68F-9E2C-4329-64AAA1069628}"/>
              </a:ext>
            </a:extLst>
          </p:cNvPr>
          <p:cNvPicPr>
            <a:picLocks noChangeAspect="1"/>
          </p:cNvPicPr>
          <p:nvPr/>
        </p:nvPicPr>
        <p:blipFill>
          <a:blip r:embed="rId4"/>
          <a:stretch>
            <a:fillRect/>
          </a:stretch>
        </p:blipFill>
        <p:spPr>
          <a:xfrm>
            <a:off x="7727948" y="4683389"/>
            <a:ext cx="808404" cy="368632"/>
          </a:xfrm>
          <a:prstGeom prst="rect">
            <a:avLst/>
          </a:prstGeom>
        </p:spPr>
      </p:pic>
    </p:spTree>
    <p:extLst>
      <p:ext uri="{BB962C8B-B14F-4D97-AF65-F5344CB8AC3E}">
        <p14:creationId xmlns:p14="http://schemas.microsoft.com/office/powerpoint/2010/main" val="178502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C5BD1-13B4-3FD7-B83E-1A884F78F0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B0BE9F-1EBF-AFA7-4240-B58D2409DDAD}"/>
              </a:ext>
            </a:extLst>
          </p:cNvPr>
          <p:cNvSpPr>
            <a:spLocks noGrp="1"/>
          </p:cNvSpPr>
          <p:nvPr>
            <p:ph type="title"/>
          </p:nvPr>
        </p:nvSpPr>
        <p:spPr/>
        <p:txBody>
          <a:bodyPr/>
          <a:lstStyle/>
          <a:p>
            <a:r>
              <a:rPr lang="en-US" sz="2800" dirty="0"/>
              <a:t>Project 1 – Q/I Policy Key </a:t>
            </a:r>
            <a:r>
              <a:rPr lang="en-US" dirty="0"/>
              <a:t>Results</a:t>
            </a:r>
          </a:p>
        </p:txBody>
      </p:sp>
      <p:sp>
        <p:nvSpPr>
          <p:cNvPr id="5" name="TextBox 4">
            <a:extLst>
              <a:ext uri="{FF2B5EF4-FFF2-40B4-BE49-F238E27FC236}">
                <a16:creationId xmlns:a16="http://schemas.microsoft.com/office/drawing/2014/main" id="{26A229AE-D31C-E5CB-8B21-30CCF4C498A1}"/>
              </a:ext>
            </a:extLst>
          </p:cNvPr>
          <p:cNvSpPr txBox="1"/>
          <p:nvPr/>
        </p:nvSpPr>
        <p:spPr>
          <a:xfrm>
            <a:off x="182880" y="1396362"/>
            <a:ext cx="8778240" cy="3139321"/>
          </a:xfrm>
          <a:prstGeom prst="rect">
            <a:avLst/>
          </a:prstGeom>
          <a:noFill/>
        </p:spPr>
        <p:txBody>
          <a:bodyPr wrap="square" rtlCol="0">
            <a:spAutoFit/>
          </a:bodyPr>
          <a:lstStyle/>
          <a:p>
            <a:r>
              <a:rPr lang="en-US" b="1" dirty="0"/>
              <a:t>1. Endangerment to Public Health</a:t>
            </a:r>
            <a:endParaRPr lang="en-US" dirty="0"/>
          </a:p>
          <a:p>
            <a:pPr marL="742950" lvl="1" indent="-285750">
              <a:buFont typeface="+mj-lt"/>
              <a:buAutoNum type="arabicPeriod"/>
            </a:pPr>
            <a:r>
              <a:rPr lang="en-US" dirty="0"/>
              <a:t>Used when there’s a high risk of widespread transmission (e.g., Measles with R₀ of 12–18).</a:t>
            </a:r>
          </a:p>
          <a:p>
            <a:pPr>
              <a:buFont typeface="+mj-lt"/>
              <a:buAutoNum type="arabicPeriod"/>
            </a:pPr>
            <a:r>
              <a:rPr lang="en-US" b="1" dirty="0"/>
              <a:t> All Reasonable Means Exhausted</a:t>
            </a:r>
            <a:endParaRPr lang="en-US" dirty="0"/>
          </a:p>
          <a:p>
            <a:pPr marL="742950" lvl="1" indent="-285750">
              <a:buFont typeface="+mj-lt"/>
              <a:buAutoNum type="arabicPeriod"/>
            </a:pPr>
            <a:r>
              <a:rPr lang="en-US" dirty="0"/>
              <a:t>Only after alternatives like voluntary isolation and public education are tried.</a:t>
            </a:r>
          </a:p>
          <a:p>
            <a:pPr>
              <a:buFont typeface="+mj-lt"/>
              <a:buAutoNum type="arabicPeriod"/>
            </a:pPr>
            <a:r>
              <a:rPr lang="en-US" b="1" dirty="0"/>
              <a:t> No Less Restrictive Alternatives Exist</a:t>
            </a:r>
            <a:endParaRPr lang="en-US" dirty="0"/>
          </a:p>
          <a:p>
            <a:pPr marL="742950" lvl="1" indent="-285750">
              <a:buFont typeface="+mj-lt"/>
              <a:buAutoNum type="arabicPeriod"/>
            </a:pPr>
            <a:r>
              <a:rPr lang="en-US" dirty="0"/>
              <a:t>Critical for cases where no other method can contain the threat (e.g., multidrug-resistant TB).</a:t>
            </a:r>
          </a:p>
          <a:p>
            <a:pPr>
              <a:buFont typeface="+mj-lt"/>
              <a:buAutoNum type="arabicPeriod"/>
            </a:pPr>
            <a:r>
              <a:rPr lang="en-US" b="1" dirty="0"/>
              <a:t> Duration and Legal Safeguards</a:t>
            </a:r>
            <a:endParaRPr lang="en-US" dirty="0"/>
          </a:p>
          <a:p>
            <a:pPr marL="742950" lvl="1" indent="-285750">
              <a:buFont typeface="+mj-lt"/>
              <a:buAutoNum type="arabicPeriod"/>
            </a:pPr>
            <a:r>
              <a:rPr lang="en-US" dirty="0"/>
              <a:t>Typically up to 30 days, extendable with a court order if the threat persists.</a:t>
            </a:r>
          </a:p>
          <a:p>
            <a:pPr marL="742950" lvl="1" indent="-285750">
              <a:buFont typeface="+mj-lt"/>
              <a:buAutoNum type="arabicPeriod"/>
            </a:pPr>
            <a:r>
              <a:rPr lang="en-US" dirty="0"/>
              <a:t>Regular assessments to protect individual rights and public safety.</a:t>
            </a:r>
          </a:p>
        </p:txBody>
      </p:sp>
      <p:pic>
        <p:nvPicPr>
          <p:cNvPr id="7" name="Picture 6">
            <a:extLst>
              <a:ext uri="{FF2B5EF4-FFF2-40B4-BE49-F238E27FC236}">
                <a16:creationId xmlns:a16="http://schemas.microsoft.com/office/drawing/2014/main" id="{E7E2391D-49C4-2D02-0431-E8FE65EC5CFA}"/>
              </a:ext>
            </a:extLst>
          </p:cNvPr>
          <p:cNvPicPr>
            <a:picLocks noChangeAspect="1"/>
          </p:cNvPicPr>
          <p:nvPr/>
        </p:nvPicPr>
        <p:blipFill>
          <a:blip r:embed="rId3"/>
          <a:stretch>
            <a:fillRect/>
          </a:stretch>
        </p:blipFill>
        <p:spPr>
          <a:xfrm>
            <a:off x="452537" y="752475"/>
            <a:ext cx="8691463" cy="529587"/>
          </a:xfrm>
          <a:prstGeom prst="rect">
            <a:avLst/>
          </a:prstGeom>
        </p:spPr>
      </p:pic>
    </p:spTree>
    <p:extLst>
      <p:ext uri="{BB962C8B-B14F-4D97-AF65-F5344CB8AC3E}">
        <p14:creationId xmlns:p14="http://schemas.microsoft.com/office/powerpoint/2010/main" val="20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6A8B6-29B5-2C91-DEF0-7B86BB8D7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410DD8-796D-C10D-0A33-304D15E5F694}"/>
              </a:ext>
            </a:extLst>
          </p:cNvPr>
          <p:cNvSpPr>
            <a:spLocks noGrp="1"/>
          </p:cNvSpPr>
          <p:nvPr>
            <p:ph type="title"/>
          </p:nvPr>
        </p:nvSpPr>
        <p:spPr/>
        <p:txBody>
          <a:bodyPr/>
          <a:lstStyle/>
          <a:p>
            <a:r>
              <a:rPr lang="en-US" sz="2800" dirty="0"/>
              <a:t>Project 1 – Q/I Policy Key </a:t>
            </a:r>
            <a:r>
              <a:rPr lang="en-US" dirty="0"/>
              <a:t>Results</a:t>
            </a:r>
          </a:p>
        </p:txBody>
      </p:sp>
      <p:pic>
        <p:nvPicPr>
          <p:cNvPr id="3" name="Picture 2" descr="A diagram of a vaccine&#10;&#10;Description automatically generated">
            <a:extLst>
              <a:ext uri="{FF2B5EF4-FFF2-40B4-BE49-F238E27FC236}">
                <a16:creationId xmlns:a16="http://schemas.microsoft.com/office/drawing/2014/main" id="{CD16B07D-DC4B-41DD-1C40-20F914FDD2B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0652" y="789652"/>
            <a:ext cx="4525071" cy="3391823"/>
          </a:xfrm>
          <a:prstGeom prst="rect">
            <a:avLst/>
          </a:prstGeom>
          <a:noFill/>
          <a:ln>
            <a:solidFill>
              <a:schemeClr val="tx2"/>
            </a:solidFill>
          </a:ln>
        </p:spPr>
      </p:pic>
      <p:sp>
        <p:nvSpPr>
          <p:cNvPr id="4" name="TextBox 3">
            <a:extLst>
              <a:ext uri="{FF2B5EF4-FFF2-40B4-BE49-F238E27FC236}">
                <a16:creationId xmlns:a16="http://schemas.microsoft.com/office/drawing/2014/main" id="{7D79C252-4D1E-4043-555B-62CCF03783E3}"/>
              </a:ext>
            </a:extLst>
          </p:cNvPr>
          <p:cNvSpPr txBox="1"/>
          <p:nvPr/>
        </p:nvSpPr>
        <p:spPr>
          <a:xfrm>
            <a:off x="321945" y="789652"/>
            <a:ext cx="3975735" cy="3323987"/>
          </a:xfrm>
          <a:prstGeom prst="rect">
            <a:avLst/>
          </a:prstGeom>
          <a:noFill/>
        </p:spPr>
        <p:txBody>
          <a:bodyPr wrap="square" rtlCol="0">
            <a:spAutoFit/>
          </a:bodyPr>
          <a:lstStyle/>
          <a:p>
            <a:r>
              <a:rPr lang="en-US" sz="2400" b="1" dirty="0"/>
              <a:t>Decision Tree/Flowcharts</a:t>
            </a:r>
          </a:p>
          <a:p>
            <a:endParaRPr lang="en-US" sz="2400" b="1" dirty="0"/>
          </a:p>
          <a:p>
            <a:pPr marL="342900" indent="-342900">
              <a:buFont typeface="+mj-lt"/>
              <a:buAutoNum type="arabicPeriod"/>
            </a:pPr>
            <a:r>
              <a:rPr lang="en-US" sz="2400" dirty="0"/>
              <a:t>Designed for Case management</a:t>
            </a:r>
          </a:p>
          <a:p>
            <a:pPr marL="342900" indent="-342900">
              <a:buFont typeface="+mj-lt"/>
              <a:buAutoNum type="arabicPeriod"/>
            </a:pPr>
            <a:r>
              <a:rPr lang="en-US" sz="2400" dirty="0"/>
              <a:t>Corresponding Written Workflow</a:t>
            </a:r>
          </a:p>
          <a:p>
            <a:pPr marL="342900" indent="-342900">
              <a:buFont typeface="+mj-lt"/>
              <a:buAutoNum type="arabicPeriod"/>
            </a:pPr>
            <a:r>
              <a:rPr lang="en-US" sz="2400" dirty="0"/>
              <a:t>Available PEP Reference Table</a:t>
            </a:r>
          </a:p>
          <a:p>
            <a:pPr marL="342900" indent="-342900">
              <a:buFont typeface="+mj-lt"/>
              <a:buAutoNum type="arabicPeriod"/>
            </a:pPr>
            <a:endParaRPr lang="en-US" dirty="0"/>
          </a:p>
        </p:txBody>
      </p:sp>
    </p:spTree>
    <p:extLst>
      <p:ext uri="{BB962C8B-B14F-4D97-AF65-F5344CB8AC3E}">
        <p14:creationId xmlns:p14="http://schemas.microsoft.com/office/powerpoint/2010/main" val="2806473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A235A-2BE4-7A14-73DA-57273DEA05C2}"/>
            </a:ext>
          </a:extLst>
        </p:cNvPr>
        <p:cNvGrpSpPr/>
        <p:nvPr/>
      </p:nvGrpSpPr>
      <p:grpSpPr>
        <a:xfrm>
          <a:off x="0" y="0"/>
          <a:ext cx="0" cy="0"/>
          <a:chOff x="0" y="0"/>
          <a:chExt cx="0" cy="0"/>
        </a:xfrm>
      </p:grpSpPr>
      <p:pic>
        <p:nvPicPr>
          <p:cNvPr id="3" name="Picture 2" descr="A diagram of a vaccine&#10;&#10;Description automatically generated">
            <a:extLst>
              <a:ext uri="{FF2B5EF4-FFF2-40B4-BE49-F238E27FC236}">
                <a16:creationId xmlns:a16="http://schemas.microsoft.com/office/drawing/2014/main" id="{8464D46A-F065-2D9D-A713-5115637034A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5951" y="86164"/>
            <a:ext cx="6632098" cy="4971171"/>
          </a:xfrm>
          <a:prstGeom prst="rect">
            <a:avLst/>
          </a:prstGeom>
          <a:noFill/>
          <a:ln>
            <a:solidFill>
              <a:schemeClr val="tx2"/>
            </a:solidFill>
          </a:ln>
        </p:spPr>
      </p:pic>
    </p:spTree>
    <p:extLst>
      <p:ext uri="{BB962C8B-B14F-4D97-AF65-F5344CB8AC3E}">
        <p14:creationId xmlns:p14="http://schemas.microsoft.com/office/powerpoint/2010/main" val="1567534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1CFAA-E488-0E31-AD54-143E192025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F9DB21-A48F-3E7B-CB4E-4F31C8C6DC59}"/>
              </a:ext>
            </a:extLst>
          </p:cNvPr>
          <p:cNvSpPr>
            <a:spLocks noGrp="1"/>
          </p:cNvSpPr>
          <p:nvPr>
            <p:ph type="title"/>
          </p:nvPr>
        </p:nvSpPr>
        <p:spPr/>
        <p:txBody>
          <a:bodyPr/>
          <a:lstStyle/>
          <a:p>
            <a:r>
              <a:rPr lang="en-US" sz="2400" dirty="0"/>
              <a:t>Project 1 – Q/I Policy Key Results</a:t>
            </a:r>
          </a:p>
        </p:txBody>
      </p:sp>
      <p:pic>
        <p:nvPicPr>
          <p:cNvPr id="7" name="Content Placeholder 6">
            <a:extLst>
              <a:ext uri="{FF2B5EF4-FFF2-40B4-BE49-F238E27FC236}">
                <a16:creationId xmlns:a16="http://schemas.microsoft.com/office/drawing/2014/main" id="{35BF4903-CB10-0BF6-AA04-BE412085AF0D}"/>
              </a:ext>
            </a:extLst>
          </p:cNvPr>
          <p:cNvPicPr>
            <a:picLocks noGrp="1" noChangeAspect="1"/>
          </p:cNvPicPr>
          <p:nvPr>
            <p:ph idx="1"/>
          </p:nvPr>
        </p:nvPicPr>
        <p:blipFill>
          <a:blip r:embed="rId3"/>
          <a:stretch>
            <a:fillRect/>
          </a:stretch>
        </p:blipFill>
        <p:spPr>
          <a:xfrm>
            <a:off x="182880" y="640478"/>
            <a:ext cx="4827270" cy="447213"/>
          </a:xfrm>
        </p:spPr>
      </p:pic>
      <p:sp>
        <p:nvSpPr>
          <p:cNvPr id="9" name="TextBox 8">
            <a:extLst>
              <a:ext uri="{FF2B5EF4-FFF2-40B4-BE49-F238E27FC236}">
                <a16:creationId xmlns:a16="http://schemas.microsoft.com/office/drawing/2014/main" id="{158078E5-CF1B-86A8-D7E7-4F51D84AA5CC}"/>
              </a:ext>
            </a:extLst>
          </p:cNvPr>
          <p:cNvSpPr txBox="1"/>
          <p:nvPr/>
        </p:nvSpPr>
        <p:spPr>
          <a:xfrm>
            <a:off x="97155" y="1209675"/>
            <a:ext cx="2931795" cy="3360022"/>
          </a:xfrm>
          <a:prstGeom prst="rect">
            <a:avLst/>
          </a:prstGeom>
          <a:noFill/>
          <a:ln>
            <a:solidFill>
              <a:schemeClr val="accent4"/>
            </a:solidFill>
          </a:ln>
        </p:spPr>
        <p:txBody>
          <a:bodyPr wrap="square">
            <a:spAutoFit/>
          </a:bodyPr>
          <a:lstStyle/>
          <a:p>
            <a:pPr marL="0" marR="0">
              <a:lnSpc>
                <a:spcPct val="200000"/>
              </a:lnSpc>
            </a:pPr>
            <a:r>
              <a:rPr lang="en-US" sz="1200" b="1" dirty="0">
                <a:effectLst/>
                <a:latin typeface="Times New Roman" panose="02020603050405020304" pitchFamily="18" charset="0"/>
                <a:ea typeface="Times New Roman" panose="02020603050405020304" pitchFamily="18" charset="0"/>
              </a:rPr>
              <a:t>Exposure</a:t>
            </a:r>
            <a:endParaRPr lang="en-US" sz="1200" dirty="0">
              <a:effectLst/>
              <a:latin typeface="Times New Roman" panose="02020603050405020304" pitchFamily="18" charset="0"/>
              <a:ea typeface="Times New Roman" panose="02020603050405020304" pitchFamily="18" charset="0"/>
            </a:endParaRPr>
          </a:p>
          <a:p>
            <a:pPr marL="342900" marR="0" lvl="0" indent="-342900" fontAlgn="base">
              <a:lnSpc>
                <a:spcPct val="200000"/>
              </a:lnSpc>
              <a:buFont typeface="Symbol" panose="05050102010706020507" pitchFamily="18" charset="2"/>
              <a:buChar char=""/>
            </a:pPr>
            <a:r>
              <a:rPr lang="en-US" sz="1200" b="1" dirty="0">
                <a:solidFill>
                  <a:srgbClr val="000000"/>
                </a:solidFill>
                <a:effectLst/>
                <a:latin typeface="Times New Roman" panose="02020603050405020304" pitchFamily="18" charset="0"/>
                <a:ea typeface="Times New Roman" panose="02020603050405020304" pitchFamily="18" charset="0"/>
              </a:rPr>
              <a:t>Question:</a:t>
            </a:r>
            <a:r>
              <a:rPr lang="en-US" sz="1200" dirty="0">
                <a:solidFill>
                  <a:srgbClr val="000000"/>
                </a:solidFill>
                <a:effectLst/>
                <a:latin typeface="Times New Roman" panose="02020603050405020304" pitchFamily="18" charset="0"/>
                <a:ea typeface="Times New Roman" panose="02020603050405020304" pitchFamily="18" charset="0"/>
              </a:rPr>
              <a:t> Has the individual been exposed to a vaccine-preventable communicable disease?</a:t>
            </a:r>
            <a:endParaRPr lang="en-US" sz="1200" dirty="0">
              <a:effectLst/>
              <a:latin typeface="Times New Roman" panose="02020603050405020304" pitchFamily="18" charset="0"/>
              <a:ea typeface="Times New Roman" panose="02020603050405020304" pitchFamily="18" charset="0"/>
            </a:endParaRPr>
          </a:p>
          <a:p>
            <a:pPr marL="742950" marR="0" lvl="1" indent="-285750" fontAlgn="base">
              <a:lnSpc>
                <a:spcPct val="200000"/>
              </a:lnSpc>
              <a:buFont typeface="Times New Roman" panose="02020603050405020304" pitchFamily="18" charset="0"/>
              <a:buChar char="→"/>
            </a:pPr>
            <a:r>
              <a:rPr lang="en-US" sz="1200" b="1" dirty="0">
                <a:solidFill>
                  <a:srgbClr val="000000"/>
                </a:solidFill>
                <a:effectLst/>
                <a:latin typeface="Times New Roman" panose="02020603050405020304" pitchFamily="18" charset="0"/>
                <a:ea typeface="Times New Roman" panose="02020603050405020304" pitchFamily="18" charset="0"/>
              </a:rPr>
              <a:t>No:</a:t>
            </a:r>
            <a:r>
              <a:rPr lang="en-US" sz="1200" dirty="0">
                <a:solidFill>
                  <a:srgbClr val="000000"/>
                </a:solidFill>
                <a:effectLst/>
                <a:latin typeface="Times New Roman" panose="02020603050405020304" pitchFamily="18" charset="0"/>
                <a:ea typeface="Times New Roman" panose="02020603050405020304" pitchFamily="18" charset="0"/>
              </a:rPr>
              <a:t> Quarantine is not required. The individual can continue normal activities.</a:t>
            </a:r>
            <a:endParaRPr lang="en-US" sz="1200" dirty="0">
              <a:effectLst/>
              <a:latin typeface="Times New Roman" panose="02020603050405020304" pitchFamily="18" charset="0"/>
              <a:ea typeface="Times New Roman" panose="02020603050405020304" pitchFamily="18" charset="0"/>
            </a:endParaRPr>
          </a:p>
          <a:p>
            <a:pPr marL="742950" marR="0" lvl="1" indent="-285750" fontAlgn="base">
              <a:lnSpc>
                <a:spcPct val="200000"/>
              </a:lnSpc>
              <a:buFont typeface="Times New Roman" panose="02020603050405020304" pitchFamily="18" charset="0"/>
              <a:buChar char="→"/>
            </a:pPr>
            <a:r>
              <a:rPr lang="en-US" sz="1200" b="1" dirty="0">
                <a:solidFill>
                  <a:srgbClr val="000000"/>
                </a:solidFill>
                <a:effectLst/>
                <a:latin typeface="Times New Roman" panose="02020603050405020304" pitchFamily="18" charset="0"/>
                <a:ea typeface="Times New Roman" panose="02020603050405020304" pitchFamily="18" charset="0"/>
              </a:rPr>
              <a:t>Yes:</a:t>
            </a:r>
            <a:r>
              <a:rPr lang="en-US" sz="1200" dirty="0">
                <a:solidFill>
                  <a:srgbClr val="000000"/>
                </a:solidFill>
                <a:effectLst/>
                <a:latin typeface="Times New Roman" panose="02020603050405020304" pitchFamily="18" charset="0"/>
                <a:ea typeface="Times New Roman" panose="02020603050405020304" pitchFamily="18" charset="0"/>
              </a:rPr>
              <a:t> Proceed to Vaccination Status.</a:t>
            </a:r>
            <a:endParaRPr lang="en-US" sz="1200" dirty="0">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id="{4041668C-3315-0F3E-74A2-623DE14E7AD8}"/>
              </a:ext>
            </a:extLst>
          </p:cNvPr>
          <p:cNvSpPr txBox="1"/>
          <p:nvPr/>
        </p:nvSpPr>
        <p:spPr>
          <a:xfrm>
            <a:off x="3190875" y="1209674"/>
            <a:ext cx="5855970" cy="3360022"/>
          </a:xfrm>
          <a:prstGeom prst="rect">
            <a:avLst/>
          </a:prstGeom>
          <a:noFill/>
          <a:ln>
            <a:solidFill>
              <a:schemeClr val="accent4"/>
            </a:solidFill>
          </a:ln>
        </p:spPr>
        <p:txBody>
          <a:bodyPr wrap="square">
            <a:spAutoFit/>
          </a:bodyPr>
          <a:lstStyle/>
          <a:p>
            <a:pPr marL="0" marR="0" fontAlgn="base">
              <a:lnSpc>
                <a:spcPct val="200000"/>
              </a:lnSpc>
            </a:pPr>
            <a:r>
              <a:rPr lang="en-US" sz="1200" b="1" dirty="0">
                <a:solidFill>
                  <a:srgbClr val="000000"/>
                </a:solidFill>
                <a:effectLst/>
                <a:latin typeface="Times New Roman" panose="02020603050405020304" pitchFamily="18" charset="0"/>
                <a:ea typeface="Times New Roman" panose="02020603050405020304" pitchFamily="18" charset="0"/>
              </a:rPr>
              <a:t>Vaccination Status</a:t>
            </a:r>
            <a:endParaRPr lang="en-US" sz="1200" dirty="0">
              <a:effectLst/>
              <a:latin typeface="Times New Roman" panose="02020603050405020304" pitchFamily="18" charset="0"/>
              <a:ea typeface="Times New Roman" panose="02020603050405020304" pitchFamily="18" charset="0"/>
            </a:endParaRPr>
          </a:p>
          <a:p>
            <a:pPr marL="342900" marR="0" lvl="0" indent="-342900" fontAlgn="base">
              <a:lnSpc>
                <a:spcPct val="200000"/>
              </a:lnSpc>
              <a:buFont typeface="Symbol" panose="05050102010706020507" pitchFamily="18" charset="2"/>
              <a:buChar char=""/>
            </a:pPr>
            <a:r>
              <a:rPr lang="en-US" sz="1200" b="1" dirty="0">
                <a:solidFill>
                  <a:srgbClr val="000000"/>
                </a:solidFill>
                <a:effectLst/>
                <a:latin typeface="Times New Roman" panose="02020603050405020304" pitchFamily="18" charset="0"/>
                <a:ea typeface="Times New Roman" panose="02020603050405020304" pitchFamily="18" charset="0"/>
              </a:rPr>
              <a:t>Fully Vaccinated with Proof</a:t>
            </a:r>
            <a:endParaRPr lang="en-US" sz="1200" dirty="0">
              <a:effectLst/>
              <a:latin typeface="Times New Roman" panose="02020603050405020304" pitchFamily="18" charset="0"/>
              <a:ea typeface="Times New Roman" panose="02020603050405020304" pitchFamily="18" charset="0"/>
            </a:endParaRPr>
          </a:p>
          <a:p>
            <a:pPr marL="742950" marR="0" lvl="1" indent="-285750" fontAlgn="base">
              <a:lnSpc>
                <a:spcPct val="200000"/>
              </a:lnSpc>
              <a:buFont typeface="Times New Roman" panose="02020603050405020304" pitchFamily="18" charset="0"/>
              <a:buChar char="→"/>
            </a:pPr>
            <a:r>
              <a:rPr lang="en-US" sz="1200" b="1" dirty="0">
                <a:solidFill>
                  <a:srgbClr val="000000"/>
                </a:solidFill>
                <a:effectLst/>
                <a:latin typeface="Times New Roman" panose="02020603050405020304" pitchFamily="18" charset="0"/>
                <a:ea typeface="Times New Roman" panose="02020603050405020304" pitchFamily="18" charset="0"/>
              </a:rPr>
              <a:t>No Quarantine Required:</a:t>
            </a:r>
            <a:r>
              <a:rPr lang="en-US" sz="1200" dirty="0">
                <a:solidFill>
                  <a:srgbClr val="000000"/>
                </a:solidFill>
                <a:effectLst/>
                <a:latin typeface="Times New Roman" panose="02020603050405020304" pitchFamily="18" charset="0"/>
                <a:ea typeface="Times New Roman" panose="02020603050405020304" pitchFamily="18" charset="0"/>
              </a:rPr>
              <a:t> The individual does not need to quarantine due to their verified immunity. Proof of vaccination should be sent to Jackson County Public Health (JCPH) and documented (ex - vaccination card, medical records).</a:t>
            </a:r>
            <a:endParaRPr lang="en-US" sz="1200" dirty="0">
              <a:effectLst/>
              <a:latin typeface="Times New Roman" panose="02020603050405020304" pitchFamily="18" charset="0"/>
              <a:ea typeface="Times New Roman" panose="02020603050405020304" pitchFamily="18" charset="0"/>
            </a:endParaRPr>
          </a:p>
          <a:p>
            <a:pPr marL="742950" marR="0" lvl="1" indent="-285750" fontAlgn="base">
              <a:lnSpc>
                <a:spcPct val="200000"/>
              </a:lnSpc>
              <a:buFont typeface="Times New Roman" panose="02020603050405020304" pitchFamily="18" charset="0"/>
              <a:buChar char="→"/>
            </a:pPr>
            <a:r>
              <a:rPr lang="en-US" sz="1200" b="1" dirty="0">
                <a:solidFill>
                  <a:srgbClr val="000000"/>
                </a:solidFill>
                <a:effectLst/>
                <a:latin typeface="Times New Roman" panose="02020603050405020304" pitchFamily="18" charset="0"/>
                <a:ea typeface="Times New Roman" panose="02020603050405020304" pitchFamily="18" charset="0"/>
              </a:rPr>
              <a:t>Administer Post-Exposure Prophylaxis (PEP): </a:t>
            </a:r>
            <a:r>
              <a:rPr lang="en-US" sz="1200" dirty="0">
                <a:solidFill>
                  <a:srgbClr val="000000"/>
                </a:solidFill>
                <a:effectLst/>
                <a:latin typeface="Times New Roman" panose="02020603050405020304" pitchFamily="18" charset="0"/>
                <a:ea typeface="Times New Roman" panose="02020603050405020304" pitchFamily="18" charset="0"/>
              </a:rPr>
              <a:t>If available and within the recommended time frame, PEP is recommended as an extra precaution. PEP can modify the course of the disease and may prevent onset if given promptly. Refer to the JCPH PEP list for availability.</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73843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6702F-4F09-CDC2-0C58-62E1BFA727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3C6FFD-F724-3F3C-2849-AAFB6AABA30A}"/>
              </a:ext>
            </a:extLst>
          </p:cNvPr>
          <p:cNvSpPr>
            <a:spLocks noGrp="1"/>
          </p:cNvSpPr>
          <p:nvPr>
            <p:ph type="title"/>
          </p:nvPr>
        </p:nvSpPr>
        <p:spPr/>
        <p:txBody>
          <a:bodyPr/>
          <a:lstStyle/>
          <a:p>
            <a:r>
              <a:rPr lang="en-US" sz="2400" dirty="0"/>
              <a:t>Project 1 – Q/I Policy Key Results</a:t>
            </a:r>
          </a:p>
        </p:txBody>
      </p:sp>
      <p:pic>
        <p:nvPicPr>
          <p:cNvPr id="5" name="Picture 4">
            <a:extLst>
              <a:ext uri="{FF2B5EF4-FFF2-40B4-BE49-F238E27FC236}">
                <a16:creationId xmlns:a16="http://schemas.microsoft.com/office/drawing/2014/main" id="{E945FB2C-4161-BEC9-A917-24158F86758D}"/>
              </a:ext>
            </a:extLst>
          </p:cNvPr>
          <p:cNvPicPr>
            <a:picLocks noChangeAspect="1"/>
          </p:cNvPicPr>
          <p:nvPr/>
        </p:nvPicPr>
        <p:blipFill>
          <a:blip r:embed="rId3"/>
          <a:stretch>
            <a:fillRect/>
          </a:stretch>
        </p:blipFill>
        <p:spPr>
          <a:xfrm>
            <a:off x="182879" y="589585"/>
            <a:ext cx="5333997" cy="457200"/>
          </a:xfrm>
          <a:prstGeom prst="rect">
            <a:avLst/>
          </a:prstGeom>
        </p:spPr>
      </p:pic>
      <p:pic>
        <p:nvPicPr>
          <p:cNvPr id="13" name="Picture 12">
            <a:extLst>
              <a:ext uri="{FF2B5EF4-FFF2-40B4-BE49-F238E27FC236}">
                <a16:creationId xmlns:a16="http://schemas.microsoft.com/office/drawing/2014/main" id="{4FCC580B-1E9C-6BB3-521E-39D71E18ECC0}"/>
              </a:ext>
            </a:extLst>
          </p:cNvPr>
          <p:cNvPicPr>
            <a:picLocks noChangeAspect="1"/>
          </p:cNvPicPr>
          <p:nvPr/>
        </p:nvPicPr>
        <p:blipFill>
          <a:blip r:embed="rId4"/>
          <a:stretch>
            <a:fillRect/>
          </a:stretch>
        </p:blipFill>
        <p:spPr>
          <a:xfrm>
            <a:off x="4957270" y="1133451"/>
            <a:ext cx="3920030" cy="3907644"/>
          </a:xfrm>
          <a:prstGeom prst="rect">
            <a:avLst/>
          </a:prstGeom>
        </p:spPr>
      </p:pic>
      <p:pic>
        <p:nvPicPr>
          <p:cNvPr id="15" name="Picture 14">
            <a:extLst>
              <a:ext uri="{FF2B5EF4-FFF2-40B4-BE49-F238E27FC236}">
                <a16:creationId xmlns:a16="http://schemas.microsoft.com/office/drawing/2014/main" id="{B9237976-3B7B-CF13-5CBA-5DD70B724B70}"/>
              </a:ext>
            </a:extLst>
          </p:cNvPr>
          <p:cNvPicPr>
            <a:picLocks noChangeAspect="1"/>
          </p:cNvPicPr>
          <p:nvPr/>
        </p:nvPicPr>
        <p:blipFill>
          <a:blip r:embed="rId5"/>
          <a:stretch>
            <a:fillRect/>
          </a:stretch>
        </p:blipFill>
        <p:spPr>
          <a:xfrm>
            <a:off x="704630" y="1133450"/>
            <a:ext cx="3482102" cy="3886225"/>
          </a:xfrm>
          <a:prstGeom prst="rect">
            <a:avLst/>
          </a:prstGeom>
        </p:spPr>
      </p:pic>
    </p:spTree>
    <p:extLst>
      <p:ext uri="{BB962C8B-B14F-4D97-AF65-F5344CB8AC3E}">
        <p14:creationId xmlns:p14="http://schemas.microsoft.com/office/powerpoint/2010/main" val="123374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4933F9-A818-B2EE-391E-EBB40EC533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5EE6E8-FDC9-5366-7405-0FA98B3D545A}"/>
              </a:ext>
            </a:extLst>
          </p:cNvPr>
          <p:cNvSpPr>
            <a:spLocks noGrp="1"/>
          </p:cNvSpPr>
          <p:nvPr>
            <p:ph type="title"/>
          </p:nvPr>
        </p:nvSpPr>
        <p:spPr/>
        <p:txBody>
          <a:bodyPr/>
          <a:lstStyle/>
          <a:p>
            <a:r>
              <a:rPr lang="en-US" sz="2400" dirty="0"/>
              <a:t>Project 1 – Q/I Policy Key Results</a:t>
            </a:r>
          </a:p>
        </p:txBody>
      </p:sp>
      <p:pic>
        <p:nvPicPr>
          <p:cNvPr id="7170" name="Picture 2" descr="Uploaded image">
            <a:extLst>
              <a:ext uri="{FF2B5EF4-FFF2-40B4-BE49-F238E27FC236}">
                <a16:creationId xmlns:a16="http://schemas.microsoft.com/office/drawing/2014/main" id="{12877573-1A59-3A83-CCA5-F8CE684AA4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9881" y="108585"/>
            <a:ext cx="3991239" cy="492633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2C23793-030F-55D8-0071-C1F6A1C7C96B}"/>
              </a:ext>
            </a:extLst>
          </p:cNvPr>
          <p:cNvSpPr txBox="1"/>
          <p:nvPr/>
        </p:nvSpPr>
        <p:spPr>
          <a:xfrm>
            <a:off x="285750" y="923925"/>
            <a:ext cx="4524572" cy="3693319"/>
          </a:xfrm>
          <a:prstGeom prst="rect">
            <a:avLst/>
          </a:prstGeom>
          <a:noFill/>
        </p:spPr>
        <p:txBody>
          <a:bodyPr wrap="none" rtlCol="0">
            <a:spAutoFit/>
          </a:bodyPr>
          <a:lstStyle/>
          <a:p>
            <a:r>
              <a:rPr lang="en-US" b="1" dirty="0"/>
              <a:t>Quarantine and Isolation (Q/I) Tracking Sheet</a:t>
            </a:r>
          </a:p>
          <a:p>
            <a:pPr marL="285750" indent="-285750">
              <a:buFont typeface="Arial" panose="020B0604020202020204" pitchFamily="34" charset="0"/>
              <a:buChar char="•"/>
            </a:pPr>
            <a:r>
              <a:rPr lang="en-US" b="1" dirty="0"/>
              <a:t>Color-Coding for Quick Reference:</a:t>
            </a:r>
          </a:p>
          <a:p>
            <a:pPr marL="742950" lvl="1" indent="-285750">
              <a:buFont typeface="Arial" panose="020B0604020202020204" pitchFamily="34" charset="0"/>
              <a:buChar char="•"/>
            </a:pPr>
            <a:r>
              <a:rPr lang="en-US" b="1" dirty="0"/>
              <a:t>Grey:</a:t>
            </a:r>
            <a:r>
              <a:rPr lang="en-US" dirty="0"/>
              <a:t> Demographics</a:t>
            </a:r>
          </a:p>
          <a:p>
            <a:pPr marL="742950" lvl="1" indent="-285750">
              <a:buFont typeface="Arial" panose="020B0604020202020204" pitchFamily="34" charset="0"/>
              <a:buChar char="•"/>
            </a:pPr>
            <a:r>
              <a:rPr lang="en-US" b="1" dirty="0"/>
              <a:t>Red:</a:t>
            </a:r>
            <a:r>
              <a:rPr lang="en-US" dirty="0"/>
              <a:t> Q/I-Specific Data</a:t>
            </a:r>
          </a:p>
          <a:p>
            <a:pPr marL="742950" lvl="1" indent="-285750">
              <a:buFont typeface="Arial" panose="020B0604020202020204" pitchFamily="34" charset="0"/>
              <a:buChar char="•"/>
            </a:pPr>
            <a:r>
              <a:rPr lang="en-US" b="1" dirty="0"/>
              <a:t>Blue:</a:t>
            </a:r>
            <a:r>
              <a:rPr lang="en-US" dirty="0"/>
              <a:t> Health Information</a:t>
            </a:r>
          </a:p>
          <a:p>
            <a:pPr marL="742950" lvl="1" indent="-285750">
              <a:buFont typeface="Arial" panose="020B0604020202020204" pitchFamily="34" charset="0"/>
              <a:buChar char="•"/>
            </a:pPr>
            <a:r>
              <a:rPr lang="en-US" b="1" dirty="0"/>
              <a:t>Dark Orange:</a:t>
            </a:r>
            <a:r>
              <a:rPr lang="en-US" dirty="0"/>
              <a:t> Testing &amp; Diagnostics</a:t>
            </a:r>
          </a:p>
          <a:p>
            <a:pPr marL="742950" lvl="1" indent="-285750">
              <a:buFont typeface="Arial" panose="020B0604020202020204" pitchFamily="34" charset="0"/>
              <a:buChar char="•"/>
            </a:pPr>
            <a:r>
              <a:rPr lang="en-US" b="1" dirty="0"/>
              <a:t>Green:</a:t>
            </a:r>
            <a:r>
              <a:rPr lang="en-US" dirty="0"/>
              <a:t> Vaccination</a:t>
            </a:r>
          </a:p>
          <a:p>
            <a:pPr marL="742950" lvl="1" indent="-285750">
              <a:buFont typeface="Arial" panose="020B0604020202020204" pitchFamily="34" charset="0"/>
              <a:buChar char="•"/>
            </a:pPr>
            <a:r>
              <a:rPr lang="en-US" b="1" dirty="0"/>
              <a:t>Yellow:</a:t>
            </a:r>
            <a:r>
              <a:rPr lang="en-US" dirty="0"/>
              <a:t> Contact Tracing</a:t>
            </a:r>
          </a:p>
          <a:p>
            <a:pPr marL="742950" lvl="1" indent="-285750">
              <a:buFont typeface="Arial" panose="020B0604020202020204" pitchFamily="34" charset="0"/>
              <a:buChar char="•"/>
            </a:pPr>
            <a:r>
              <a:rPr lang="en-US" b="1" dirty="0"/>
              <a:t>Orange:</a:t>
            </a:r>
            <a:r>
              <a:rPr lang="en-US" dirty="0"/>
              <a:t> Compliance Monitoring</a:t>
            </a:r>
          </a:p>
          <a:p>
            <a:pPr marL="742950" lvl="1" indent="-285750">
              <a:buFont typeface="Arial" panose="020B0604020202020204" pitchFamily="34" charset="0"/>
              <a:buChar char="•"/>
            </a:pPr>
            <a:r>
              <a:rPr lang="en-US" b="1" dirty="0"/>
              <a:t>Light Red:</a:t>
            </a:r>
            <a:r>
              <a:rPr lang="en-US" dirty="0"/>
              <a:t> Support &amp; Resources</a:t>
            </a:r>
          </a:p>
          <a:p>
            <a:pPr marL="742950" lvl="1" indent="-285750">
              <a:buFont typeface="Arial" panose="020B0604020202020204" pitchFamily="34" charset="0"/>
              <a:buChar char="•"/>
            </a:pPr>
            <a:r>
              <a:rPr lang="en-US" b="1" dirty="0"/>
              <a:t>Light Green:</a:t>
            </a:r>
            <a:r>
              <a:rPr lang="en-US" dirty="0"/>
              <a:t> Outcome &amp; Recovery</a:t>
            </a:r>
          </a:p>
          <a:p>
            <a:pPr marL="742950" lvl="1" indent="-285750">
              <a:buFont typeface="Arial" panose="020B0604020202020204" pitchFamily="34" charset="0"/>
              <a:buChar char="•"/>
            </a:pPr>
            <a:r>
              <a:rPr lang="en-US" b="1" dirty="0"/>
              <a:t>Light Orange:</a:t>
            </a:r>
            <a:r>
              <a:rPr lang="en-US" dirty="0"/>
              <a:t> Additional Information</a:t>
            </a:r>
          </a:p>
          <a:p>
            <a:endParaRPr lang="en-US" b="1" dirty="0"/>
          </a:p>
        </p:txBody>
      </p:sp>
    </p:spTree>
    <p:extLst>
      <p:ext uri="{BB962C8B-B14F-4D97-AF65-F5344CB8AC3E}">
        <p14:creationId xmlns:p14="http://schemas.microsoft.com/office/powerpoint/2010/main" val="4001733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1DE70-DD28-3FB9-04A5-1C3E848325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7B10AF-9711-D08C-93CD-D0B6433D5D12}"/>
              </a:ext>
            </a:extLst>
          </p:cNvPr>
          <p:cNvSpPr>
            <a:spLocks noGrp="1"/>
          </p:cNvSpPr>
          <p:nvPr>
            <p:ph type="title"/>
          </p:nvPr>
        </p:nvSpPr>
        <p:spPr/>
        <p:txBody>
          <a:bodyPr/>
          <a:lstStyle/>
          <a:p>
            <a:r>
              <a:rPr lang="en-US" sz="2400" dirty="0"/>
              <a:t>Project 1 – Q/I Policy Key Results</a:t>
            </a:r>
          </a:p>
        </p:txBody>
      </p:sp>
      <p:sp>
        <p:nvSpPr>
          <p:cNvPr id="8" name="TextBox 7">
            <a:extLst>
              <a:ext uri="{FF2B5EF4-FFF2-40B4-BE49-F238E27FC236}">
                <a16:creationId xmlns:a16="http://schemas.microsoft.com/office/drawing/2014/main" id="{DE052F60-DB0F-9688-0947-84B4086C8212}"/>
              </a:ext>
            </a:extLst>
          </p:cNvPr>
          <p:cNvSpPr txBox="1"/>
          <p:nvPr/>
        </p:nvSpPr>
        <p:spPr>
          <a:xfrm>
            <a:off x="476250" y="3859966"/>
            <a:ext cx="4391025" cy="646331"/>
          </a:xfrm>
          <a:prstGeom prst="rect">
            <a:avLst/>
          </a:prstGeom>
          <a:noFill/>
        </p:spPr>
        <p:txBody>
          <a:bodyPr wrap="square" rtlCol="0">
            <a:spAutoFit/>
          </a:bodyPr>
          <a:lstStyle/>
          <a:p>
            <a:r>
              <a:rPr lang="en-US" b="1" dirty="0"/>
              <a:t> </a:t>
            </a:r>
          </a:p>
          <a:p>
            <a:endParaRPr lang="en-US" b="1" dirty="0"/>
          </a:p>
        </p:txBody>
      </p:sp>
      <p:pic>
        <p:nvPicPr>
          <p:cNvPr id="10" name="Picture 9">
            <a:extLst>
              <a:ext uri="{FF2B5EF4-FFF2-40B4-BE49-F238E27FC236}">
                <a16:creationId xmlns:a16="http://schemas.microsoft.com/office/drawing/2014/main" id="{98BA854C-FD44-D291-8A98-011A8EEFA738}"/>
              </a:ext>
            </a:extLst>
          </p:cNvPr>
          <p:cNvPicPr>
            <a:picLocks noChangeAspect="1"/>
          </p:cNvPicPr>
          <p:nvPr/>
        </p:nvPicPr>
        <p:blipFill>
          <a:blip r:embed="rId3"/>
          <a:stretch>
            <a:fillRect/>
          </a:stretch>
        </p:blipFill>
        <p:spPr>
          <a:xfrm>
            <a:off x="182880" y="599699"/>
            <a:ext cx="3347361" cy="457200"/>
          </a:xfrm>
          <a:prstGeom prst="rect">
            <a:avLst/>
          </a:prstGeom>
        </p:spPr>
      </p:pic>
      <p:sp>
        <p:nvSpPr>
          <p:cNvPr id="13" name="Rectangle 8">
            <a:extLst>
              <a:ext uri="{FF2B5EF4-FFF2-40B4-BE49-F238E27FC236}">
                <a16:creationId xmlns:a16="http://schemas.microsoft.com/office/drawing/2014/main" id="{20F176F3-FE6A-D783-0979-59F1FD1782FE}"/>
              </a:ext>
            </a:extLst>
          </p:cNvPr>
          <p:cNvSpPr>
            <a:spLocks noChangeArrowheads="1"/>
          </p:cNvSpPr>
          <p:nvPr/>
        </p:nvSpPr>
        <p:spPr bwMode="auto">
          <a:xfrm>
            <a:off x="182880" y="947786"/>
            <a:ext cx="348424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b="1" i="0" u="none" strike="noStrike" cap="none" normalizeH="0" baseline="0" dirty="0">
                <a:ln>
                  <a:noFill/>
                </a:ln>
                <a:solidFill>
                  <a:schemeClr val="tx1"/>
                </a:solidFill>
                <a:effectLst/>
                <a:latin typeface="+mj-lt"/>
              </a:rPr>
              <a:t>Standardizes Data Entry:</a:t>
            </a:r>
            <a:r>
              <a:rPr lang="en-US" altLang="en-US" dirty="0">
                <a:latin typeface="+mj-lt"/>
              </a:rPr>
              <a:t> </a:t>
            </a:r>
            <a:r>
              <a:rPr kumimoji="0" lang="en-US" altLang="en-US" i="0" u="none" strike="noStrike" cap="none" normalizeH="0" baseline="0" dirty="0">
                <a:ln>
                  <a:noFill/>
                </a:ln>
                <a:solidFill>
                  <a:schemeClr val="tx1"/>
                </a:solidFill>
                <a:effectLst/>
                <a:latin typeface="+mj-lt"/>
              </a:rPr>
              <a:t>Ensures consistency and accuracy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b="1" i="0" u="none" strike="noStrike" cap="none" normalizeH="0" baseline="0" dirty="0">
                <a:ln>
                  <a:noFill/>
                </a:ln>
                <a:solidFill>
                  <a:schemeClr val="tx1"/>
                </a:solidFill>
                <a:effectLst/>
                <a:latin typeface="+mj-lt"/>
              </a:rPr>
              <a:t>Minimizes Errors:</a:t>
            </a:r>
            <a:r>
              <a:rPr lang="en-US" altLang="en-US" dirty="0">
                <a:latin typeface="+mj-lt"/>
              </a:rPr>
              <a:t> </a:t>
            </a:r>
            <a:r>
              <a:rPr kumimoji="0" lang="en-US" altLang="en-US" i="0" u="none" strike="noStrike" cap="none" normalizeH="0" baseline="0" dirty="0">
                <a:ln>
                  <a:noFill/>
                </a:ln>
                <a:solidFill>
                  <a:schemeClr val="tx1"/>
                </a:solidFill>
                <a:effectLst/>
                <a:latin typeface="+mj-lt"/>
              </a:rPr>
              <a:t>Format specific fields, and data validation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b="1" i="0" u="none" strike="noStrike" cap="none" normalizeH="0" baseline="0" dirty="0">
                <a:ln>
                  <a:noFill/>
                </a:ln>
                <a:solidFill>
                  <a:schemeClr val="tx1"/>
                </a:solidFill>
                <a:effectLst/>
                <a:latin typeface="+mj-lt"/>
              </a:rPr>
              <a:t>Enhances Usability:</a:t>
            </a:r>
            <a:r>
              <a:rPr lang="en-US" altLang="en-US" dirty="0">
                <a:latin typeface="+mj-lt"/>
              </a:rPr>
              <a:t> </a:t>
            </a:r>
            <a:r>
              <a:rPr kumimoji="0" lang="en-US" altLang="en-US" i="0" u="none" strike="noStrike" cap="none" normalizeH="0" baseline="0" dirty="0">
                <a:ln>
                  <a:noFill/>
                </a:ln>
                <a:solidFill>
                  <a:schemeClr val="tx1"/>
                </a:solidFill>
                <a:effectLst/>
                <a:latin typeface="+mj-lt"/>
              </a:rPr>
              <a:t>Pre-defined Options for commonly used fields.</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b="1" i="0" u="none" strike="noStrike" cap="none" normalizeH="0" baseline="0" dirty="0">
                <a:ln>
                  <a:noFill/>
                </a:ln>
                <a:solidFill>
                  <a:schemeClr val="tx1"/>
                </a:solidFill>
                <a:effectLst/>
                <a:latin typeface="+mj-lt"/>
              </a:rPr>
              <a:t>Supports Data Analysis:</a:t>
            </a:r>
            <a:r>
              <a:rPr lang="en-US" altLang="en-US" dirty="0">
                <a:latin typeface="+mj-lt"/>
              </a:rPr>
              <a:t> </a:t>
            </a:r>
            <a:r>
              <a:rPr kumimoji="0" lang="en-US" altLang="en-US" b="0" i="0" u="none" strike="noStrike" cap="none" normalizeH="0" baseline="0" dirty="0">
                <a:ln>
                  <a:noFill/>
                </a:ln>
                <a:solidFill>
                  <a:schemeClr val="tx1"/>
                </a:solidFill>
                <a:effectLst/>
                <a:latin typeface="+mj-lt"/>
              </a:rPr>
              <a:t>Structured formats across the sheet allow for further use</a:t>
            </a:r>
          </a:p>
        </p:txBody>
      </p:sp>
      <p:pic>
        <p:nvPicPr>
          <p:cNvPr id="16" name="Picture 15">
            <a:extLst>
              <a:ext uri="{FF2B5EF4-FFF2-40B4-BE49-F238E27FC236}">
                <a16:creationId xmlns:a16="http://schemas.microsoft.com/office/drawing/2014/main" id="{48C471EF-F3E0-ED30-AE3E-BF732276D848}"/>
              </a:ext>
            </a:extLst>
          </p:cNvPr>
          <p:cNvPicPr>
            <a:picLocks noChangeAspect="1"/>
          </p:cNvPicPr>
          <p:nvPr/>
        </p:nvPicPr>
        <p:blipFill>
          <a:blip r:embed="rId4"/>
          <a:stretch>
            <a:fillRect/>
          </a:stretch>
        </p:blipFill>
        <p:spPr>
          <a:xfrm>
            <a:off x="3530241" y="865803"/>
            <a:ext cx="3653080" cy="2441648"/>
          </a:xfrm>
          <a:prstGeom prst="rect">
            <a:avLst/>
          </a:prstGeom>
        </p:spPr>
      </p:pic>
      <p:pic>
        <p:nvPicPr>
          <p:cNvPr id="20" name="Picture 19">
            <a:extLst>
              <a:ext uri="{FF2B5EF4-FFF2-40B4-BE49-F238E27FC236}">
                <a16:creationId xmlns:a16="http://schemas.microsoft.com/office/drawing/2014/main" id="{8B705972-7F09-782C-C1C1-529ABD2E3E51}"/>
              </a:ext>
            </a:extLst>
          </p:cNvPr>
          <p:cNvPicPr>
            <a:picLocks noChangeAspect="1"/>
          </p:cNvPicPr>
          <p:nvPr/>
        </p:nvPicPr>
        <p:blipFill>
          <a:blip r:embed="rId5"/>
          <a:stretch>
            <a:fillRect/>
          </a:stretch>
        </p:blipFill>
        <p:spPr>
          <a:xfrm>
            <a:off x="6443481" y="892037"/>
            <a:ext cx="2600688" cy="885949"/>
          </a:xfrm>
          <a:prstGeom prst="rect">
            <a:avLst/>
          </a:prstGeom>
        </p:spPr>
      </p:pic>
      <p:pic>
        <p:nvPicPr>
          <p:cNvPr id="22" name="Picture 21">
            <a:extLst>
              <a:ext uri="{FF2B5EF4-FFF2-40B4-BE49-F238E27FC236}">
                <a16:creationId xmlns:a16="http://schemas.microsoft.com/office/drawing/2014/main" id="{B29964B2-6AFE-6D21-B9CD-5B70B63623AF}"/>
              </a:ext>
            </a:extLst>
          </p:cNvPr>
          <p:cNvPicPr>
            <a:picLocks noChangeAspect="1"/>
          </p:cNvPicPr>
          <p:nvPr/>
        </p:nvPicPr>
        <p:blipFill>
          <a:blip r:embed="rId6"/>
          <a:stretch>
            <a:fillRect/>
          </a:stretch>
        </p:blipFill>
        <p:spPr>
          <a:xfrm>
            <a:off x="6718058" y="1990725"/>
            <a:ext cx="2243062" cy="2462112"/>
          </a:xfrm>
          <a:prstGeom prst="rect">
            <a:avLst/>
          </a:prstGeom>
        </p:spPr>
      </p:pic>
      <p:pic>
        <p:nvPicPr>
          <p:cNvPr id="24" name="Picture 23">
            <a:extLst>
              <a:ext uri="{FF2B5EF4-FFF2-40B4-BE49-F238E27FC236}">
                <a16:creationId xmlns:a16="http://schemas.microsoft.com/office/drawing/2014/main" id="{A9359631-99CA-AF2D-6A45-8226DAB90B18}"/>
              </a:ext>
            </a:extLst>
          </p:cNvPr>
          <p:cNvPicPr>
            <a:picLocks noChangeAspect="1"/>
          </p:cNvPicPr>
          <p:nvPr/>
        </p:nvPicPr>
        <p:blipFill>
          <a:blip r:embed="rId7"/>
          <a:stretch>
            <a:fillRect/>
          </a:stretch>
        </p:blipFill>
        <p:spPr>
          <a:xfrm>
            <a:off x="3820844" y="3536071"/>
            <a:ext cx="2666790" cy="816854"/>
          </a:xfrm>
          <a:prstGeom prst="rect">
            <a:avLst/>
          </a:prstGeom>
        </p:spPr>
      </p:pic>
    </p:spTree>
    <p:extLst>
      <p:ext uri="{BB962C8B-B14F-4D97-AF65-F5344CB8AC3E}">
        <p14:creationId xmlns:p14="http://schemas.microsoft.com/office/powerpoint/2010/main" val="499840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B67AA-CE7E-1AFB-AA2C-400E585623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0115E7-0517-F421-5A1E-6E290EDE90B6}"/>
              </a:ext>
            </a:extLst>
          </p:cNvPr>
          <p:cNvSpPr>
            <a:spLocks noGrp="1"/>
          </p:cNvSpPr>
          <p:nvPr>
            <p:ph type="title"/>
          </p:nvPr>
        </p:nvSpPr>
        <p:spPr/>
        <p:txBody>
          <a:bodyPr/>
          <a:lstStyle/>
          <a:p>
            <a:r>
              <a:rPr lang="en-US" sz="2200" dirty="0"/>
              <a:t>Project 2 – Professional Development Day Training Overview</a:t>
            </a:r>
          </a:p>
        </p:txBody>
      </p:sp>
      <p:sp>
        <p:nvSpPr>
          <p:cNvPr id="3" name="Content Placeholder 2">
            <a:extLst>
              <a:ext uri="{FF2B5EF4-FFF2-40B4-BE49-F238E27FC236}">
                <a16:creationId xmlns:a16="http://schemas.microsoft.com/office/drawing/2014/main" id="{BC30ED92-705F-2AFE-A44B-0871D68C88BF}"/>
              </a:ext>
            </a:extLst>
          </p:cNvPr>
          <p:cNvSpPr>
            <a:spLocks noGrp="1"/>
          </p:cNvSpPr>
          <p:nvPr>
            <p:ph idx="1"/>
          </p:nvPr>
        </p:nvSpPr>
        <p:spPr>
          <a:xfrm>
            <a:off x="182880" y="668020"/>
            <a:ext cx="5246370" cy="4246880"/>
          </a:xfrm>
        </p:spPr>
        <p:txBody>
          <a:bodyPr/>
          <a:lstStyle/>
          <a:p>
            <a:r>
              <a:rPr lang="en-US" sz="2200" b="1" dirty="0"/>
              <a:t>Objective: </a:t>
            </a:r>
            <a:r>
              <a:rPr lang="en-US" sz="2200" dirty="0"/>
              <a:t>Equip all JCPH staff with knowledge and skills in communicable disease investigation.</a:t>
            </a:r>
          </a:p>
          <a:p>
            <a:r>
              <a:rPr lang="en-US" sz="2200" b="1" dirty="0"/>
              <a:t>Scope of Training: </a:t>
            </a:r>
            <a:r>
              <a:rPr lang="en-US" sz="2200" dirty="0"/>
              <a:t>Covers epidemiological principles, contact tracing, outbreak investigation, and case management tools.</a:t>
            </a:r>
          </a:p>
          <a:p>
            <a:r>
              <a:rPr lang="en-US" sz="2200" b="1" dirty="0"/>
              <a:t>Alignment with Public Health Goals: </a:t>
            </a:r>
            <a:r>
              <a:rPr lang="en-US" sz="2200" dirty="0"/>
              <a:t>Supports JCPH’s mission to strengthen outbreak response and public health emergency preparedness.</a:t>
            </a:r>
          </a:p>
        </p:txBody>
      </p:sp>
      <p:sp>
        <p:nvSpPr>
          <p:cNvPr id="5" name="Content Placeholder 2">
            <a:extLst>
              <a:ext uri="{FF2B5EF4-FFF2-40B4-BE49-F238E27FC236}">
                <a16:creationId xmlns:a16="http://schemas.microsoft.com/office/drawing/2014/main" id="{5E253E5D-1396-0586-91F9-E17F36F85E5C}"/>
              </a:ext>
            </a:extLst>
          </p:cNvPr>
          <p:cNvSpPr txBox="1">
            <a:spLocks/>
          </p:cNvSpPr>
          <p:nvPr/>
        </p:nvSpPr>
        <p:spPr bwMode="auto">
          <a:xfrm>
            <a:off x="5314950" y="668020"/>
            <a:ext cx="3646170" cy="42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Lucida San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Lucida San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Lucida San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200" b="1" dirty="0"/>
              <a:t>Key Areas:</a:t>
            </a:r>
            <a:r>
              <a:rPr lang="en-US" sz="2200" dirty="0"/>
              <a:t> Training content, interactive activity, session facilitation, and feedback assessment.</a:t>
            </a:r>
          </a:p>
        </p:txBody>
      </p:sp>
      <p:pic>
        <p:nvPicPr>
          <p:cNvPr id="10" name="Picture 9">
            <a:extLst>
              <a:ext uri="{FF2B5EF4-FFF2-40B4-BE49-F238E27FC236}">
                <a16:creationId xmlns:a16="http://schemas.microsoft.com/office/drawing/2014/main" id="{56562D02-B310-ECB0-ECCA-96EFC295E173}"/>
              </a:ext>
            </a:extLst>
          </p:cNvPr>
          <p:cNvPicPr>
            <a:picLocks noChangeAspect="1"/>
          </p:cNvPicPr>
          <p:nvPr/>
        </p:nvPicPr>
        <p:blipFill>
          <a:blip r:embed="rId3"/>
          <a:stretch>
            <a:fillRect/>
          </a:stretch>
        </p:blipFill>
        <p:spPr>
          <a:xfrm>
            <a:off x="5146956" y="2791460"/>
            <a:ext cx="3714492" cy="732790"/>
          </a:xfrm>
          <a:prstGeom prst="rect">
            <a:avLst/>
          </a:prstGeom>
        </p:spPr>
      </p:pic>
    </p:spTree>
    <p:extLst>
      <p:ext uri="{BB962C8B-B14F-4D97-AF65-F5344CB8AC3E}">
        <p14:creationId xmlns:p14="http://schemas.microsoft.com/office/powerpoint/2010/main" val="3507400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11248-8E01-4E8F-0200-2906F73AF5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2510A1-6FDD-C8A8-BF48-DEE5D078309A}"/>
              </a:ext>
            </a:extLst>
          </p:cNvPr>
          <p:cNvSpPr>
            <a:spLocks noGrp="1"/>
          </p:cNvSpPr>
          <p:nvPr>
            <p:ph type="title"/>
          </p:nvPr>
        </p:nvSpPr>
        <p:spPr/>
        <p:txBody>
          <a:bodyPr/>
          <a:lstStyle/>
          <a:p>
            <a:r>
              <a:rPr lang="en-US" dirty="0"/>
              <a:t>Project 2 – PDD Presentation Anticipated Results</a:t>
            </a:r>
          </a:p>
        </p:txBody>
      </p:sp>
      <p:sp>
        <p:nvSpPr>
          <p:cNvPr id="3" name="Content Placeholder 2">
            <a:extLst>
              <a:ext uri="{FF2B5EF4-FFF2-40B4-BE49-F238E27FC236}">
                <a16:creationId xmlns:a16="http://schemas.microsoft.com/office/drawing/2014/main" id="{398127EB-2794-651F-1EB7-16C4624ECCEC}"/>
              </a:ext>
            </a:extLst>
          </p:cNvPr>
          <p:cNvSpPr>
            <a:spLocks noGrp="1"/>
          </p:cNvSpPr>
          <p:nvPr>
            <p:ph idx="1"/>
          </p:nvPr>
        </p:nvSpPr>
        <p:spPr>
          <a:xfrm>
            <a:off x="182880" y="668020"/>
            <a:ext cx="4893945" cy="4145280"/>
          </a:xfrm>
        </p:spPr>
        <p:txBody>
          <a:bodyPr/>
          <a:lstStyle/>
          <a:p>
            <a:r>
              <a:rPr lang="en-US" sz="2400" b="1" dirty="0">
                <a:latin typeface="+mj-lt"/>
              </a:rPr>
              <a:t>PDD Training PowerPoint Presentation Topics:</a:t>
            </a:r>
          </a:p>
          <a:p>
            <a:pPr lvl="1"/>
            <a:r>
              <a:rPr lang="en-US" sz="2000" dirty="0">
                <a:latin typeface="+mj-lt"/>
              </a:rPr>
              <a:t>Epidemiology &amp; Public Health</a:t>
            </a:r>
          </a:p>
          <a:p>
            <a:pPr lvl="1"/>
            <a:r>
              <a:rPr lang="en-US" sz="2000" dirty="0">
                <a:latin typeface="+mj-lt"/>
              </a:rPr>
              <a:t>Disease Surveillance &amp; Reporting</a:t>
            </a:r>
          </a:p>
          <a:p>
            <a:pPr lvl="1"/>
            <a:r>
              <a:rPr lang="en-US" sz="2000" dirty="0">
                <a:latin typeface="+mj-lt"/>
              </a:rPr>
              <a:t>Outbreak Investigation Process</a:t>
            </a:r>
          </a:p>
          <a:p>
            <a:pPr lvl="1"/>
            <a:r>
              <a:rPr lang="en-US" sz="2000" dirty="0">
                <a:latin typeface="+mj-lt"/>
              </a:rPr>
              <a:t>Contact Tracing Methods</a:t>
            </a:r>
          </a:p>
          <a:p>
            <a:pPr lvl="1"/>
            <a:r>
              <a:rPr lang="en-US" sz="2000" dirty="0">
                <a:latin typeface="+mj-lt"/>
              </a:rPr>
              <a:t>Legal &amp; Ethical Considerations in Disease Control</a:t>
            </a:r>
          </a:p>
          <a:p>
            <a:pPr lvl="1"/>
            <a:r>
              <a:rPr lang="en-US" sz="2000" dirty="0">
                <a:latin typeface="+mj-lt"/>
              </a:rPr>
              <a:t>Visual Aids: Charts, flow diagrams</a:t>
            </a:r>
          </a:p>
          <a:p>
            <a:pPr lvl="1"/>
            <a:r>
              <a:rPr lang="en-US" sz="2000" dirty="0">
                <a:latin typeface="+mj-lt"/>
              </a:rPr>
              <a:t>Audience: All JCPH Staff (~60 People)</a:t>
            </a:r>
          </a:p>
        </p:txBody>
      </p:sp>
      <p:pic>
        <p:nvPicPr>
          <p:cNvPr id="6" name="Picture 5">
            <a:extLst>
              <a:ext uri="{FF2B5EF4-FFF2-40B4-BE49-F238E27FC236}">
                <a16:creationId xmlns:a16="http://schemas.microsoft.com/office/drawing/2014/main" id="{BA538EB2-C09F-AC4A-EF29-FF55335CE22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15178" y="2565736"/>
            <a:ext cx="3325674" cy="1869758"/>
          </a:xfrm>
          <a:prstGeom prst="rect">
            <a:avLst/>
          </a:prstGeom>
          <a:noFill/>
          <a:ln>
            <a:solidFill>
              <a:schemeClr val="tx2"/>
            </a:solidFill>
          </a:ln>
        </p:spPr>
      </p:pic>
      <p:pic>
        <p:nvPicPr>
          <p:cNvPr id="7" name="Picture 6" descr="A blue and white background with text&#10;&#10;Description automatically generated">
            <a:extLst>
              <a:ext uri="{FF2B5EF4-FFF2-40B4-BE49-F238E27FC236}">
                <a16:creationId xmlns:a16="http://schemas.microsoft.com/office/drawing/2014/main" id="{DBB1D9E9-7372-691D-8848-FDEB7ED569B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15178" y="599449"/>
            <a:ext cx="3325673" cy="1869758"/>
          </a:xfrm>
          <a:prstGeom prst="rect">
            <a:avLst/>
          </a:prstGeom>
          <a:noFill/>
          <a:ln>
            <a:solidFill>
              <a:schemeClr val="tx2"/>
            </a:solidFill>
          </a:ln>
        </p:spPr>
      </p:pic>
    </p:spTree>
    <p:extLst>
      <p:ext uri="{BB962C8B-B14F-4D97-AF65-F5344CB8AC3E}">
        <p14:creationId xmlns:p14="http://schemas.microsoft.com/office/powerpoint/2010/main" val="1442359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8AF4B-404A-EB64-9E91-E4A2139613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13CBDB-590C-072E-9A10-2EDF7068FF8B}"/>
              </a:ext>
            </a:extLst>
          </p:cNvPr>
          <p:cNvSpPr>
            <a:spLocks noGrp="1"/>
          </p:cNvSpPr>
          <p:nvPr>
            <p:ph type="title"/>
          </p:nvPr>
        </p:nvSpPr>
        <p:spPr/>
        <p:txBody>
          <a:bodyPr/>
          <a:lstStyle/>
          <a:p>
            <a:r>
              <a:rPr lang="en-US" dirty="0"/>
              <a:t>Project 2 – PDD Activity Anticipated Results</a:t>
            </a:r>
          </a:p>
        </p:txBody>
      </p:sp>
      <p:sp>
        <p:nvSpPr>
          <p:cNvPr id="3" name="Content Placeholder 2">
            <a:extLst>
              <a:ext uri="{FF2B5EF4-FFF2-40B4-BE49-F238E27FC236}">
                <a16:creationId xmlns:a16="http://schemas.microsoft.com/office/drawing/2014/main" id="{AAF98B8A-D3D1-140D-FC41-FB5877290C4D}"/>
              </a:ext>
            </a:extLst>
          </p:cNvPr>
          <p:cNvSpPr>
            <a:spLocks noGrp="1"/>
          </p:cNvSpPr>
          <p:nvPr>
            <p:ph idx="1"/>
          </p:nvPr>
        </p:nvSpPr>
        <p:spPr>
          <a:xfrm>
            <a:off x="182880" y="668020"/>
            <a:ext cx="4922520" cy="4145280"/>
          </a:xfrm>
        </p:spPr>
        <p:txBody>
          <a:bodyPr/>
          <a:lstStyle/>
          <a:p>
            <a:r>
              <a:rPr lang="en-US" sz="2000" b="1" dirty="0">
                <a:latin typeface="+mj-lt"/>
              </a:rPr>
              <a:t>Interactive Case Investigation Activity</a:t>
            </a:r>
          </a:p>
          <a:p>
            <a:pPr defTabSz="914400" eaLnBrk="0" hangingPunct="0">
              <a:spcBef>
                <a:spcPct val="0"/>
              </a:spcBef>
            </a:pPr>
            <a:r>
              <a:rPr kumimoji="0" lang="en-US" altLang="en-US" sz="2000" b="1" i="0" u="none" strike="noStrike" cap="none" normalizeH="0" baseline="0" dirty="0">
                <a:ln>
                  <a:noFill/>
                </a:ln>
                <a:solidFill>
                  <a:schemeClr val="tx1"/>
                </a:solidFill>
                <a:effectLst/>
                <a:latin typeface="+mj-lt"/>
              </a:rPr>
              <a:t>Scenarios Created:</a:t>
            </a:r>
            <a:endParaRPr kumimoji="0" lang="en-US" altLang="en-US" sz="2000" b="0" i="0" u="none" strike="noStrike" cap="none" normalizeH="0" baseline="0" dirty="0">
              <a:ln>
                <a:noFill/>
              </a:ln>
              <a:solidFill>
                <a:schemeClr val="tx1"/>
              </a:solidFill>
              <a:effectLst/>
              <a:latin typeface="+mj-lt"/>
            </a:endParaRPr>
          </a:p>
          <a:p>
            <a:pPr lvl="1" defTabSz="914400" eaLnBrk="0" hangingPunct="0">
              <a:spcBef>
                <a:spcPct val="0"/>
              </a:spcBef>
            </a:pPr>
            <a:r>
              <a:rPr kumimoji="0" lang="en-US" altLang="en-US" sz="2000" b="1" i="0" u="none" strike="noStrike" cap="none" normalizeH="0" baseline="0" dirty="0">
                <a:ln>
                  <a:noFill/>
                </a:ln>
                <a:solidFill>
                  <a:schemeClr val="tx1"/>
                </a:solidFill>
                <a:effectLst/>
                <a:latin typeface="+mj-lt"/>
              </a:rPr>
              <a:t>Salmonella Outbreak</a:t>
            </a:r>
            <a:r>
              <a:rPr kumimoji="0" lang="en-US" altLang="en-US" sz="2000" b="0" i="0" u="none" strike="noStrike" cap="none" normalizeH="0" baseline="0" dirty="0">
                <a:ln>
                  <a:noFill/>
                </a:ln>
                <a:solidFill>
                  <a:schemeClr val="tx1"/>
                </a:solidFill>
                <a:effectLst/>
                <a:latin typeface="+mj-lt"/>
              </a:rPr>
              <a:t> – Focus on foodborne illness and source tracing</a:t>
            </a:r>
          </a:p>
          <a:p>
            <a:pPr lvl="1" defTabSz="914400" eaLnBrk="0" hangingPunct="0">
              <a:spcBef>
                <a:spcPct val="0"/>
              </a:spcBef>
            </a:pPr>
            <a:r>
              <a:rPr kumimoji="0" lang="en-US" altLang="en-US" sz="2000" b="1" i="0" u="none" strike="noStrike" cap="none" normalizeH="0" baseline="0" dirty="0">
                <a:ln>
                  <a:noFill/>
                </a:ln>
                <a:solidFill>
                  <a:schemeClr val="tx1"/>
                </a:solidFill>
                <a:effectLst/>
                <a:latin typeface="+mj-lt"/>
              </a:rPr>
              <a:t>Pertussis Outbreak</a:t>
            </a:r>
            <a:r>
              <a:rPr kumimoji="0" lang="en-US" altLang="en-US" sz="2000" b="0" i="0" u="none" strike="noStrike" cap="none" normalizeH="0" baseline="0" dirty="0">
                <a:ln>
                  <a:noFill/>
                </a:ln>
                <a:solidFill>
                  <a:schemeClr val="tx1"/>
                </a:solidFill>
                <a:effectLst/>
                <a:latin typeface="+mj-lt"/>
              </a:rPr>
              <a:t> – Emphasis on vaccination history and contact tracing</a:t>
            </a:r>
          </a:p>
          <a:p>
            <a:pPr lvl="1" defTabSz="914400" eaLnBrk="0" hangingPunct="0">
              <a:spcBef>
                <a:spcPct val="0"/>
              </a:spcBef>
            </a:pPr>
            <a:r>
              <a:rPr kumimoji="0" lang="en-US" altLang="en-US" sz="2000" b="1" i="0" u="none" strike="noStrike" cap="none" normalizeH="0" baseline="0" dirty="0">
                <a:ln>
                  <a:noFill/>
                </a:ln>
                <a:solidFill>
                  <a:schemeClr val="tx1"/>
                </a:solidFill>
                <a:effectLst/>
                <a:latin typeface="+mj-lt"/>
              </a:rPr>
              <a:t>Legionella Outbreak</a:t>
            </a:r>
            <a:r>
              <a:rPr kumimoji="0" lang="en-US" altLang="en-US" sz="2000" b="0" i="0" u="none" strike="noStrike" cap="none" normalizeH="0" baseline="0" dirty="0">
                <a:ln>
                  <a:noFill/>
                </a:ln>
                <a:solidFill>
                  <a:schemeClr val="tx1"/>
                </a:solidFill>
                <a:effectLst/>
                <a:latin typeface="+mj-lt"/>
              </a:rPr>
              <a:t> – Environmental health assessment for waterborne transmission</a:t>
            </a:r>
          </a:p>
          <a:p>
            <a:pPr defTabSz="914400" eaLnBrk="0" hangingPunct="0">
              <a:spcBef>
                <a:spcPct val="0"/>
              </a:spcBef>
            </a:pPr>
            <a:r>
              <a:rPr kumimoji="0" lang="en-US" altLang="en-US" sz="2000" b="1" i="0" u="none" strike="noStrike" cap="none" normalizeH="0" baseline="0" dirty="0">
                <a:ln>
                  <a:noFill/>
                </a:ln>
                <a:solidFill>
                  <a:schemeClr val="tx1"/>
                </a:solidFill>
                <a:effectLst/>
                <a:latin typeface="+mj-lt"/>
              </a:rPr>
              <a:t>Hands-On Experience:</a:t>
            </a:r>
            <a:r>
              <a:rPr kumimoji="0" lang="en-US" altLang="en-US" sz="2000" b="0" i="0" u="none" strike="noStrike" cap="none" normalizeH="0" baseline="0" dirty="0">
                <a:ln>
                  <a:noFill/>
                </a:ln>
                <a:solidFill>
                  <a:schemeClr val="tx1"/>
                </a:solidFill>
                <a:effectLst/>
                <a:latin typeface="+mj-lt"/>
              </a:rPr>
              <a:t> Simulated phone interviews and case documentation </a:t>
            </a:r>
          </a:p>
        </p:txBody>
      </p:sp>
      <p:pic>
        <p:nvPicPr>
          <p:cNvPr id="10244" name="Picture 4" descr="Pertussis toxin - Wikipedia">
            <a:extLst>
              <a:ext uri="{FF2B5EF4-FFF2-40B4-BE49-F238E27FC236}">
                <a16:creationId xmlns:a16="http://schemas.microsoft.com/office/drawing/2014/main" id="{3A153F72-A91D-12C4-642C-81A025894A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4899" y="834390"/>
            <a:ext cx="1942425" cy="1647502"/>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What is Salmonella?">
            <a:extLst>
              <a:ext uri="{FF2B5EF4-FFF2-40B4-BE49-F238E27FC236}">
                <a16:creationId xmlns:a16="http://schemas.microsoft.com/office/drawing/2014/main" id="{09D8B92D-8E3D-4B24-0588-929173DA59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3100" y="2915760"/>
            <a:ext cx="2772833" cy="1559719"/>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3d model legionella pneumophila">
            <a:extLst>
              <a:ext uri="{FF2B5EF4-FFF2-40B4-BE49-F238E27FC236}">
                <a16:creationId xmlns:a16="http://schemas.microsoft.com/office/drawing/2014/main" id="{AD9ABD73-D11C-7C23-56B0-27CA949D46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3540" y="964485"/>
            <a:ext cx="1489710" cy="1489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442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73518-5A99-D847-A5A0-523710899DB7}"/>
              </a:ext>
            </a:extLst>
          </p:cNvPr>
          <p:cNvSpPr>
            <a:spLocks noGrp="1"/>
          </p:cNvSpPr>
          <p:nvPr>
            <p:ph type="title"/>
          </p:nvPr>
        </p:nvSpPr>
        <p:spPr/>
        <p:txBody>
          <a:bodyPr/>
          <a:lstStyle/>
          <a:p>
            <a:r>
              <a:rPr lang="en-US" dirty="0"/>
              <a:t>About Me</a:t>
            </a:r>
          </a:p>
        </p:txBody>
      </p:sp>
      <p:sp>
        <p:nvSpPr>
          <p:cNvPr id="3" name="Content Placeholder 2">
            <a:extLst>
              <a:ext uri="{FF2B5EF4-FFF2-40B4-BE49-F238E27FC236}">
                <a16:creationId xmlns:a16="http://schemas.microsoft.com/office/drawing/2014/main" id="{B66FDF7A-9105-9F4F-878F-F4D602820322}"/>
              </a:ext>
            </a:extLst>
          </p:cNvPr>
          <p:cNvSpPr>
            <a:spLocks noGrp="1"/>
          </p:cNvSpPr>
          <p:nvPr>
            <p:ph idx="1"/>
          </p:nvPr>
        </p:nvSpPr>
        <p:spPr>
          <a:xfrm>
            <a:off x="182880" y="731520"/>
            <a:ext cx="5157470" cy="3840480"/>
          </a:xfrm>
        </p:spPr>
        <p:txBody>
          <a:bodyPr/>
          <a:lstStyle/>
          <a:p>
            <a:r>
              <a:rPr lang="en-US" dirty="0"/>
              <a:t>From Pittsburg, KS</a:t>
            </a:r>
          </a:p>
          <a:p>
            <a:r>
              <a:rPr lang="en-US" dirty="0"/>
              <a:t>Kansas State University ‘22</a:t>
            </a:r>
          </a:p>
          <a:p>
            <a:pPr lvl="1"/>
            <a:r>
              <a:rPr lang="en-US" dirty="0"/>
              <a:t>B.S. Human Health Biology</a:t>
            </a:r>
          </a:p>
          <a:p>
            <a:pPr lvl="1"/>
            <a:r>
              <a:rPr lang="en-US" dirty="0"/>
              <a:t>Track and Field Athlete</a:t>
            </a:r>
          </a:p>
          <a:p>
            <a:r>
              <a:rPr lang="en-US" dirty="0"/>
              <a:t>Kansas State University </a:t>
            </a:r>
          </a:p>
          <a:p>
            <a:pPr lvl="1"/>
            <a:r>
              <a:rPr lang="en-US" dirty="0"/>
              <a:t>MPH Infectious Disease Control/Zoonoses ‘24</a:t>
            </a:r>
          </a:p>
        </p:txBody>
      </p:sp>
      <p:pic>
        <p:nvPicPr>
          <p:cNvPr id="6" name="Picture 2" descr="Kansas – Map Outline, Printable State, Shape, Stencil, Pattern – DIY  Projects, Patterns, Monograms, Designs, Templates">
            <a:extLst>
              <a:ext uri="{FF2B5EF4-FFF2-40B4-BE49-F238E27FC236}">
                <a16:creationId xmlns:a16="http://schemas.microsoft.com/office/drawing/2014/main" id="{7FD10766-8463-270B-0B14-B2CB53CE27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9599" y="2692279"/>
            <a:ext cx="3310811" cy="1816216"/>
          </a:xfrm>
          <a:prstGeom prst="rect">
            <a:avLst/>
          </a:prstGeom>
          <a:noFill/>
          <a:extLst>
            <a:ext uri="{909E8E84-426E-40DD-AFC4-6F175D3DCCD1}">
              <a14:hiddenFill xmlns:a14="http://schemas.microsoft.com/office/drawing/2010/main">
                <a:solidFill>
                  <a:srgbClr val="FFFFFF"/>
                </a:solidFill>
              </a14:hiddenFill>
            </a:ext>
          </a:extLst>
        </p:spPr>
      </p:pic>
      <p:sp>
        <p:nvSpPr>
          <p:cNvPr id="7" name="Star: 5 Points 6">
            <a:extLst>
              <a:ext uri="{FF2B5EF4-FFF2-40B4-BE49-F238E27FC236}">
                <a16:creationId xmlns:a16="http://schemas.microsoft.com/office/drawing/2014/main" id="{322A564F-2D0B-7686-1A6E-81C37E2C4B35}"/>
              </a:ext>
            </a:extLst>
          </p:cNvPr>
          <p:cNvSpPr/>
          <p:nvPr/>
        </p:nvSpPr>
        <p:spPr>
          <a:xfrm>
            <a:off x="8552905" y="3987372"/>
            <a:ext cx="298337" cy="276446"/>
          </a:xfrm>
          <a:prstGeom prst="star5">
            <a:avLst/>
          </a:prstGeom>
          <a:solidFill>
            <a:schemeClr val="accent4"/>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58B5516-028E-606B-0147-DF8A2143BF83}"/>
              </a:ext>
            </a:extLst>
          </p:cNvPr>
          <p:cNvSpPr txBox="1"/>
          <p:nvPr/>
        </p:nvSpPr>
        <p:spPr>
          <a:xfrm>
            <a:off x="5928934" y="2883038"/>
            <a:ext cx="2239458" cy="505972"/>
          </a:xfrm>
          <a:prstGeom prst="rect">
            <a:avLst/>
          </a:prstGeom>
          <a:noFill/>
          <a:ln w="19050">
            <a:solidFill>
              <a:schemeClr val="tx1"/>
            </a:solidFill>
          </a:ln>
        </p:spPr>
        <p:txBody>
          <a:bodyPr wrap="square">
            <a:spAutoFit/>
          </a:bodyPr>
          <a:lstStyle/>
          <a:p>
            <a:pPr algn="ctr">
              <a:lnSpc>
                <a:spcPct val="120000"/>
              </a:lnSpc>
              <a:spcAft>
                <a:spcPts val="1000"/>
              </a:spcAft>
            </a:pPr>
            <a:r>
              <a:rPr lang="en-US" sz="2400" b="1" dirty="0">
                <a:solidFill>
                  <a:schemeClr val="accent4"/>
                </a:solidFill>
                <a:latin typeface="Adelle" pitchFamily="2" charset="77"/>
              </a:rPr>
              <a:t>Pittsburg, KS</a:t>
            </a:r>
          </a:p>
        </p:txBody>
      </p:sp>
      <p:cxnSp>
        <p:nvCxnSpPr>
          <p:cNvPr id="9" name="Straight Arrow Connector 8">
            <a:extLst>
              <a:ext uri="{FF2B5EF4-FFF2-40B4-BE49-F238E27FC236}">
                <a16:creationId xmlns:a16="http://schemas.microsoft.com/office/drawing/2014/main" id="{1535B74E-ED2B-08D4-D118-B89469E6CE1D}"/>
              </a:ext>
            </a:extLst>
          </p:cNvPr>
          <p:cNvCxnSpPr>
            <a:cxnSpLocks/>
            <a:stCxn id="8" idx="2"/>
          </p:cNvCxnSpPr>
          <p:nvPr/>
        </p:nvCxnSpPr>
        <p:spPr>
          <a:xfrm>
            <a:off x="7048663" y="3389010"/>
            <a:ext cx="1422237" cy="6426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A2493F6-1D6A-FA3C-6669-A363BB224CB1}"/>
              </a:ext>
            </a:extLst>
          </p:cNvPr>
          <p:cNvPicPr>
            <a:picLocks noChangeAspect="1"/>
          </p:cNvPicPr>
          <p:nvPr/>
        </p:nvPicPr>
        <p:blipFill>
          <a:blip r:embed="rId4"/>
          <a:srcRect l="4680" b="8973"/>
          <a:stretch/>
        </p:blipFill>
        <p:spPr>
          <a:xfrm>
            <a:off x="6388100" y="771818"/>
            <a:ext cx="1656805" cy="1651562"/>
          </a:xfrm>
          <a:prstGeom prst="ellipse">
            <a:avLst/>
          </a:prstGeom>
          <a:ln w="63500" cap="rnd">
            <a:solidFill>
              <a:schemeClr val="accent4"/>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8086626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27DCB-B204-76E5-46E8-7BF1364E4087}"/>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B7FABB0F-C39B-E330-54D2-BD3A7A8A3011}"/>
              </a:ext>
            </a:extLst>
          </p:cNvPr>
          <p:cNvPicPr>
            <a:picLocks noChangeAspect="1"/>
          </p:cNvPicPr>
          <p:nvPr/>
        </p:nvPicPr>
        <p:blipFill>
          <a:blip r:embed="rId3"/>
          <a:stretch>
            <a:fillRect/>
          </a:stretch>
        </p:blipFill>
        <p:spPr>
          <a:xfrm>
            <a:off x="258841" y="69855"/>
            <a:ext cx="4179809" cy="4997445"/>
          </a:xfrm>
          <a:prstGeom prst="rect">
            <a:avLst/>
          </a:prstGeom>
        </p:spPr>
      </p:pic>
      <p:pic>
        <p:nvPicPr>
          <p:cNvPr id="9" name="Picture 8">
            <a:extLst>
              <a:ext uri="{FF2B5EF4-FFF2-40B4-BE49-F238E27FC236}">
                <a16:creationId xmlns:a16="http://schemas.microsoft.com/office/drawing/2014/main" id="{F7C9555D-4DE6-363C-72BD-F951377B12E6}"/>
              </a:ext>
            </a:extLst>
          </p:cNvPr>
          <p:cNvPicPr>
            <a:picLocks noChangeAspect="1"/>
          </p:cNvPicPr>
          <p:nvPr/>
        </p:nvPicPr>
        <p:blipFill>
          <a:blip r:embed="rId4"/>
          <a:stretch>
            <a:fillRect/>
          </a:stretch>
        </p:blipFill>
        <p:spPr>
          <a:xfrm>
            <a:off x="4705352" y="73027"/>
            <a:ext cx="3895750" cy="4997445"/>
          </a:xfrm>
          <a:prstGeom prst="rect">
            <a:avLst/>
          </a:prstGeom>
        </p:spPr>
      </p:pic>
    </p:spTree>
    <p:extLst>
      <p:ext uri="{BB962C8B-B14F-4D97-AF65-F5344CB8AC3E}">
        <p14:creationId xmlns:p14="http://schemas.microsoft.com/office/powerpoint/2010/main" val="3051935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9EAEF-2984-00A0-0DBB-6ECC0DB2AA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C5A0A3-84A9-FDDD-6B26-01CCC59B3472}"/>
              </a:ext>
            </a:extLst>
          </p:cNvPr>
          <p:cNvSpPr>
            <a:spLocks noGrp="1"/>
          </p:cNvSpPr>
          <p:nvPr>
            <p:ph type="title"/>
          </p:nvPr>
        </p:nvSpPr>
        <p:spPr/>
        <p:txBody>
          <a:bodyPr/>
          <a:lstStyle/>
          <a:p>
            <a:r>
              <a:rPr lang="en-US" dirty="0"/>
              <a:t>Implications and Future Directions</a:t>
            </a:r>
          </a:p>
        </p:txBody>
      </p:sp>
      <p:sp>
        <p:nvSpPr>
          <p:cNvPr id="5" name="Rectangle 2">
            <a:extLst>
              <a:ext uri="{FF2B5EF4-FFF2-40B4-BE49-F238E27FC236}">
                <a16:creationId xmlns:a16="http://schemas.microsoft.com/office/drawing/2014/main" id="{1B3B3117-D7BE-00E3-87D0-6011770009BC}"/>
              </a:ext>
            </a:extLst>
          </p:cNvPr>
          <p:cNvSpPr>
            <a:spLocks noChangeArrowheads="1"/>
          </p:cNvSpPr>
          <p:nvPr/>
        </p:nvSpPr>
        <p:spPr bwMode="auto">
          <a:xfrm>
            <a:off x="182880" y="857339"/>
            <a:ext cx="8421624"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b="0" i="0" u="none" strike="noStrike" cap="none" normalizeH="0" baseline="0" dirty="0">
                <a:ln>
                  <a:noFill/>
                </a:ln>
                <a:solidFill>
                  <a:schemeClr val="tx1"/>
                </a:solidFill>
                <a:effectLst/>
                <a:latin typeface="+mj-lt"/>
              </a:rPr>
              <a:t>Strengthened framework for communicable disease response.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b="0" i="0" u="none" strike="noStrike" cap="none" normalizeH="0" baseline="0" dirty="0">
                <a:ln>
                  <a:noFill/>
                </a:ln>
                <a:solidFill>
                  <a:schemeClr val="tx1"/>
                </a:solidFill>
                <a:effectLst/>
                <a:latin typeface="+mj-lt"/>
              </a:rPr>
              <a:t>Expanded staff preparedness through the PDD training.</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b="0" i="0" u="none" strike="noStrike" cap="none" normalizeH="0" baseline="0" dirty="0">
                <a:ln>
                  <a:noFill/>
                </a:ln>
                <a:solidFill>
                  <a:schemeClr val="tx1"/>
                </a:solidFill>
                <a:effectLst/>
                <a:latin typeface="+mj-lt"/>
              </a:rPr>
              <a:t>Potential for Q/I policy adoption as a county ordinance.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b="0" i="0" u="none" strike="noStrike" cap="none" normalizeH="0" baseline="0" dirty="0">
                <a:ln>
                  <a:noFill/>
                </a:ln>
                <a:solidFill>
                  <a:schemeClr val="tx1"/>
                </a:solidFill>
                <a:effectLst/>
                <a:latin typeface="+mj-lt"/>
              </a:rPr>
              <a:t>Continuous improvement through feedback and adaptive training.</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400" b="0" i="0" u="none" strike="noStrike" cap="none" normalizeH="0" baseline="0" dirty="0">
                <a:ln>
                  <a:noFill/>
                </a:ln>
                <a:solidFill>
                  <a:schemeClr val="tx1"/>
                </a:solidFill>
                <a:effectLst/>
                <a:latin typeface="+mj-lt"/>
              </a:rPr>
              <a:t>Future opportunities for integrating more advanced tracking technologies and predictive analytics. </a:t>
            </a:r>
          </a:p>
        </p:txBody>
      </p:sp>
    </p:spTree>
    <p:extLst>
      <p:ext uri="{BB962C8B-B14F-4D97-AF65-F5344CB8AC3E}">
        <p14:creationId xmlns:p14="http://schemas.microsoft.com/office/powerpoint/2010/main" val="721649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B4CFDD-FAEA-A6DF-6BD6-48F80C32A7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6A8BF0-0FAD-A5A5-4B1E-75C31AE4C328}"/>
              </a:ext>
            </a:extLst>
          </p:cNvPr>
          <p:cNvSpPr>
            <a:spLocks noGrp="1"/>
          </p:cNvSpPr>
          <p:nvPr>
            <p:ph type="title"/>
          </p:nvPr>
        </p:nvSpPr>
        <p:spPr/>
        <p:txBody>
          <a:bodyPr/>
          <a:lstStyle/>
          <a:p>
            <a:r>
              <a:rPr lang="en-US" dirty="0"/>
              <a:t>MPH Foundational Competencies Fulfilled</a:t>
            </a:r>
          </a:p>
        </p:txBody>
      </p:sp>
      <p:pic>
        <p:nvPicPr>
          <p:cNvPr id="6" name="Picture 5">
            <a:extLst>
              <a:ext uri="{FF2B5EF4-FFF2-40B4-BE49-F238E27FC236}">
                <a16:creationId xmlns:a16="http://schemas.microsoft.com/office/drawing/2014/main" id="{EE30741F-3EBF-6949-7F9B-BB9ADB2FE9E8}"/>
              </a:ext>
            </a:extLst>
          </p:cNvPr>
          <p:cNvPicPr>
            <a:picLocks noChangeAspect="1"/>
          </p:cNvPicPr>
          <p:nvPr/>
        </p:nvPicPr>
        <p:blipFill>
          <a:blip r:embed="rId2"/>
          <a:stretch>
            <a:fillRect/>
          </a:stretch>
        </p:blipFill>
        <p:spPr>
          <a:xfrm>
            <a:off x="1526445" y="739027"/>
            <a:ext cx="6091109" cy="3665446"/>
          </a:xfrm>
          <a:prstGeom prst="rect">
            <a:avLst/>
          </a:prstGeom>
        </p:spPr>
      </p:pic>
    </p:spTree>
    <p:extLst>
      <p:ext uri="{BB962C8B-B14F-4D97-AF65-F5344CB8AC3E}">
        <p14:creationId xmlns:p14="http://schemas.microsoft.com/office/powerpoint/2010/main" val="1488511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5EF33-6F84-61C8-A5D9-986AF7B7B8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16D864-B4C8-89FB-B231-A4C62D44FF9A}"/>
              </a:ext>
            </a:extLst>
          </p:cNvPr>
          <p:cNvSpPr>
            <a:spLocks noGrp="1"/>
          </p:cNvSpPr>
          <p:nvPr>
            <p:ph type="title"/>
          </p:nvPr>
        </p:nvSpPr>
        <p:spPr/>
        <p:txBody>
          <a:bodyPr/>
          <a:lstStyle/>
          <a:p>
            <a:r>
              <a:rPr lang="en-US" dirty="0"/>
              <a:t>MPH Foundational Competencies Fulfilled</a:t>
            </a:r>
          </a:p>
        </p:txBody>
      </p:sp>
      <p:pic>
        <p:nvPicPr>
          <p:cNvPr id="4" name="Picture 3">
            <a:extLst>
              <a:ext uri="{FF2B5EF4-FFF2-40B4-BE49-F238E27FC236}">
                <a16:creationId xmlns:a16="http://schemas.microsoft.com/office/drawing/2014/main" id="{98DF2828-EB19-F554-C285-E8DA24FAF445}"/>
              </a:ext>
            </a:extLst>
          </p:cNvPr>
          <p:cNvPicPr>
            <a:picLocks noChangeAspect="1"/>
          </p:cNvPicPr>
          <p:nvPr/>
        </p:nvPicPr>
        <p:blipFill>
          <a:blip r:embed="rId2"/>
          <a:stretch>
            <a:fillRect/>
          </a:stretch>
        </p:blipFill>
        <p:spPr>
          <a:xfrm>
            <a:off x="2078834" y="577217"/>
            <a:ext cx="4986332" cy="3989066"/>
          </a:xfrm>
          <a:prstGeom prst="rect">
            <a:avLst/>
          </a:prstGeom>
        </p:spPr>
      </p:pic>
    </p:spTree>
    <p:extLst>
      <p:ext uri="{BB962C8B-B14F-4D97-AF65-F5344CB8AC3E}">
        <p14:creationId xmlns:p14="http://schemas.microsoft.com/office/powerpoint/2010/main" val="1440302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044E1-4F6F-9B49-1E87-032C671366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1E7649-466B-5F5C-F75A-382B47BC6103}"/>
              </a:ext>
            </a:extLst>
          </p:cNvPr>
          <p:cNvSpPr>
            <a:spLocks noGrp="1"/>
          </p:cNvSpPr>
          <p:nvPr>
            <p:ph type="title"/>
          </p:nvPr>
        </p:nvSpPr>
        <p:spPr/>
        <p:txBody>
          <a:bodyPr/>
          <a:lstStyle/>
          <a:p>
            <a:r>
              <a:rPr lang="en-US" dirty="0"/>
              <a:t>MPH Emphasis Competencies Fulfilled</a:t>
            </a:r>
          </a:p>
        </p:txBody>
      </p:sp>
      <p:pic>
        <p:nvPicPr>
          <p:cNvPr id="6" name="Picture 5">
            <a:extLst>
              <a:ext uri="{FF2B5EF4-FFF2-40B4-BE49-F238E27FC236}">
                <a16:creationId xmlns:a16="http://schemas.microsoft.com/office/drawing/2014/main" id="{5338CC8B-2E83-7683-4D61-C2922AB07F3F}"/>
              </a:ext>
            </a:extLst>
          </p:cNvPr>
          <p:cNvPicPr>
            <a:picLocks noChangeAspect="1"/>
          </p:cNvPicPr>
          <p:nvPr/>
        </p:nvPicPr>
        <p:blipFill>
          <a:blip r:embed="rId2"/>
          <a:stretch>
            <a:fillRect/>
          </a:stretch>
        </p:blipFill>
        <p:spPr>
          <a:xfrm>
            <a:off x="1118794" y="725966"/>
            <a:ext cx="6906412" cy="3691568"/>
          </a:xfrm>
          <a:prstGeom prst="rect">
            <a:avLst/>
          </a:prstGeom>
        </p:spPr>
      </p:pic>
    </p:spTree>
    <p:extLst>
      <p:ext uri="{BB962C8B-B14F-4D97-AF65-F5344CB8AC3E}">
        <p14:creationId xmlns:p14="http://schemas.microsoft.com/office/powerpoint/2010/main" val="1956225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0E28A-D92D-4958-2AF2-2152000069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A10111-A7C6-CA71-15D4-3EEC641D8C3A}"/>
              </a:ext>
            </a:extLst>
          </p:cNvPr>
          <p:cNvSpPr>
            <a:spLocks noGrp="1"/>
          </p:cNvSpPr>
          <p:nvPr>
            <p:ph type="title"/>
          </p:nvPr>
        </p:nvSpPr>
        <p:spPr/>
        <p:txBody>
          <a:bodyPr/>
          <a:lstStyle/>
          <a:p>
            <a:r>
              <a:rPr lang="en-US" dirty="0"/>
              <a:t>MPH Emphasis Competencies Fulfilled</a:t>
            </a:r>
          </a:p>
        </p:txBody>
      </p:sp>
      <p:pic>
        <p:nvPicPr>
          <p:cNvPr id="4" name="Picture 3">
            <a:extLst>
              <a:ext uri="{FF2B5EF4-FFF2-40B4-BE49-F238E27FC236}">
                <a16:creationId xmlns:a16="http://schemas.microsoft.com/office/drawing/2014/main" id="{A407D931-4C95-E23B-923D-BC3FC443D3BF}"/>
              </a:ext>
            </a:extLst>
          </p:cNvPr>
          <p:cNvPicPr>
            <a:picLocks noChangeAspect="1"/>
          </p:cNvPicPr>
          <p:nvPr/>
        </p:nvPicPr>
        <p:blipFill>
          <a:blip r:embed="rId2"/>
          <a:stretch>
            <a:fillRect/>
          </a:stretch>
        </p:blipFill>
        <p:spPr>
          <a:xfrm>
            <a:off x="614388" y="810156"/>
            <a:ext cx="7915223" cy="3286356"/>
          </a:xfrm>
          <a:prstGeom prst="rect">
            <a:avLst/>
          </a:prstGeom>
        </p:spPr>
      </p:pic>
    </p:spTree>
    <p:extLst>
      <p:ext uri="{BB962C8B-B14F-4D97-AF65-F5344CB8AC3E}">
        <p14:creationId xmlns:p14="http://schemas.microsoft.com/office/powerpoint/2010/main" val="27777910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C775F-3F7B-2FB5-9713-DB32D3C429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F6FEDB-DF1F-5C7C-04E0-67C429AB91B0}"/>
              </a:ext>
            </a:extLst>
          </p:cNvPr>
          <p:cNvSpPr>
            <a:spLocks noGrp="1"/>
          </p:cNvSpPr>
          <p:nvPr>
            <p:ph type="title"/>
          </p:nvPr>
        </p:nvSpPr>
        <p:spPr/>
        <p:txBody>
          <a:bodyPr/>
          <a:lstStyle/>
          <a:p>
            <a:r>
              <a:rPr lang="en-US" dirty="0"/>
              <a:t>MPH Emphasis Competencies Fulfilled</a:t>
            </a:r>
          </a:p>
        </p:txBody>
      </p:sp>
      <p:pic>
        <p:nvPicPr>
          <p:cNvPr id="5" name="Picture 4">
            <a:extLst>
              <a:ext uri="{FF2B5EF4-FFF2-40B4-BE49-F238E27FC236}">
                <a16:creationId xmlns:a16="http://schemas.microsoft.com/office/drawing/2014/main" id="{78DFA6A6-A4D7-6970-E94F-769E7383E423}"/>
              </a:ext>
            </a:extLst>
          </p:cNvPr>
          <p:cNvPicPr>
            <a:picLocks noChangeAspect="1"/>
          </p:cNvPicPr>
          <p:nvPr/>
        </p:nvPicPr>
        <p:blipFill>
          <a:blip r:embed="rId2"/>
          <a:stretch>
            <a:fillRect/>
          </a:stretch>
        </p:blipFill>
        <p:spPr>
          <a:xfrm>
            <a:off x="420890" y="1298448"/>
            <a:ext cx="8229600" cy="2524328"/>
          </a:xfrm>
          <a:prstGeom prst="rect">
            <a:avLst/>
          </a:prstGeom>
        </p:spPr>
      </p:pic>
    </p:spTree>
    <p:extLst>
      <p:ext uri="{BB962C8B-B14F-4D97-AF65-F5344CB8AC3E}">
        <p14:creationId xmlns:p14="http://schemas.microsoft.com/office/powerpoint/2010/main" val="2098074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F081C-A876-D2BB-1CA6-F12C0A2B92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C606B3-0268-16B0-C32E-B711B97B2367}"/>
              </a:ext>
            </a:extLst>
          </p:cNvPr>
          <p:cNvSpPr>
            <a:spLocks noGrp="1"/>
          </p:cNvSpPr>
          <p:nvPr>
            <p:ph type="title"/>
          </p:nvPr>
        </p:nvSpPr>
        <p:spPr/>
        <p:txBody>
          <a:bodyPr/>
          <a:lstStyle/>
          <a:p>
            <a:r>
              <a:rPr lang="en-US" dirty="0"/>
              <a:t>New Insights and Professional Growth</a:t>
            </a:r>
          </a:p>
        </p:txBody>
      </p:sp>
      <p:sp>
        <p:nvSpPr>
          <p:cNvPr id="4" name="Rectangle 1">
            <a:extLst>
              <a:ext uri="{FF2B5EF4-FFF2-40B4-BE49-F238E27FC236}">
                <a16:creationId xmlns:a16="http://schemas.microsoft.com/office/drawing/2014/main" id="{901FD0BF-8F51-2318-29B6-22248D583A8C}"/>
              </a:ext>
            </a:extLst>
          </p:cNvPr>
          <p:cNvSpPr>
            <a:spLocks noGrp="1" noChangeArrowheads="1"/>
          </p:cNvSpPr>
          <p:nvPr>
            <p:ph idx="1"/>
          </p:nvPr>
        </p:nvSpPr>
        <p:spPr bwMode="auto">
          <a:xfrm>
            <a:off x="182564" y="1050101"/>
            <a:ext cx="8685212"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00" eaLnBrk="0" hangingPunct="0">
              <a:spcBef>
                <a:spcPct val="0"/>
              </a:spcBef>
            </a:pPr>
            <a:r>
              <a:rPr kumimoji="0" lang="en-US" altLang="en-US" sz="2200" b="0" i="0" u="none" strike="noStrike" cap="none" normalizeH="0" baseline="0" dirty="0">
                <a:ln>
                  <a:noFill/>
                </a:ln>
                <a:solidFill>
                  <a:schemeClr val="tx1"/>
                </a:solidFill>
                <a:effectLst/>
                <a:latin typeface="+mj-lt"/>
              </a:rPr>
              <a:t>Practical application of theoretical knowledge.</a:t>
            </a:r>
          </a:p>
          <a:p>
            <a:pPr defTabSz="914400" eaLnBrk="0" hangingPunct="0">
              <a:spcBef>
                <a:spcPct val="0"/>
              </a:spcBef>
            </a:pPr>
            <a:r>
              <a:rPr kumimoji="0" lang="en-US" altLang="en-US" sz="2200" b="0" i="0" u="none" strike="noStrike" cap="none" normalizeH="0" baseline="0" dirty="0">
                <a:ln>
                  <a:noFill/>
                </a:ln>
                <a:solidFill>
                  <a:schemeClr val="tx1"/>
                </a:solidFill>
                <a:effectLst/>
                <a:latin typeface="+mj-lt"/>
              </a:rPr>
              <a:t>Enhanced understanding of local public health systems and policies.</a:t>
            </a:r>
          </a:p>
          <a:p>
            <a:pPr defTabSz="914400" eaLnBrk="0" hangingPunct="0">
              <a:spcBef>
                <a:spcPct val="0"/>
              </a:spcBef>
            </a:pPr>
            <a:r>
              <a:rPr kumimoji="0" lang="en-US" altLang="en-US" sz="2200" b="0" i="0" u="none" strike="noStrike" cap="none" normalizeH="0" baseline="0" dirty="0">
                <a:ln>
                  <a:noFill/>
                </a:ln>
                <a:solidFill>
                  <a:schemeClr val="tx1"/>
                </a:solidFill>
                <a:effectLst/>
                <a:latin typeface="+mj-lt"/>
              </a:rPr>
              <a:t>Developed skills in policy drafting, data tracking, and interprofessional collaboration.</a:t>
            </a:r>
          </a:p>
        </p:txBody>
      </p:sp>
      <p:pic>
        <p:nvPicPr>
          <p:cNvPr id="6" name="Picture 5">
            <a:extLst>
              <a:ext uri="{FF2B5EF4-FFF2-40B4-BE49-F238E27FC236}">
                <a16:creationId xmlns:a16="http://schemas.microsoft.com/office/drawing/2014/main" id="{80719E2C-0115-30EA-61BE-F206079073A8}"/>
              </a:ext>
            </a:extLst>
          </p:cNvPr>
          <p:cNvPicPr>
            <a:picLocks noChangeAspect="1"/>
          </p:cNvPicPr>
          <p:nvPr/>
        </p:nvPicPr>
        <p:blipFill>
          <a:blip r:embed="rId3"/>
          <a:stretch>
            <a:fillRect/>
          </a:stretch>
        </p:blipFill>
        <p:spPr>
          <a:xfrm>
            <a:off x="343852" y="3076721"/>
            <a:ext cx="3679886" cy="725963"/>
          </a:xfrm>
          <a:prstGeom prst="rect">
            <a:avLst/>
          </a:prstGeom>
        </p:spPr>
      </p:pic>
      <p:pic>
        <p:nvPicPr>
          <p:cNvPr id="7" name="Picture 3" descr="Cases of pertussis, known as 'whooping cough,' increasing in Jackson County">
            <a:extLst>
              <a:ext uri="{FF2B5EF4-FFF2-40B4-BE49-F238E27FC236}">
                <a16:creationId xmlns:a16="http://schemas.microsoft.com/office/drawing/2014/main" id="{D492A1F6-86F9-01CE-AA02-F06EB729FCF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90" t="-578" r="-232" b="578"/>
          <a:stretch/>
        </p:blipFill>
        <p:spPr bwMode="auto">
          <a:xfrm>
            <a:off x="4867276" y="2372825"/>
            <a:ext cx="4000500" cy="2140993"/>
          </a:xfrm>
          <a:prstGeom prst="rect">
            <a:avLst/>
          </a:prstGeom>
          <a:noFill/>
          <a:ln>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964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338C3F-F296-861F-1F7F-0D6F513F42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604945-8B6F-6E13-E79D-E6A368D8E411}"/>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D3DA7665-90D3-49E1-0C4E-ECE140F2C7A1}"/>
              </a:ext>
            </a:extLst>
          </p:cNvPr>
          <p:cNvSpPr>
            <a:spLocks noGrp="1"/>
          </p:cNvSpPr>
          <p:nvPr>
            <p:ph idx="1"/>
          </p:nvPr>
        </p:nvSpPr>
        <p:spPr>
          <a:xfrm>
            <a:off x="182880" y="668020"/>
            <a:ext cx="8229600" cy="4145280"/>
          </a:xfrm>
        </p:spPr>
        <p:txBody>
          <a:bodyPr/>
          <a:lstStyle/>
          <a:p>
            <a:r>
              <a:rPr lang="en-US" sz="2600" dirty="0"/>
              <a:t>Developed a standardized Q/I policy framework for outbreak response.</a:t>
            </a:r>
          </a:p>
          <a:p>
            <a:r>
              <a:rPr lang="en-US" sz="2600" dirty="0"/>
              <a:t>Designed a sustainable training module to equip JCPH staff with essential skills.</a:t>
            </a:r>
          </a:p>
          <a:p>
            <a:r>
              <a:rPr lang="en-US" sz="2600" dirty="0"/>
              <a:t>Enhanced Jackson County’s capacity to manage communicable disease threats.</a:t>
            </a:r>
          </a:p>
          <a:p>
            <a:r>
              <a:rPr lang="en-US" sz="2600" dirty="0"/>
              <a:t>Future directions focus on continuous improvement and the potential adoption of policies as formal ordinances.</a:t>
            </a:r>
          </a:p>
        </p:txBody>
      </p:sp>
    </p:spTree>
    <p:extLst>
      <p:ext uri="{BB962C8B-B14F-4D97-AF65-F5344CB8AC3E}">
        <p14:creationId xmlns:p14="http://schemas.microsoft.com/office/powerpoint/2010/main" val="26995794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D1AFC-6C87-5855-DEE8-7EED851E0E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77F746-E6AB-BBA5-7F0E-2F55D119D2ED}"/>
              </a:ext>
            </a:extLst>
          </p:cNvPr>
          <p:cNvSpPr>
            <a:spLocks noGrp="1"/>
          </p:cNvSpPr>
          <p:nvPr>
            <p:ph type="title"/>
          </p:nvPr>
        </p:nvSpPr>
        <p:spPr/>
        <p:txBody>
          <a:bodyPr/>
          <a:lstStyle/>
          <a:p>
            <a:r>
              <a:rPr lang="en-US" dirty="0"/>
              <a:t>References</a:t>
            </a:r>
          </a:p>
        </p:txBody>
      </p:sp>
      <p:sp>
        <p:nvSpPr>
          <p:cNvPr id="4" name="Rectangle 1">
            <a:extLst>
              <a:ext uri="{FF2B5EF4-FFF2-40B4-BE49-F238E27FC236}">
                <a16:creationId xmlns:a16="http://schemas.microsoft.com/office/drawing/2014/main" id="{2B5644D5-FF08-0DD8-8CB1-83F6EC7522EF}"/>
              </a:ext>
            </a:extLst>
          </p:cNvPr>
          <p:cNvSpPr>
            <a:spLocks noGrp="1" noChangeArrowheads="1"/>
          </p:cNvSpPr>
          <p:nvPr>
            <p:ph idx="1"/>
          </p:nvPr>
        </p:nvSpPr>
        <p:spPr bwMode="auto">
          <a:xfrm>
            <a:off x="182562" y="678924"/>
            <a:ext cx="886618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Guerra, F. M., Bolotin, S., Lim, G., Heffernan, J., Deeks, S. L., Li, Y., &amp; Crowcroft, N. S. (2017). The basic reproduction number (R₀) of measles: A systematic review. </a:t>
            </a:r>
            <a:r>
              <a:rPr kumimoji="0" lang="en-US" altLang="en-US" sz="1000" b="0" i="1" u="none" strike="noStrike" cap="none" normalizeH="0" baseline="0" dirty="0">
                <a:ln>
                  <a:noFill/>
                </a:ln>
                <a:solidFill>
                  <a:schemeClr val="tx1"/>
                </a:solidFill>
                <a:effectLst/>
                <a:latin typeface="+mj-lt"/>
              </a:rPr>
              <a:t>The Lancet Infectious Diseases, 17</a:t>
            </a:r>
            <a:r>
              <a:rPr kumimoji="0" lang="en-US" altLang="en-US" sz="1000" b="0" i="0" u="none" strike="noStrike" cap="none" normalizeH="0" baseline="0" dirty="0">
                <a:ln>
                  <a:noFill/>
                </a:ln>
                <a:solidFill>
                  <a:schemeClr val="tx1"/>
                </a:solidFill>
                <a:effectLst/>
                <a:latin typeface="+mj-lt"/>
              </a:rPr>
              <a:t>(12), e420–e428. https://doi.org/10.1016/S1473-3099(17)30307-9</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National Academies of Sciences, Engineering, and Medicine. (2020). Implementing quarantine to reduce or stop the spread of a contagious disease. In A. Downey, L. Brown, &amp; N. </a:t>
            </a:r>
            <a:r>
              <a:rPr kumimoji="0" lang="en-US" altLang="en-US" sz="1000" b="0" i="0" u="none" strike="noStrike" cap="none" normalizeH="0" baseline="0" dirty="0" err="1">
                <a:ln>
                  <a:noFill/>
                </a:ln>
                <a:solidFill>
                  <a:schemeClr val="tx1"/>
                </a:solidFill>
                <a:effectLst/>
                <a:latin typeface="+mj-lt"/>
              </a:rPr>
              <a:t>Calonge</a:t>
            </a:r>
            <a:r>
              <a:rPr kumimoji="0" lang="en-US" altLang="en-US" sz="1000" b="0" i="0" u="none" strike="noStrike" cap="none" normalizeH="0" baseline="0" dirty="0">
                <a:ln>
                  <a:noFill/>
                </a:ln>
                <a:solidFill>
                  <a:schemeClr val="tx1"/>
                </a:solidFill>
                <a:effectLst/>
                <a:latin typeface="+mj-lt"/>
              </a:rPr>
              <a:t> (Eds.), </a:t>
            </a:r>
            <a:r>
              <a:rPr kumimoji="0" lang="en-US" altLang="en-US" sz="1000" b="0" i="1" u="none" strike="noStrike" cap="none" normalizeH="0" baseline="0" dirty="0">
                <a:ln>
                  <a:noFill/>
                </a:ln>
                <a:solidFill>
                  <a:schemeClr val="tx1"/>
                </a:solidFill>
                <a:effectLst/>
                <a:latin typeface="+mj-lt"/>
              </a:rPr>
              <a:t>Evidence-Based Practice for Public Health Emergency Preparedness and Response</a:t>
            </a:r>
            <a:r>
              <a:rPr kumimoji="0" lang="en-US" altLang="en-US" sz="1000" b="0" i="0" u="none" strike="noStrike" cap="none" normalizeH="0" baseline="0" dirty="0">
                <a:ln>
                  <a:noFill/>
                </a:ln>
                <a:solidFill>
                  <a:schemeClr val="tx1"/>
                </a:solidFill>
                <a:effectLst/>
                <a:latin typeface="+mj-lt"/>
              </a:rPr>
              <a:t> (Chapter 7). National Academies Press.</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North Carolina Department of Health and Human Services. (2021, May 12). COVID-19 support services program helped more than 41,800 households quarantine and isolate. Retrieved November 1, 2024, from https://www.ncdhhs.gov/news/press-releases/covid-19-support-services-program-helped-more-41800-households-quarantine-and</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Multnomah County Health Department. (2020, March 4). Community resources. Retrieved November 1, 2024, from https://www.multco.us/health/diseases-and-conditions/community-resources</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Resolve to Save Lives. (2020, December 7). Supports checklist. Retrieved October 10, 2024, from https://contacttracingplaybook.resolvetosavelives.org/checklists/supports</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California State Controller's Office. (2022, January 12). COVID-19 relief and assistance for individuals and families. Retrieved October 10, 2024, from https://sco.ca.gov/covid19ReliefAndAssitanceIF.html</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Massachusetts Government. (2024, June 12). Coronavirus relief fund (CVRF). Retrieved October 10, 2024, from https://www.mass.gov/info-details/coronavirus-relief-fund-cvrf</a:t>
            </a:r>
          </a:p>
          <a:p>
            <a:pPr marL="0" marR="0" lvl="0" indent="-457200" algn="l" defTabSz="914400" rtl="0" eaLnBrk="0" fontAlgn="base" latinLnBrk="0" hangingPunct="0">
              <a:lnSpc>
                <a:spcPct val="100000"/>
              </a:lnSpc>
              <a:spcBef>
                <a:spcPct val="0"/>
              </a:spcBef>
              <a:spcAft>
                <a:spcPct val="0"/>
              </a:spcAft>
              <a:buClrTx/>
              <a:buSzTx/>
              <a:buNone/>
              <a:tabLst/>
            </a:pPr>
            <a:endParaRPr kumimoji="0" lang="en-US" altLang="en-US" sz="1000" b="0" i="0" u="none" strike="noStrike" cap="none" normalizeH="0" baseline="0" dirty="0">
              <a:ln>
                <a:noFill/>
              </a:ln>
              <a:solidFill>
                <a:schemeClr val="tx1"/>
              </a:solidFill>
              <a:effectLst/>
              <a:latin typeface="+mj-lt"/>
            </a:endParaRPr>
          </a:p>
          <a:p>
            <a:pPr marL="0" marR="0" lvl="0" indent="-457200" algn="l" defTabSz="914400" rtl="0" eaLnBrk="0" fontAlgn="base" latinLnBrk="0" hangingPunct="0">
              <a:lnSpc>
                <a:spcPct val="100000"/>
              </a:lnSpc>
              <a:spcBef>
                <a:spcPct val="0"/>
              </a:spcBef>
              <a:spcAft>
                <a:spcPct val="0"/>
              </a:spcAft>
              <a:buClrTx/>
              <a:buSzTx/>
              <a:buNone/>
              <a:tabLst/>
            </a:pPr>
            <a:r>
              <a:rPr kumimoji="0" lang="en-US" altLang="en-US" sz="1000" b="0" i="0" u="none" strike="noStrike" cap="none" normalizeH="0" baseline="0" dirty="0">
                <a:ln>
                  <a:noFill/>
                </a:ln>
                <a:solidFill>
                  <a:schemeClr val="tx1"/>
                </a:solidFill>
                <a:effectLst/>
                <a:latin typeface="+mj-lt"/>
              </a:rPr>
              <a:t>Alameda County Housing Secure. (2023, June 12). Emergency rental assistance program. Retrieved October 10, 2024, from https://www.ac-housingsecure.org/about-us#:~=About%20The%20Emergency%20Rental%20Assistance,successfully%20distributed%20to%20eligible%20applicants</a:t>
            </a:r>
          </a:p>
        </p:txBody>
      </p:sp>
    </p:spTree>
    <p:extLst>
      <p:ext uri="{BB962C8B-B14F-4D97-AF65-F5344CB8AC3E}">
        <p14:creationId xmlns:p14="http://schemas.microsoft.com/office/powerpoint/2010/main" val="176282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ADAA8-2E03-4958-689F-342ECBD7AF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3C372B-92EB-C5DF-B772-46749C405A12}"/>
              </a:ext>
            </a:extLst>
          </p:cNvPr>
          <p:cNvSpPr>
            <a:spLocks noGrp="1"/>
          </p:cNvSpPr>
          <p:nvPr>
            <p:ph type="title"/>
          </p:nvPr>
        </p:nvSpPr>
        <p:spPr/>
        <p:txBody>
          <a:bodyPr/>
          <a:lstStyle/>
          <a:p>
            <a:r>
              <a:rPr lang="en-US" dirty="0"/>
              <a:t>MPH Committee</a:t>
            </a:r>
          </a:p>
        </p:txBody>
      </p:sp>
      <p:pic>
        <p:nvPicPr>
          <p:cNvPr id="1026" name="Picture 2" descr="Paige Adams">
            <a:extLst>
              <a:ext uri="{FF2B5EF4-FFF2-40B4-BE49-F238E27FC236}">
                <a16:creationId xmlns:a16="http://schemas.microsoft.com/office/drawing/2014/main" id="{C0D753BE-325F-634B-59B8-5448014767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180" y="1106158"/>
            <a:ext cx="1904999" cy="2364134"/>
          </a:xfrm>
          <a:prstGeom prst="rect">
            <a:avLst/>
          </a:prstGeom>
          <a:noFill/>
          <a:ln>
            <a:solidFill>
              <a:schemeClr val="accent4"/>
            </a:solidFill>
          </a:ln>
          <a:extLst>
            <a:ext uri="{909E8E84-426E-40DD-AFC4-6F175D3DCCD1}">
              <a14:hiddenFill xmlns:a14="http://schemas.microsoft.com/office/drawing/2010/main">
                <a:solidFill>
                  <a:srgbClr val="FFFFFF"/>
                </a:solidFill>
              </a14:hiddenFill>
            </a:ext>
          </a:extLst>
        </p:spPr>
      </p:pic>
      <p:pic>
        <p:nvPicPr>
          <p:cNvPr id="1028" name="Picture 4" descr="Justin J. Kastner">
            <a:extLst>
              <a:ext uri="{FF2B5EF4-FFF2-40B4-BE49-F238E27FC236}">
                <a16:creationId xmlns:a16="http://schemas.microsoft.com/office/drawing/2014/main" id="{DD01E4EF-81E9-5AC3-EC5F-138F29F419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4880" y="1097600"/>
            <a:ext cx="1905000" cy="2381250"/>
          </a:xfrm>
          <a:prstGeom prst="rect">
            <a:avLst/>
          </a:prstGeom>
          <a:noFill/>
          <a:ln>
            <a:solidFill>
              <a:schemeClr val="accent4"/>
            </a:solidFill>
          </a:ln>
          <a:extLst>
            <a:ext uri="{909E8E84-426E-40DD-AFC4-6F175D3DCCD1}">
              <a14:hiddenFill xmlns:a14="http://schemas.microsoft.com/office/drawing/2010/main">
                <a:solidFill>
                  <a:srgbClr val="FFFFFF"/>
                </a:solidFill>
              </a14:hiddenFill>
            </a:ext>
          </a:extLst>
        </p:spPr>
      </p:pic>
      <p:pic>
        <p:nvPicPr>
          <p:cNvPr id="1030" name="Picture 6" descr="Perla Reyes">
            <a:extLst>
              <a:ext uri="{FF2B5EF4-FFF2-40B4-BE49-F238E27FC236}">
                <a16:creationId xmlns:a16="http://schemas.microsoft.com/office/drawing/2014/main" id="{57C1ABA8-F3B4-00D0-A457-C8DA733128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1093441"/>
            <a:ext cx="1905000" cy="2376851"/>
          </a:xfrm>
          <a:prstGeom prst="rect">
            <a:avLst/>
          </a:prstGeom>
          <a:noFill/>
          <a:ln>
            <a:solidFill>
              <a:schemeClr val="accent4"/>
            </a:solidFill>
          </a:ln>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758ED29-3930-4947-7CBE-EC49DF677304}"/>
              </a:ext>
            </a:extLst>
          </p:cNvPr>
          <p:cNvSpPr txBox="1">
            <a:spLocks/>
          </p:cNvSpPr>
          <p:nvPr/>
        </p:nvSpPr>
        <p:spPr bwMode="auto">
          <a:xfrm>
            <a:off x="636992" y="3532041"/>
            <a:ext cx="224136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200" kern="1200">
                <a:solidFill>
                  <a:schemeClr val="bg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2400" b="1" dirty="0">
                <a:solidFill>
                  <a:schemeClr val="tx1"/>
                </a:solidFill>
              </a:rPr>
              <a:t>Dr. Paige Adams</a:t>
            </a:r>
          </a:p>
        </p:txBody>
      </p:sp>
      <p:sp>
        <p:nvSpPr>
          <p:cNvPr id="8" name="TextBox 7">
            <a:extLst>
              <a:ext uri="{FF2B5EF4-FFF2-40B4-BE49-F238E27FC236}">
                <a16:creationId xmlns:a16="http://schemas.microsoft.com/office/drawing/2014/main" id="{7FEE75F6-009D-285A-CC95-B2C9600785E2}"/>
              </a:ext>
            </a:extLst>
          </p:cNvPr>
          <p:cNvSpPr txBox="1"/>
          <p:nvPr/>
        </p:nvSpPr>
        <p:spPr>
          <a:xfrm>
            <a:off x="805181" y="4007033"/>
            <a:ext cx="1799316" cy="369332"/>
          </a:xfrm>
          <a:prstGeom prst="rect">
            <a:avLst/>
          </a:prstGeom>
          <a:noFill/>
        </p:spPr>
        <p:txBody>
          <a:bodyPr wrap="square">
            <a:spAutoFit/>
          </a:bodyPr>
          <a:lstStyle/>
          <a:p>
            <a:pPr algn="ctr"/>
            <a:r>
              <a:rPr lang="en-US" sz="1800" b="1" dirty="0">
                <a:solidFill>
                  <a:schemeClr val="bg1">
                    <a:lumMod val="50000"/>
                  </a:schemeClr>
                </a:solidFill>
              </a:rPr>
              <a:t>Major Professor</a:t>
            </a:r>
            <a:endParaRPr lang="en-US" b="1" dirty="0">
              <a:solidFill>
                <a:schemeClr val="bg1">
                  <a:lumMod val="50000"/>
                </a:schemeClr>
              </a:solidFill>
            </a:endParaRPr>
          </a:p>
        </p:txBody>
      </p:sp>
      <p:sp>
        <p:nvSpPr>
          <p:cNvPr id="9" name="Title 1">
            <a:extLst>
              <a:ext uri="{FF2B5EF4-FFF2-40B4-BE49-F238E27FC236}">
                <a16:creationId xmlns:a16="http://schemas.microsoft.com/office/drawing/2014/main" id="{5A041576-E511-7C0F-D5D1-3785248F9A02}"/>
              </a:ext>
            </a:extLst>
          </p:cNvPr>
          <p:cNvSpPr txBox="1">
            <a:spLocks/>
          </p:cNvSpPr>
          <p:nvPr/>
        </p:nvSpPr>
        <p:spPr bwMode="auto">
          <a:xfrm>
            <a:off x="3263900" y="3532041"/>
            <a:ext cx="241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200" kern="1200">
                <a:solidFill>
                  <a:schemeClr val="bg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2400" b="1" dirty="0">
                <a:solidFill>
                  <a:schemeClr val="tx1"/>
                </a:solidFill>
              </a:rPr>
              <a:t>Dr. Justin Kastner</a:t>
            </a:r>
          </a:p>
        </p:txBody>
      </p:sp>
      <p:sp>
        <p:nvSpPr>
          <p:cNvPr id="10" name="TextBox 9">
            <a:extLst>
              <a:ext uri="{FF2B5EF4-FFF2-40B4-BE49-F238E27FC236}">
                <a16:creationId xmlns:a16="http://schemas.microsoft.com/office/drawing/2014/main" id="{9E4CEA95-33BC-674B-9132-F0A7FE8540E8}"/>
              </a:ext>
            </a:extLst>
          </p:cNvPr>
          <p:cNvSpPr txBox="1"/>
          <p:nvPr/>
        </p:nvSpPr>
        <p:spPr>
          <a:xfrm>
            <a:off x="3373506" y="3999423"/>
            <a:ext cx="2127748" cy="369332"/>
          </a:xfrm>
          <a:prstGeom prst="rect">
            <a:avLst/>
          </a:prstGeom>
          <a:noFill/>
        </p:spPr>
        <p:txBody>
          <a:bodyPr wrap="square">
            <a:spAutoFit/>
          </a:bodyPr>
          <a:lstStyle/>
          <a:p>
            <a:pPr algn="ctr"/>
            <a:r>
              <a:rPr lang="en-US" sz="1800" b="1" dirty="0">
                <a:solidFill>
                  <a:schemeClr val="bg1">
                    <a:lumMod val="50000"/>
                  </a:schemeClr>
                </a:solidFill>
              </a:rPr>
              <a:t>Committee Member</a:t>
            </a:r>
            <a:endParaRPr lang="en-US" b="1" dirty="0">
              <a:solidFill>
                <a:schemeClr val="bg1">
                  <a:lumMod val="50000"/>
                </a:schemeClr>
              </a:solidFill>
            </a:endParaRPr>
          </a:p>
        </p:txBody>
      </p:sp>
      <p:sp>
        <p:nvSpPr>
          <p:cNvPr id="11" name="Title 1">
            <a:extLst>
              <a:ext uri="{FF2B5EF4-FFF2-40B4-BE49-F238E27FC236}">
                <a16:creationId xmlns:a16="http://schemas.microsoft.com/office/drawing/2014/main" id="{01355FD0-9C54-2137-DC1D-51FA7878AB4C}"/>
              </a:ext>
            </a:extLst>
          </p:cNvPr>
          <p:cNvSpPr txBox="1">
            <a:spLocks/>
          </p:cNvSpPr>
          <p:nvPr/>
        </p:nvSpPr>
        <p:spPr bwMode="auto">
          <a:xfrm>
            <a:off x="6023069" y="3549833"/>
            <a:ext cx="241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200" kern="1200">
                <a:solidFill>
                  <a:schemeClr val="bg1"/>
                </a:solidFill>
                <a:latin typeface="+mj-lt"/>
                <a:ea typeface="ＭＳ Ｐゴシック" charset="0"/>
                <a:cs typeface="Lucida Sans"/>
              </a:defRPr>
            </a:lvl1pPr>
            <a:lvl2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Lucida Sans" panose="020B0602030504020204" pitchFamily="34" charset="77"/>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2400" b="1" dirty="0">
                <a:solidFill>
                  <a:schemeClr val="tx1"/>
                </a:solidFill>
              </a:rPr>
              <a:t>Dr. Perla Reyes C.</a:t>
            </a:r>
          </a:p>
        </p:txBody>
      </p:sp>
      <p:sp>
        <p:nvSpPr>
          <p:cNvPr id="12" name="TextBox 11">
            <a:extLst>
              <a:ext uri="{FF2B5EF4-FFF2-40B4-BE49-F238E27FC236}">
                <a16:creationId xmlns:a16="http://schemas.microsoft.com/office/drawing/2014/main" id="{C0B9FEA7-5ACB-6D7C-6B7D-867FEE62DC3E}"/>
              </a:ext>
            </a:extLst>
          </p:cNvPr>
          <p:cNvSpPr txBox="1"/>
          <p:nvPr/>
        </p:nvSpPr>
        <p:spPr>
          <a:xfrm>
            <a:off x="6080047" y="4037810"/>
            <a:ext cx="2299043" cy="307777"/>
          </a:xfrm>
          <a:prstGeom prst="rect">
            <a:avLst/>
          </a:prstGeom>
          <a:noFill/>
        </p:spPr>
        <p:txBody>
          <a:bodyPr wrap="square">
            <a:spAutoFit/>
          </a:bodyPr>
          <a:lstStyle/>
          <a:p>
            <a:pPr algn="ctr"/>
            <a:r>
              <a:rPr lang="en-US" sz="1400" b="1" dirty="0">
                <a:solidFill>
                  <a:schemeClr val="bg1">
                    <a:lumMod val="50000"/>
                  </a:schemeClr>
                </a:solidFill>
              </a:rPr>
              <a:t>Outside Committee Member</a:t>
            </a:r>
          </a:p>
        </p:txBody>
      </p:sp>
    </p:spTree>
    <p:extLst>
      <p:ext uri="{BB962C8B-B14F-4D97-AF65-F5344CB8AC3E}">
        <p14:creationId xmlns:p14="http://schemas.microsoft.com/office/powerpoint/2010/main" val="3025020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617E7-BCD5-DD01-6B66-9FBBB3D7F3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42989B-2AC8-4736-0D2C-FB6C7927D4C8}"/>
              </a:ext>
            </a:extLst>
          </p:cNvPr>
          <p:cNvSpPr>
            <a:spLocks noGrp="1"/>
          </p:cNvSpPr>
          <p:nvPr>
            <p:ph type="title"/>
          </p:nvPr>
        </p:nvSpPr>
        <p:spPr/>
        <p:txBody>
          <a:bodyPr/>
          <a:lstStyle/>
          <a:p>
            <a:r>
              <a:rPr lang="en-US" dirty="0"/>
              <a:t>Presentation Overview</a:t>
            </a:r>
          </a:p>
        </p:txBody>
      </p:sp>
      <p:sp>
        <p:nvSpPr>
          <p:cNvPr id="3" name="Content Placeholder 2">
            <a:extLst>
              <a:ext uri="{FF2B5EF4-FFF2-40B4-BE49-F238E27FC236}">
                <a16:creationId xmlns:a16="http://schemas.microsoft.com/office/drawing/2014/main" id="{F19836CB-716C-0CE1-86EA-959D1452D925}"/>
              </a:ext>
            </a:extLst>
          </p:cNvPr>
          <p:cNvSpPr>
            <a:spLocks noGrp="1"/>
          </p:cNvSpPr>
          <p:nvPr>
            <p:ph idx="1"/>
          </p:nvPr>
        </p:nvSpPr>
        <p:spPr>
          <a:xfrm>
            <a:off x="182880" y="668020"/>
            <a:ext cx="8229600" cy="4145280"/>
          </a:xfrm>
        </p:spPr>
        <p:txBody>
          <a:bodyPr/>
          <a:lstStyle/>
          <a:p>
            <a:r>
              <a:rPr lang="en-US" sz="2600" dirty="0"/>
              <a:t>Introduction to Jackson County Public Health</a:t>
            </a:r>
          </a:p>
          <a:p>
            <a:r>
              <a:rPr lang="en-US" sz="2600" dirty="0"/>
              <a:t>Learning Objectives and Projects</a:t>
            </a:r>
          </a:p>
          <a:p>
            <a:r>
              <a:rPr lang="en-US" sz="2600" dirty="0"/>
              <a:t>Developing A Quarantine and Isolation Policy</a:t>
            </a:r>
          </a:p>
          <a:p>
            <a:r>
              <a:rPr lang="en-US" sz="2600" dirty="0"/>
              <a:t>Creating a Case Investigation Training Module</a:t>
            </a:r>
          </a:p>
          <a:p>
            <a:r>
              <a:rPr lang="en-US" sz="2600" dirty="0"/>
              <a:t>Implications and Future Directions</a:t>
            </a:r>
          </a:p>
          <a:p>
            <a:r>
              <a:rPr lang="en-US" sz="2600" dirty="0"/>
              <a:t>Competencies</a:t>
            </a:r>
          </a:p>
          <a:p>
            <a:r>
              <a:rPr lang="en-US" sz="2600" dirty="0"/>
              <a:t>Discussion</a:t>
            </a:r>
          </a:p>
          <a:p>
            <a:r>
              <a:rPr lang="en-US" sz="2600" dirty="0"/>
              <a:t>Conclusion and Q&amp;A</a:t>
            </a:r>
          </a:p>
        </p:txBody>
      </p:sp>
      <p:pic>
        <p:nvPicPr>
          <p:cNvPr id="5" name="Picture 4">
            <a:extLst>
              <a:ext uri="{FF2B5EF4-FFF2-40B4-BE49-F238E27FC236}">
                <a16:creationId xmlns:a16="http://schemas.microsoft.com/office/drawing/2014/main" id="{E5DEB398-9AE2-5B44-9C8C-383AED183661}"/>
              </a:ext>
            </a:extLst>
          </p:cNvPr>
          <p:cNvPicPr>
            <a:picLocks noChangeAspect="1"/>
          </p:cNvPicPr>
          <p:nvPr/>
        </p:nvPicPr>
        <p:blipFill>
          <a:blip r:embed="rId2"/>
          <a:stretch>
            <a:fillRect/>
          </a:stretch>
        </p:blipFill>
        <p:spPr>
          <a:xfrm>
            <a:off x="4849177" y="3478876"/>
            <a:ext cx="3679886" cy="725963"/>
          </a:xfrm>
          <a:prstGeom prst="rect">
            <a:avLst/>
          </a:prstGeom>
        </p:spPr>
      </p:pic>
      <p:pic>
        <p:nvPicPr>
          <p:cNvPr id="6" name="Picture 4" descr="Infectious Disease CRO | Medpace">
            <a:extLst>
              <a:ext uri="{FF2B5EF4-FFF2-40B4-BE49-F238E27FC236}">
                <a16:creationId xmlns:a16="http://schemas.microsoft.com/office/drawing/2014/main" id="{433BD833-4B45-AE4E-AB6D-8BE8B25FD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6604" y="-351971"/>
            <a:ext cx="5488928" cy="4391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023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B5066-5790-1272-1183-36E728D6A4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211359-7D3E-5F55-AD68-0496E0902042}"/>
              </a:ext>
            </a:extLst>
          </p:cNvPr>
          <p:cNvSpPr>
            <a:spLocks noGrp="1"/>
          </p:cNvSpPr>
          <p:nvPr>
            <p:ph type="title"/>
          </p:nvPr>
        </p:nvSpPr>
        <p:spPr/>
        <p:txBody>
          <a:bodyPr/>
          <a:lstStyle/>
          <a:p>
            <a:r>
              <a:rPr lang="en-US" dirty="0"/>
              <a:t>Introduction to Jackson County</a:t>
            </a:r>
          </a:p>
        </p:txBody>
      </p:sp>
      <p:sp>
        <p:nvSpPr>
          <p:cNvPr id="3" name="Content Placeholder 2">
            <a:extLst>
              <a:ext uri="{FF2B5EF4-FFF2-40B4-BE49-F238E27FC236}">
                <a16:creationId xmlns:a16="http://schemas.microsoft.com/office/drawing/2014/main" id="{AD818CD0-9247-6981-2BBE-B7A7AA364709}"/>
              </a:ext>
            </a:extLst>
          </p:cNvPr>
          <p:cNvSpPr>
            <a:spLocks noGrp="1"/>
          </p:cNvSpPr>
          <p:nvPr>
            <p:ph idx="1"/>
          </p:nvPr>
        </p:nvSpPr>
        <p:spPr>
          <a:xfrm>
            <a:off x="182879" y="668021"/>
            <a:ext cx="5600701" cy="3904449"/>
          </a:xfrm>
        </p:spPr>
        <p:txBody>
          <a:bodyPr/>
          <a:lstStyle/>
          <a:p>
            <a:r>
              <a:rPr lang="en-US" sz="1400" b="1" dirty="0"/>
              <a:t>Service Population</a:t>
            </a:r>
            <a:r>
              <a:rPr lang="en-US" sz="1400" dirty="0"/>
              <a:t>: JCPH serves approximately 350,000 residents across Eastern Jackson County (EJC), Missouri.</a:t>
            </a:r>
          </a:p>
          <a:p>
            <a:r>
              <a:rPr lang="en-US" sz="1400" b="1" dirty="0"/>
              <a:t>Service Area</a:t>
            </a:r>
            <a:r>
              <a:rPr lang="en-US" sz="1400" dirty="0"/>
              <a:t>: Excludes Kansas City, MO, and Independence, MO, which have separate health departments.</a:t>
            </a:r>
          </a:p>
          <a:p>
            <a:pPr>
              <a:buFont typeface="Arial" panose="020B0604020202020204" pitchFamily="34" charset="0"/>
              <a:buChar char="•"/>
            </a:pPr>
            <a:r>
              <a:rPr lang="en-US" sz="1400" b="1" dirty="0"/>
              <a:t>Population Data</a:t>
            </a:r>
            <a:r>
              <a:rPr lang="en-US" sz="1400" dirty="0"/>
              <a:t> (2023):</a:t>
            </a:r>
          </a:p>
          <a:p>
            <a:pPr lvl="1">
              <a:buFont typeface="Arial" panose="020B0604020202020204" pitchFamily="34" charset="0"/>
              <a:buChar char="•"/>
            </a:pPr>
            <a:r>
              <a:rPr lang="en-US" sz="1400" b="1" dirty="0"/>
              <a:t>Total County Population</a:t>
            </a:r>
            <a:r>
              <a:rPr lang="en-US" sz="1400" dirty="0"/>
              <a:t>: Over 700,000</a:t>
            </a:r>
          </a:p>
          <a:p>
            <a:pPr lvl="1">
              <a:buFont typeface="Arial" panose="020B0604020202020204" pitchFamily="34" charset="0"/>
              <a:buChar char="•"/>
            </a:pPr>
            <a:r>
              <a:rPr lang="en-US" sz="1400" b="1" dirty="0"/>
              <a:t>JCPH Service Area</a:t>
            </a:r>
            <a:r>
              <a:rPr lang="en-US" sz="1400" dirty="0"/>
              <a:t>: 269,342 residents</a:t>
            </a:r>
          </a:p>
          <a:p>
            <a:pPr lvl="1">
              <a:buFont typeface="Arial" panose="020B0604020202020204" pitchFamily="34" charset="0"/>
              <a:buChar char="•"/>
            </a:pPr>
            <a:r>
              <a:rPr lang="en-US" sz="1400" b="1" dirty="0"/>
              <a:t>Poverty Level</a:t>
            </a:r>
            <a:r>
              <a:rPr lang="en-US" sz="1400" dirty="0"/>
              <a:t>: 15.3% of households at or below the poverty line</a:t>
            </a:r>
          </a:p>
          <a:p>
            <a:pPr>
              <a:buFont typeface="Arial" panose="020B0604020202020204" pitchFamily="34" charset="0"/>
              <a:buChar char="•"/>
            </a:pPr>
            <a:r>
              <a:rPr lang="en-US" sz="1400" b="1" dirty="0"/>
              <a:t>Educational Attainment</a:t>
            </a:r>
            <a:r>
              <a:rPr lang="en-US" sz="1400" dirty="0"/>
              <a:t>:</a:t>
            </a:r>
          </a:p>
          <a:p>
            <a:pPr lvl="1">
              <a:buFont typeface="Arial" panose="020B0604020202020204" pitchFamily="34" charset="0"/>
              <a:buChar char="•"/>
            </a:pPr>
            <a:r>
              <a:rPr lang="en-US" sz="1400" dirty="0"/>
              <a:t>10.9% without a high school diploma</a:t>
            </a:r>
          </a:p>
          <a:p>
            <a:pPr lvl="1">
              <a:buFont typeface="Arial" panose="020B0604020202020204" pitchFamily="34" charset="0"/>
              <a:buChar char="•"/>
            </a:pPr>
            <a:r>
              <a:rPr lang="en-US" sz="1400" dirty="0"/>
              <a:t>33.2% with at least a bachelor’s degree</a:t>
            </a:r>
          </a:p>
          <a:p>
            <a:pPr>
              <a:buFont typeface="Arial" panose="020B0604020202020204" pitchFamily="34" charset="0"/>
              <a:buChar char="•"/>
            </a:pPr>
            <a:r>
              <a:rPr lang="en-US" sz="1400" b="1" dirty="0"/>
              <a:t>Racial and Ethnic Diversity</a:t>
            </a:r>
            <a:r>
              <a:rPr lang="en-US" sz="1400" dirty="0"/>
              <a:t>:</a:t>
            </a:r>
          </a:p>
          <a:p>
            <a:pPr lvl="1">
              <a:buFont typeface="Arial" panose="020B0604020202020204" pitchFamily="34" charset="0"/>
              <a:buChar char="•"/>
            </a:pPr>
            <a:r>
              <a:rPr lang="en-US" sz="1400" dirty="0"/>
              <a:t>11.4% Black or African American</a:t>
            </a:r>
          </a:p>
          <a:p>
            <a:pPr lvl="1">
              <a:buFont typeface="Arial" panose="020B0604020202020204" pitchFamily="34" charset="0"/>
              <a:buChar char="•"/>
            </a:pPr>
            <a:r>
              <a:rPr lang="en-US" sz="1400" dirty="0"/>
              <a:t>5.3% Hispanic or Latino</a:t>
            </a:r>
          </a:p>
          <a:p>
            <a:pPr lvl="1">
              <a:buFont typeface="Arial" panose="020B0604020202020204" pitchFamily="34" charset="0"/>
              <a:buChar char="•"/>
            </a:pPr>
            <a:r>
              <a:rPr lang="en-US" sz="1400" dirty="0"/>
              <a:t>4.1% Asian</a:t>
            </a:r>
          </a:p>
          <a:p>
            <a:endParaRPr lang="en-US" sz="2000" dirty="0"/>
          </a:p>
          <a:p>
            <a:endParaRPr lang="en-US" sz="1600" dirty="0"/>
          </a:p>
          <a:p>
            <a:endParaRPr lang="en-US" sz="2600" dirty="0"/>
          </a:p>
        </p:txBody>
      </p:sp>
      <p:pic>
        <p:nvPicPr>
          <p:cNvPr id="8" name="Picture 7">
            <a:extLst>
              <a:ext uri="{FF2B5EF4-FFF2-40B4-BE49-F238E27FC236}">
                <a16:creationId xmlns:a16="http://schemas.microsoft.com/office/drawing/2014/main" id="{D98530F2-A81E-1A69-6FF5-AC17B1EEEDC9}"/>
              </a:ext>
            </a:extLst>
          </p:cNvPr>
          <p:cNvPicPr>
            <a:picLocks noChangeAspect="1"/>
          </p:cNvPicPr>
          <p:nvPr/>
        </p:nvPicPr>
        <p:blipFill>
          <a:blip r:embed="rId3"/>
          <a:stretch>
            <a:fillRect/>
          </a:stretch>
        </p:blipFill>
        <p:spPr>
          <a:xfrm>
            <a:off x="5853612" y="668021"/>
            <a:ext cx="3198949" cy="3828250"/>
          </a:xfrm>
          <a:prstGeom prst="rect">
            <a:avLst/>
          </a:prstGeom>
        </p:spPr>
      </p:pic>
      <p:sp>
        <p:nvSpPr>
          <p:cNvPr id="10" name="TextBox 9">
            <a:extLst>
              <a:ext uri="{FF2B5EF4-FFF2-40B4-BE49-F238E27FC236}">
                <a16:creationId xmlns:a16="http://schemas.microsoft.com/office/drawing/2014/main" id="{E4592639-A12C-3D1D-2974-B34E97E5ED31}"/>
              </a:ext>
            </a:extLst>
          </p:cNvPr>
          <p:cNvSpPr txBox="1"/>
          <p:nvPr/>
        </p:nvSpPr>
        <p:spPr>
          <a:xfrm>
            <a:off x="6158411" y="4722332"/>
            <a:ext cx="2703649" cy="369332"/>
          </a:xfrm>
          <a:prstGeom prst="rect">
            <a:avLst/>
          </a:prstGeom>
          <a:noFill/>
        </p:spPr>
        <p:txBody>
          <a:bodyPr wrap="square" rtlCol="0">
            <a:spAutoFit/>
          </a:bodyPr>
          <a:lstStyle/>
          <a:p>
            <a:r>
              <a:rPr lang="en-US" dirty="0">
                <a:solidFill>
                  <a:schemeClr val="bg1">
                    <a:lumMod val="50000"/>
                  </a:schemeClr>
                </a:solidFill>
              </a:rPr>
              <a:t>*2023 Jackson County CHA</a:t>
            </a:r>
          </a:p>
        </p:txBody>
      </p:sp>
    </p:spTree>
    <p:extLst>
      <p:ext uri="{BB962C8B-B14F-4D97-AF65-F5344CB8AC3E}">
        <p14:creationId xmlns:p14="http://schemas.microsoft.com/office/powerpoint/2010/main" val="2587516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32688-12E1-AE4C-E7B7-61166728FE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AE6DA4-C2B6-9D0F-319F-9AC08AA330B5}"/>
              </a:ext>
            </a:extLst>
          </p:cNvPr>
          <p:cNvSpPr>
            <a:spLocks noGrp="1"/>
          </p:cNvSpPr>
          <p:nvPr>
            <p:ph type="title"/>
          </p:nvPr>
        </p:nvSpPr>
        <p:spPr/>
        <p:txBody>
          <a:bodyPr/>
          <a:lstStyle/>
          <a:p>
            <a:r>
              <a:rPr lang="en-US" dirty="0"/>
              <a:t>Projects Overview</a:t>
            </a:r>
          </a:p>
        </p:txBody>
      </p:sp>
      <p:sp>
        <p:nvSpPr>
          <p:cNvPr id="3" name="Content Placeholder 2">
            <a:extLst>
              <a:ext uri="{FF2B5EF4-FFF2-40B4-BE49-F238E27FC236}">
                <a16:creationId xmlns:a16="http://schemas.microsoft.com/office/drawing/2014/main" id="{5EBFE60D-2FB0-9ED3-0707-5CBEB21A7120}"/>
              </a:ext>
            </a:extLst>
          </p:cNvPr>
          <p:cNvSpPr>
            <a:spLocks noGrp="1"/>
          </p:cNvSpPr>
          <p:nvPr>
            <p:ph idx="1"/>
          </p:nvPr>
        </p:nvSpPr>
        <p:spPr>
          <a:xfrm>
            <a:off x="182880" y="668020"/>
            <a:ext cx="4730166" cy="4145280"/>
          </a:xfrm>
        </p:spPr>
        <p:txBody>
          <a:bodyPr/>
          <a:lstStyle/>
          <a:p>
            <a:r>
              <a:rPr lang="en-US" sz="2000" b="1" dirty="0"/>
              <a:t>Primary Learning Objectives:</a:t>
            </a:r>
          </a:p>
          <a:p>
            <a:pPr lvl="1"/>
            <a:r>
              <a:rPr lang="en-US" sz="2000" dirty="0"/>
              <a:t>Assist in developing an internal policy framework for quarantine and isolation (Q/I) to enhance communicable disease control within Jackson County.</a:t>
            </a:r>
          </a:p>
          <a:p>
            <a:pPr marL="457200" lvl="1" indent="0">
              <a:buNone/>
            </a:pPr>
            <a:endParaRPr lang="en-US" sz="2000" dirty="0"/>
          </a:p>
          <a:p>
            <a:pPr lvl="1"/>
            <a:r>
              <a:rPr lang="en-US" sz="2000" dirty="0"/>
              <a:t>Design and implement a Professional Development Day (PDD) training module for JCPH staff on epidemiology and case investigation.</a:t>
            </a:r>
          </a:p>
          <a:p>
            <a:pPr lvl="1"/>
            <a:endParaRPr lang="en-US" sz="2200" dirty="0"/>
          </a:p>
        </p:txBody>
      </p:sp>
      <p:pic>
        <p:nvPicPr>
          <p:cNvPr id="6" name="Picture 5">
            <a:extLst>
              <a:ext uri="{FF2B5EF4-FFF2-40B4-BE49-F238E27FC236}">
                <a16:creationId xmlns:a16="http://schemas.microsoft.com/office/drawing/2014/main" id="{54FF05F4-79F2-2851-5DC6-A846E476CE73}"/>
              </a:ext>
            </a:extLst>
          </p:cNvPr>
          <p:cNvPicPr>
            <a:picLocks noChangeAspect="1"/>
          </p:cNvPicPr>
          <p:nvPr/>
        </p:nvPicPr>
        <p:blipFill>
          <a:blip r:embed="rId3"/>
          <a:stretch>
            <a:fillRect/>
          </a:stretch>
        </p:blipFill>
        <p:spPr>
          <a:xfrm>
            <a:off x="5381161" y="3848297"/>
            <a:ext cx="2837225" cy="559724"/>
          </a:xfrm>
          <a:prstGeom prst="rect">
            <a:avLst/>
          </a:prstGeom>
        </p:spPr>
      </p:pic>
      <p:grpSp>
        <p:nvGrpSpPr>
          <p:cNvPr id="19" name="Group 18">
            <a:extLst>
              <a:ext uri="{FF2B5EF4-FFF2-40B4-BE49-F238E27FC236}">
                <a16:creationId xmlns:a16="http://schemas.microsoft.com/office/drawing/2014/main" id="{6AFED85A-08BB-1F67-D6D2-25B9FC1AF49C}"/>
              </a:ext>
            </a:extLst>
          </p:cNvPr>
          <p:cNvGrpSpPr/>
          <p:nvPr/>
        </p:nvGrpSpPr>
        <p:grpSpPr>
          <a:xfrm>
            <a:off x="4696059" y="651393"/>
            <a:ext cx="4444980" cy="2993749"/>
            <a:chOff x="5974087" y="1754041"/>
            <a:chExt cx="5573344" cy="3649416"/>
          </a:xfrm>
        </p:grpSpPr>
        <p:grpSp>
          <p:nvGrpSpPr>
            <p:cNvPr id="20" name="Group 19">
              <a:extLst>
                <a:ext uri="{FF2B5EF4-FFF2-40B4-BE49-F238E27FC236}">
                  <a16:creationId xmlns:a16="http://schemas.microsoft.com/office/drawing/2014/main" id="{8990B04D-2A9D-A907-0FC0-467DB64AEBF3}"/>
                </a:ext>
              </a:extLst>
            </p:cNvPr>
            <p:cNvGrpSpPr/>
            <p:nvPr/>
          </p:nvGrpSpPr>
          <p:grpSpPr>
            <a:xfrm>
              <a:off x="9010044" y="3958470"/>
              <a:ext cx="2537387" cy="1444987"/>
              <a:chOff x="9010044" y="3958470"/>
              <a:chExt cx="2537387" cy="1444987"/>
            </a:xfrm>
          </p:grpSpPr>
          <p:sp>
            <p:nvSpPr>
              <p:cNvPr id="30" name="Oval 29">
                <a:extLst>
                  <a:ext uri="{FF2B5EF4-FFF2-40B4-BE49-F238E27FC236}">
                    <a16:creationId xmlns:a16="http://schemas.microsoft.com/office/drawing/2014/main" id="{7BB99A1A-CF64-8B80-2F93-EA45B2D332BB}"/>
                  </a:ext>
                </a:extLst>
              </p:cNvPr>
              <p:cNvSpPr/>
              <p:nvPr/>
            </p:nvSpPr>
            <p:spPr>
              <a:xfrm>
                <a:off x="9132361" y="3958470"/>
                <a:ext cx="2321003" cy="1444987"/>
              </a:xfrm>
              <a:prstGeom prst="ellipse">
                <a:avLst/>
              </a:prstGeom>
              <a:blipFill>
                <a:blip r:embed="rId4">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5000"/>
                          </a14:imgEffect>
                        </a14:imgLayer>
                      </a14:imgProps>
                    </a:ext>
                  </a:extLst>
                </a:blip>
                <a:stretch>
                  <a:fillRect/>
                </a:stretch>
              </a:blip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046EBDD1-8240-BCE9-52A0-71E6AE94E17B}"/>
                  </a:ext>
                </a:extLst>
              </p:cNvPr>
              <p:cNvSpPr txBox="1"/>
              <p:nvPr/>
            </p:nvSpPr>
            <p:spPr>
              <a:xfrm>
                <a:off x="9010044" y="4180539"/>
                <a:ext cx="2537387" cy="861774"/>
              </a:xfrm>
              <a:prstGeom prst="rect">
                <a:avLst/>
              </a:prstGeom>
              <a:noFill/>
            </p:spPr>
            <p:txBody>
              <a:bodyPr wrap="square" rtlCol="0">
                <a:spAutoFit/>
              </a:bodyPr>
              <a:lstStyle/>
              <a:p>
                <a:pPr algn="ctr"/>
                <a:r>
                  <a:rPr lang="en-US" sz="5000" b="1" dirty="0">
                    <a:ln>
                      <a:solidFill>
                        <a:schemeClr val="accent1"/>
                      </a:solidFill>
                    </a:ln>
                    <a:solidFill>
                      <a:schemeClr val="bg1"/>
                    </a:solidFill>
                    <a:latin typeface="Brandon Grotesque Bold" panose="020B0503020203060202"/>
                  </a:rPr>
                  <a:t>TIME</a:t>
                </a:r>
              </a:p>
            </p:txBody>
          </p:sp>
        </p:grpSp>
        <p:grpSp>
          <p:nvGrpSpPr>
            <p:cNvPr id="21" name="Group 20">
              <a:extLst>
                <a:ext uri="{FF2B5EF4-FFF2-40B4-BE49-F238E27FC236}">
                  <a16:creationId xmlns:a16="http://schemas.microsoft.com/office/drawing/2014/main" id="{F114CE04-1332-4113-A09D-86968B635831}"/>
                </a:ext>
              </a:extLst>
            </p:cNvPr>
            <p:cNvGrpSpPr/>
            <p:nvPr/>
          </p:nvGrpSpPr>
          <p:grpSpPr>
            <a:xfrm>
              <a:off x="7681603" y="1754041"/>
              <a:ext cx="2321003" cy="1444987"/>
              <a:chOff x="6839439" y="1388373"/>
              <a:chExt cx="3035300" cy="1818387"/>
            </a:xfrm>
          </p:grpSpPr>
          <p:sp>
            <p:nvSpPr>
              <p:cNvPr id="28" name="Oval 27">
                <a:extLst>
                  <a:ext uri="{FF2B5EF4-FFF2-40B4-BE49-F238E27FC236}">
                    <a16:creationId xmlns:a16="http://schemas.microsoft.com/office/drawing/2014/main" id="{05BB9C4C-BF8A-D208-80F9-006A6CD2C0ED}"/>
                  </a:ext>
                </a:extLst>
              </p:cNvPr>
              <p:cNvSpPr/>
              <p:nvPr/>
            </p:nvSpPr>
            <p:spPr>
              <a:xfrm>
                <a:off x="6839439" y="1388373"/>
                <a:ext cx="3035300" cy="1818387"/>
              </a:xfrm>
              <a:prstGeom prst="ellipse">
                <a:avLst/>
              </a:prstGeom>
              <a:blipFill dpi="0" rotWithShape="1">
                <a:blip r:embed="rId6">
                  <a:duotone>
                    <a:prstClr val="black"/>
                    <a:schemeClr val="accent1">
                      <a:tint val="45000"/>
                      <a:satMod val="400000"/>
                    </a:schemeClr>
                  </a:duotone>
                  <a:extLst>
                    <a:ext uri="{BEBA8EAE-BF5A-486C-A8C5-ECC9F3942E4B}">
                      <a14:imgProps xmlns:a14="http://schemas.microsoft.com/office/drawing/2010/main">
                        <a14:imgLayer r:embed="rId7">
                          <a14:imgEffect>
                            <a14:brightnessContrast bright="-11000"/>
                          </a14:imgEffect>
                        </a14:imgLayer>
                      </a14:imgProps>
                    </a:ext>
                    <a:ext uri="{28A0092B-C50C-407E-A947-70E740481C1C}">
                      <a14:useLocalDpi xmlns:a14="http://schemas.microsoft.com/office/drawing/2010/main" val="0"/>
                    </a:ext>
                  </a:extLst>
                </a:blip>
                <a:srcRect/>
                <a:stretch>
                  <a:fillRect/>
                </a:stretch>
              </a:blip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18FB5F34-7DAE-CE2C-68AA-AED7A22103AA}"/>
                  </a:ext>
                </a:extLst>
              </p:cNvPr>
              <p:cNvSpPr txBox="1"/>
              <p:nvPr/>
            </p:nvSpPr>
            <p:spPr>
              <a:xfrm>
                <a:off x="6930939" y="1765812"/>
                <a:ext cx="2943800" cy="890811"/>
              </a:xfrm>
              <a:prstGeom prst="rect">
                <a:avLst/>
              </a:prstGeom>
              <a:noFill/>
            </p:spPr>
            <p:txBody>
              <a:bodyPr wrap="square" rtlCol="0">
                <a:spAutoFit/>
              </a:bodyPr>
              <a:lstStyle/>
              <a:p>
                <a:pPr algn="ctr"/>
                <a:r>
                  <a:rPr lang="en-US" sz="4000" b="1" dirty="0">
                    <a:ln>
                      <a:solidFill>
                        <a:schemeClr val="accent1"/>
                      </a:solidFill>
                    </a:ln>
                    <a:solidFill>
                      <a:schemeClr val="bg1"/>
                    </a:solidFill>
                    <a:latin typeface="Brandon Grotesque Bold" panose="020B0503020203060202"/>
                  </a:rPr>
                  <a:t>PLACE</a:t>
                </a:r>
              </a:p>
            </p:txBody>
          </p:sp>
        </p:grpSp>
        <p:grpSp>
          <p:nvGrpSpPr>
            <p:cNvPr id="22" name="Group 21">
              <a:extLst>
                <a:ext uri="{FF2B5EF4-FFF2-40B4-BE49-F238E27FC236}">
                  <a16:creationId xmlns:a16="http://schemas.microsoft.com/office/drawing/2014/main" id="{8190A24E-9449-BCF3-9424-A9CA5CB25B93}"/>
                </a:ext>
              </a:extLst>
            </p:cNvPr>
            <p:cNvGrpSpPr/>
            <p:nvPr/>
          </p:nvGrpSpPr>
          <p:grpSpPr>
            <a:xfrm>
              <a:off x="5974087" y="3958469"/>
              <a:ext cx="2843708" cy="1444987"/>
              <a:chOff x="4513535" y="4268820"/>
              <a:chExt cx="3679658" cy="1790319"/>
            </a:xfrm>
          </p:grpSpPr>
          <p:sp>
            <p:nvSpPr>
              <p:cNvPr id="26" name="Oval 25">
                <a:extLst>
                  <a:ext uri="{FF2B5EF4-FFF2-40B4-BE49-F238E27FC236}">
                    <a16:creationId xmlns:a16="http://schemas.microsoft.com/office/drawing/2014/main" id="{5D8B22B3-8E4B-FA32-09F0-46916CE94FE0}"/>
                  </a:ext>
                </a:extLst>
              </p:cNvPr>
              <p:cNvSpPr/>
              <p:nvPr/>
            </p:nvSpPr>
            <p:spPr>
              <a:xfrm>
                <a:off x="4805442" y="4268820"/>
                <a:ext cx="3035300" cy="1790319"/>
              </a:xfrm>
              <a:prstGeom prst="ellipse">
                <a:avLst/>
              </a:prstGeom>
              <a:blipFill>
                <a:blip r:embed="rId8">
                  <a:duotone>
                    <a:prstClr val="black"/>
                    <a:schemeClr val="accent1">
                      <a:tint val="45000"/>
                      <a:satMod val="400000"/>
                    </a:schemeClr>
                  </a:duotone>
                </a:blip>
                <a:stretch>
                  <a:fillRect/>
                </a:stretch>
              </a:blip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D127F94-854A-6101-E514-F3F69D8B2F47}"/>
                  </a:ext>
                </a:extLst>
              </p:cNvPr>
              <p:cNvSpPr txBox="1"/>
              <p:nvPr/>
            </p:nvSpPr>
            <p:spPr>
              <a:xfrm>
                <a:off x="4513535" y="4734627"/>
                <a:ext cx="3679658" cy="1069147"/>
              </a:xfrm>
              <a:prstGeom prst="rect">
                <a:avLst/>
              </a:prstGeom>
              <a:noFill/>
            </p:spPr>
            <p:txBody>
              <a:bodyPr wrap="square" rtlCol="0">
                <a:spAutoFit/>
              </a:bodyPr>
              <a:lstStyle/>
              <a:p>
                <a:pPr algn="ctr"/>
                <a:r>
                  <a:rPr lang="en-US" sz="4000" b="1" dirty="0">
                    <a:ln>
                      <a:solidFill>
                        <a:schemeClr val="accent1"/>
                      </a:solidFill>
                    </a:ln>
                    <a:solidFill>
                      <a:schemeClr val="bg1"/>
                    </a:solidFill>
                    <a:latin typeface="Brandon Grotesque Bold" panose="020B0503020203060202"/>
                  </a:rPr>
                  <a:t>PERSON</a:t>
                </a:r>
              </a:p>
            </p:txBody>
          </p:sp>
        </p:grpSp>
        <p:cxnSp>
          <p:nvCxnSpPr>
            <p:cNvPr id="23" name="Straight Arrow Connector 22">
              <a:extLst>
                <a:ext uri="{FF2B5EF4-FFF2-40B4-BE49-F238E27FC236}">
                  <a16:creationId xmlns:a16="http://schemas.microsoft.com/office/drawing/2014/main" id="{836B9608-E521-6D62-70E9-F4500474AA22}"/>
                </a:ext>
              </a:extLst>
            </p:cNvPr>
            <p:cNvCxnSpPr>
              <a:cxnSpLocks/>
              <a:endCxn id="28" idx="4"/>
            </p:cNvCxnSpPr>
            <p:nvPr/>
          </p:nvCxnSpPr>
          <p:spPr>
            <a:xfrm flipV="1">
              <a:off x="8842105" y="3199029"/>
              <a:ext cx="0" cy="606857"/>
            </a:xfrm>
            <a:prstGeom prst="straightConnector1">
              <a:avLst/>
            </a:prstGeom>
            <a:ln w="38100" cap="rnd" cmpd="sng" algn="ctr">
              <a:solidFill>
                <a:schemeClr val="accent2"/>
              </a:solidFill>
              <a:prstDash val="solid"/>
              <a:round/>
              <a:headEnd type="oval" w="med" len="med"/>
              <a:tailEnd type="arrow" w="med" len="med"/>
            </a:ln>
          </p:spPr>
          <p:style>
            <a:lnRef idx="0">
              <a:scrgbClr r="0" g="0" b="0"/>
            </a:lnRef>
            <a:fillRef idx="0">
              <a:scrgbClr r="0" g="0" b="0"/>
            </a:fillRef>
            <a:effectRef idx="0">
              <a:scrgbClr r="0" g="0" b="0"/>
            </a:effectRef>
            <a:fontRef idx="minor">
              <a:schemeClr val="tx1"/>
            </a:fontRef>
          </p:style>
        </p:cxnSp>
        <p:cxnSp>
          <p:nvCxnSpPr>
            <p:cNvPr id="24" name="Straight Arrow Connector 23">
              <a:extLst>
                <a:ext uri="{FF2B5EF4-FFF2-40B4-BE49-F238E27FC236}">
                  <a16:creationId xmlns:a16="http://schemas.microsoft.com/office/drawing/2014/main" id="{4F87BEE3-C518-336B-B631-0ADA80DAEA57}"/>
                </a:ext>
              </a:extLst>
            </p:cNvPr>
            <p:cNvCxnSpPr>
              <a:cxnSpLocks/>
              <a:endCxn id="30" idx="1"/>
            </p:cNvCxnSpPr>
            <p:nvPr/>
          </p:nvCxnSpPr>
          <p:spPr>
            <a:xfrm>
              <a:off x="8842105" y="3797561"/>
              <a:ext cx="630159" cy="372522"/>
            </a:xfrm>
            <a:prstGeom prst="straightConnector1">
              <a:avLst/>
            </a:prstGeom>
            <a:ln w="38100" cap="rnd" cmpd="sng" algn="ctr">
              <a:solidFill>
                <a:schemeClr val="accent2"/>
              </a:solidFill>
              <a:prstDash val="solid"/>
              <a:round/>
              <a:headEnd type="oval" w="med" len="med"/>
              <a:tailEnd type="arrow" w="med" len="med"/>
            </a:ln>
          </p:spPr>
          <p:style>
            <a:lnRef idx="0">
              <a:scrgbClr r="0" g="0" b="0"/>
            </a:lnRef>
            <a:fillRef idx="0">
              <a:scrgbClr r="0" g="0" b="0"/>
            </a:fillRef>
            <a:effectRef idx="0">
              <a:scrgbClr r="0" g="0" b="0"/>
            </a:effectRef>
            <a:fontRef idx="minor">
              <a:schemeClr val="tx1"/>
            </a:fontRef>
          </p:style>
        </p:cxnSp>
        <p:cxnSp>
          <p:nvCxnSpPr>
            <p:cNvPr id="25" name="Straight Arrow Connector 24">
              <a:extLst>
                <a:ext uri="{FF2B5EF4-FFF2-40B4-BE49-F238E27FC236}">
                  <a16:creationId xmlns:a16="http://schemas.microsoft.com/office/drawing/2014/main" id="{8EA6C712-EA72-0F39-0FEE-C4DDEB1FC051}"/>
                </a:ext>
              </a:extLst>
            </p:cNvPr>
            <p:cNvCxnSpPr>
              <a:cxnSpLocks/>
              <a:endCxn id="26" idx="7"/>
            </p:cNvCxnSpPr>
            <p:nvPr/>
          </p:nvCxnSpPr>
          <p:spPr>
            <a:xfrm flipH="1">
              <a:off x="8201889" y="3805885"/>
              <a:ext cx="640216" cy="364197"/>
            </a:xfrm>
            <a:prstGeom prst="straightConnector1">
              <a:avLst/>
            </a:prstGeom>
            <a:ln w="38100" cap="rnd" cmpd="sng" algn="ctr">
              <a:solidFill>
                <a:schemeClr val="accent2"/>
              </a:solidFill>
              <a:prstDash val="solid"/>
              <a:round/>
              <a:headEnd type="oval" w="med" len="med"/>
              <a:tailEnd type="arrow" w="med" len="med"/>
            </a:ln>
          </p:spPr>
          <p:style>
            <a:lnRef idx="0">
              <a:scrgbClr r="0" g="0" b="0"/>
            </a:lnRef>
            <a:fillRef idx="0">
              <a:scrgbClr r="0" g="0" b="0"/>
            </a:fillRef>
            <a:effectRef idx="0">
              <a:scrgbClr r="0" g="0" b="0"/>
            </a:effectRef>
            <a:fontRef idx="minor">
              <a:schemeClr val="tx1"/>
            </a:fontRef>
          </p:style>
        </p:cxnSp>
      </p:grpSp>
    </p:spTree>
    <p:extLst>
      <p:ext uri="{BB962C8B-B14F-4D97-AF65-F5344CB8AC3E}">
        <p14:creationId xmlns:p14="http://schemas.microsoft.com/office/powerpoint/2010/main" val="3603878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1C293-848D-B203-C8A8-8D3479CA56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BA1584-3F7E-0D1C-3DE2-90A8A3053540}"/>
              </a:ext>
            </a:extLst>
          </p:cNvPr>
          <p:cNvSpPr>
            <a:spLocks noGrp="1"/>
          </p:cNvSpPr>
          <p:nvPr>
            <p:ph type="title"/>
          </p:nvPr>
        </p:nvSpPr>
        <p:spPr/>
        <p:txBody>
          <a:bodyPr/>
          <a:lstStyle/>
          <a:p>
            <a:r>
              <a:rPr lang="en-US" sz="2600" dirty="0"/>
              <a:t>Project 1 - Quarantine and Isolation (Q/I) Policy Overview</a:t>
            </a:r>
          </a:p>
        </p:txBody>
      </p:sp>
      <p:sp>
        <p:nvSpPr>
          <p:cNvPr id="3" name="Content Placeholder 2">
            <a:extLst>
              <a:ext uri="{FF2B5EF4-FFF2-40B4-BE49-F238E27FC236}">
                <a16:creationId xmlns:a16="http://schemas.microsoft.com/office/drawing/2014/main" id="{D344305C-9D91-3E1F-181D-DA1FDEDE672B}"/>
              </a:ext>
            </a:extLst>
          </p:cNvPr>
          <p:cNvSpPr>
            <a:spLocks noGrp="1"/>
          </p:cNvSpPr>
          <p:nvPr>
            <p:ph idx="1"/>
          </p:nvPr>
        </p:nvSpPr>
        <p:spPr>
          <a:xfrm>
            <a:off x="182880" y="668020"/>
            <a:ext cx="8229600" cy="3355340"/>
          </a:xfrm>
        </p:spPr>
        <p:txBody>
          <a:bodyPr/>
          <a:lstStyle/>
          <a:p>
            <a:r>
              <a:rPr lang="en-US" sz="1600" b="1" dirty="0"/>
              <a:t>Objective</a:t>
            </a:r>
            <a:r>
              <a:rPr lang="en-US" sz="1600" dirty="0"/>
              <a:t>: Develop a standardized policy framework to guide Jackson County Public Health in implementing quarantine and isolation (Q/I) measures.</a:t>
            </a:r>
          </a:p>
          <a:p>
            <a:pPr>
              <a:buFont typeface="Arial" panose="020B0604020202020204" pitchFamily="34" charset="0"/>
              <a:buChar char="•"/>
            </a:pPr>
            <a:r>
              <a:rPr lang="en-US" sz="1600" b="1" dirty="0"/>
              <a:t>Core Activities</a:t>
            </a:r>
            <a:r>
              <a:rPr lang="en-US" sz="1600" dirty="0"/>
              <a:t>:</a:t>
            </a:r>
          </a:p>
          <a:p>
            <a:pPr lvl="1">
              <a:buFont typeface="Arial" panose="020B0604020202020204" pitchFamily="34" charset="0"/>
              <a:buChar char="•"/>
            </a:pPr>
            <a:r>
              <a:rPr lang="en-US" sz="1600" b="1" dirty="0"/>
              <a:t>Policy Research</a:t>
            </a:r>
            <a:r>
              <a:rPr lang="en-US" sz="1600" dirty="0"/>
              <a:t>: Reviewed state and federal quarantine regulations, local health ordinances, and CDC guidelines.</a:t>
            </a:r>
          </a:p>
          <a:p>
            <a:pPr lvl="1">
              <a:buFont typeface="Arial" panose="020B0604020202020204" pitchFamily="34" charset="0"/>
              <a:buChar char="•"/>
            </a:pPr>
            <a:r>
              <a:rPr lang="en-US" sz="1600" b="1" dirty="0"/>
              <a:t>Process Flowcharts</a:t>
            </a:r>
            <a:r>
              <a:rPr lang="en-US" sz="1600" dirty="0"/>
              <a:t>: Created visual aids for streamlined decision-making in outbreak scenarios.</a:t>
            </a:r>
          </a:p>
          <a:p>
            <a:pPr lvl="1">
              <a:buFont typeface="Arial" panose="020B0604020202020204" pitchFamily="34" charset="0"/>
              <a:buChar char="•"/>
            </a:pPr>
            <a:r>
              <a:rPr lang="en-US" sz="1600" b="1" dirty="0"/>
              <a:t>Tracking System</a:t>
            </a:r>
            <a:r>
              <a:rPr lang="en-US" sz="1600" dirty="0"/>
              <a:t>: Developed a Q/I tracking sheet for case monitoring and data accuracy.</a:t>
            </a:r>
          </a:p>
          <a:p>
            <a:pPr lvl="1">
              <a:buFont typeface="Arial" panose="020B0604020202020204" pitchFamily="34" charset="0"/>
              <a:buChar char="•"/>
            </a:pPr>
            <a:r>
              <a:rPr lang="en-US" sz="1600" b="1" dirty="0"/>
              <a:t>Collaboration</a:t>
            </a:r>
            <a:r>
              <a:rPr lang="en-US" sz="1600" dirty="0"/>
              <a:t>: Worked with JCPH’s Community Engagement and Policy team to identify support resources for quarantined individuals.</a:t>
            </a:r>
          </a:p>
          <a:p>
            <a:pPr lvl="1">
              <a:buFont typeface="Arial" panose="020B0604020202020204" pitchFamily="34" charset="0"/>
              <a:buChar char="•"/>
            </a:pPr>
            <a:r>
              <a:rPr lang="en-US" sz="1600" b="1" dirty="0"/>
              <a:t>Policy Documentation</a:t>
            </a:r>
            <a:r>
              <a:rPr lang="en-US" sz="1600" dirty="0"/>
              <a:t>: Drafted policy documents with iterative feedback for clarity and adherence to public health standards.</a:t>
            </a:r>
          </a:p>
          <a:p>
            <a:endParaRPr lang="en-US" sz="2600" dirty="0"/>
          </a:p>
        </p:txBody>
      </p:sp>
      <p:pic>
        <p:nvPicPr>
          <p:cNvPr id="6" name="Picture 5" descr="A green sign with black background&#10;&#10;Description automatically generated">
            <a:extLst>
              <a:ext uri="{FF2B5EF4-FFF2-40B4-BE49-F238E27FC236}">
                <a16:creationId xmlns:a16="http://schemas.microsoft.com/office/drawing/2014/main" id="{DE755062-5283-86D4-A5C4-A26832372397}"/>
              </a:ext>
            </a:extLst>
          </p:cNvPr>
          <p:cNvPicPr>
            <a:picLocks noChangeAspect="1"/>
          </p:cNvPicPr>
          <p:nvPr/>
        </p:nvPicPr>
        <p:blipFill>
          <a:blip r:embed="rId3"/>
          <a:stretch>
            <a:fillRect/>
          </a:stretch>
        </p:blipFill>
        <p:spPr>
          <a:xfrm>
            <a:off x="434340" y="4039463"/>
            <a:ext cx="1512067" cy="510913"/>
          </a:xfrm>
          <a:prstGeom prst="rect">
            <a:avLst/>
          </a:prstGeom>
        </p:spPr>
      </p:pic>
      <p:pic>
        <p:nvPicPr>
          <p:cNvPr id="7" name="Picture 6" descr="A yellow rectangular sign with black background&#10;&#10;Description automatically generated">
            <a:extLst>
              <a:ext uri="{FF2B5EF4-FFF2-40B4-BE49-F238E27FC236}">
                <a16:creationId xmlns:a16="http://schemas.microsoft.com/office/drawing/2014/main" id="{C8542BAA-A1B5-B78E-252A-D31F0598D333}"/>
              </a:ext>
            </a:extLst>
          </p:cNvPr>
          <p:cNvPicPr>
            <a:picLocks noChangeAspect="1"/>
          </p:cNvPicPr>
          <p:nvPr/>
        </p:nvPicPr>
        <p:blipFill>
          <a:blip r:embed="rId4"/>
          <a:stretch>
            <a:fillRect/>
          </a:stretch>
        </p:blipFill>
        <p:spPr>
          <a:xfrm>
            <a:off x="2466572" y="4007897"/>
            <a:ext cx="1546905" cy="574047"/>
          </a:xfrm>
          <a:prstGeom prst="rect">
            <a:avLst/>
          </a:prstGeom>
        </p:spPr>
      </p:pic>
      <p:pic>
        <p:nvPicPr>
          <p:cNvPr id="8" name="Picture 7" descr="A black background with a black square&#10;&#10;Description automatically generated with medium confidence">
            <a:extLst>
              <a:ext uri="{FF2B5EF4-FFF2-40B4-BE49-F238E27FC236}">
                <a16:creationId xmlns:a16="http://schemas.microsoft.com/office/drawing/2014/main" id="{0614368E-3355-39F0-C169-194F3A21F5E7}"/>
              </a:ext>
            </a:extLst>
          </p:cNvPr>
          <p:cNvPicPr>
            <a:picLocks noChangeAspect="1"/>
          </p:cNvPicPr>
          <p:nvPr/>
        </p:nvPicPr>
        <p:blipFill>
          <a:blip r:embed="rId5"/>
          <a:stretch>
            <a:fillRect/>
          </a:stretch>
        </p:blipFill>
        <p:spPr>
          <a:xfrm>
            <a:off x="6805170" y="4064000"/>
            <a:ext cx="1546905" cy="515635"/>
          </a:xfrm>
          <a:prstGeom prst="rect">
            <a:avLst/>
          </a:prstGeom>
        </p:spPr>
      </p:pic>
      <p:pic>
        <p:nvPicPr>
          <p:cNvPr id="9" name="Picture 8" descr="A red and black sign&#10;&#10;Description automatically generated">
            <a:extLst>
              <a:ext uri="{FF2B5EF4-FFF2-40B4-BE49-F238E27FC236}">
                <a16:creationId xmlns:a16="http://schemas.microsoft.com/office/drawing/2014/main" id="{571049CE-5214-B77F-5B44-420331F96EA8}"/>
              </a:ext>
            </a:extLst>
          </p:cNvPr>
          <p:cNvPicPr>
            <a:picLocks noChangeAspect="1"/>
          </p:cNvPicPr>
          <p:nvPr/>
        </p:nvPicPr>
        <p:blipFill>
          <a:blip r:embed="rId6"/>
          <a:stretch>
            <a:fillRect/>
          </a:stretch>
        </p:blipFill>
        <p:spPr>
          <a:xfrm>
            <a:off x="4785102" y="4031293"/>
            <a:ext cx="1393426" cy="581048"/>
          </a:xfrm>
          <a:prstGeom prst="rect">
            <a:avLst/>
          </a:prstGeom>
        </p:spPr>
      </p:pic>
    </p:spTree>
    <p:extLst>
      <p:ext uri="{BB962C8B-B14F-4D97-AF65-F5344CB8AC3E}">
        <p14:creationId xmlns:p14="http://schemas.microsoft.com/office/powerpoint/2010/main" val="3570378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9B6BE-23EE-37D7-100F-C6634895A4AB}"/>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5E1F7D6E-1602-FD7F-322E-CD3524B04448}"/>
              </a:ext>
            </a:extLst>
          </p:cNvPr>
          <p:cNvPicPr>
            <a:picLocks noChangeAspect="1"/>
          </p:cNvPicPr>
          <p:nvPr/>
        </p:nvPicPr>
        <p:blipFill>
          <a:blip r:embed="rId3"/>
          <a:srcRect b="90636"/>
          <a:stretch/>
        </p:blipFill>
        <p:spPr>
          <a:xfrm>
            <a:off x="83819" y="752880"/>
            <a:ext cx="5244369" cy="457200"/>
          </a:xfrm>
          <a:prstGeom prst="rect">
            <a:avLst/>
          </a:prstGeom>
        </p:spPr>
      </p:pic>
      <p:sp>
        <p:nvSpPr>
          <p:cNvPr id="2" name="Title 1">
            <a:extLst>
              <a:ext uri="{FF2B5EF4-FFF2-40B4-BE49-F238E27FC236}">
                <a16:creationId xmlns:a16="http://schemas.microsoft.com/office/drawing/2014/main" id="{AAE426C9-6FA3-D967-BB22-98DDCFE2C27F}"/>
              </a:ext>
            </a:extLst>
          </p:cNvPr>
          <p:cNvSpPr>
            <a:spLocks noGrp="1"/>
          </p:cNvSpPr>
          <p:nvPr>
            <p:ph type="title"/>
          </p:nvPr>
        </p:nvSpPr>
        <p:spPr/>
        <p:txBody>
          <a:bodyPr/>
          <a:lstStyle/>
          <a:p>
            <a:r>
              <a:rPr lang="en-US" sz="2800" dirty="0"/>
              <a:t>Project 1 – Q/I Policy Key </a:t>
            </a:r>
            <a:r>
              <a:rPr lang="en-US" dirty="0"/>
              <a:t>Results</a:t>
            </a:r>
          </a:p>
        </p:txBody>
      </p:sp>
      <p:pic>
        <p:nvPicPr>
          <p:cNvPr id="8" name="Picture 7">
            <a:extLst>
              <a:ext uri="{FF2B5EF4-FFF2-40B4-BE49-F238E27FC236}">
                <a16:creationId xmlns:a16="http://schemas.microsoft.com/office/drawing/2014/main" id="{69C7B837-2C52-143B-DD5C-227345BCBA8C}"/>
              </a:ext>
            </a:extLst>
          </p:cNvPr>
          <p:cNvPicPr>
            <a:picLocks noChangeAspect="1"/>
          </p:cNvPicPr>
          <p:nvPr/>
        </p:nvPicPr>
        <p:blipFill>
          <a:blip r:embed="rId4"/>
          <a:stretch>
            <a:fillRect/>
          </a:stretch>
        </p:blipFill>
        <p:spPr>
          <a:xfrm>
            <a:off x="959534" y="1210080"/>
            <a:ext cx="3132407" cy="3085654"/>
          </a:xfrm>
          <a:prstGeom prst="rect">
            <a:avLst/>
          </a:prstGeom>
        </p:spPr>
      </p:pic>
      <p:pic>
        <p:nvPicPr>
          <p:cNvPr id="10" name="Picture 9">
            <a:extLst>
              <a:ext uri="{FF2B5EF4-FFF2-40B4-BE49-F238E27FC236}">
                <a16:creationId xmlns:a16="http://schemas.microsoft.com/office/drawing/2014/main" id="{47CA8155-36DB-9065-C778-89792E5C1614}"/>
              </a:ext>
            </a:extLst>
          </p:cNvPr>
          <p:cNvPicPr>
            <a:picLocks noChangeAspect="1"/>
          </p:cNvPicPr>
          <p:nvPr/>
        </p:nvPicPr>
        <p:blipFill>
          <a:blip r:embed="rId5"/>
          <a:stretch>
            <a:fillRect/>
          </a:stretch>
        </p:blipFill>
        <p:spPr>
          <a:xfrm>
            <a:off x="5486400" y="616855"/>
            <a:ext cx="3509810" cy="3909789"/>
          </a:xfrm>
          <a:prstGeom prst="rect">
            <a:avLst/>
          </a:prstGeom>
        </p:spPr>
      </p:pic>
    </p:spTree>
    <p:extLst>
      <p:ext uri="{BB962C8B-B14F-4D97-AF65-F5344CB8AC3E}">
        <p14:creationId xmlns:p14="http://schemas.microsoft.com/office/powerpoint/2010/main" val="4450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7C7BB6-9193-0C37-CC9F-59F61B0FD4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EAE04D-6236-EC5D-8F1E-E98C0088372C}"/>
              </a:ext>
            </a:extLst>
          </p:cNvPr>
          <p:cNvSpPr>
            <a:spLocks noGrp="1"/>
          </p:cNvSpPr>
          <p:nvPr>
            <p:ph type="title"/>
          </p:nvPr>
        </p:nvSpPr>
        <p:spPr/>
        <p:txBody>
          <a:bodyPr/>
          <a:lstStyle/>
          <a:p>
            <a:r>
              <a:rPr lang="en-US" sz="2800" dirty="0"/>
              <a:t>Project 1 – Q/I Policy Key </a:t>
            </a:r>
            <a:r>
              <a:rPr lang="en-US" dirty="0"/>
              <a:t>Results</a:t>
            </a:r>
          </a:p>
        </p:txBody>
      </p:sp>
      <p:pic>
        <p:nvPicPr>
          <p:cNvPr id="4" name="Picture 3">
            <a:extLst>
              <a:ext uri="{FF2B5EF4-FFF2-40B4-BE49-F238E27FC236}">
                <a16:creationId xmlns:a16="http://schemas.microsoft.com/office/drawing/2014/main" id="{5A11876E-7847-429C-5135-FD875E555B5F}"/>
              </a:ext>
            </a:extLst>
          </p:cNvPr>
          <p:cNvPicPr>
            <a:picLocks noChangeAspect="1"/>
          </p:cNvPicPr>
          <p:nvPr/>
        </p:nvPicPr>
        <p:blipFill>
          <a:blip r:embed="rId3"/>
          <a:stretch>
            <a:fillRect/>
          </a:stretch>
        </p:blipFill>
        <p:spPr>
          <a:xfrm>
            <a:off x="378421" y="831506"/>
            <a:ext cx="8387157" cy="559144"/>
          </a:xfrm>
          <a:prstGeom prst="rect">
            <a:avLst/>
          </a:prstGeom>
        </p:spPr>
      </p:pic>
      <p:sp>
        <p:nvSpPr>
          <p:cNvPr id="5" name="TextBox 4">
            <a:extLst>
              <a:ext uri="{FF2B5EF4-FFF2-40B4-BE49-F238E27FC236}">
                <a16:creationId xmlns:a16="http://schemas.microsoft.com/office/drawing/2014/main" id="{D13185C4-B6CC-5BD0-2F25-6C2F433FD789}"/>
              </a:ext>
            </a:extLst>
          </p:cNvPr>
          <p:cNvSpPr txBox="1"/>
          <p:nvPr/>
        </p:nvSpPr>
        <p:spPr>
          <a:xfrm>
            <a:off x="182880" y="1390650"/>
            <a:ext cx="4893945" cy="3139321"/>
          </a:xfrm>
          <a:prstGeom prst="rect">
            <a:avLst/>
          </a:prstGeom>
          <a:noFill/>
        </p:spPr>
        <p:txBody>
          <a:bodyPr wrap="square" rtlCol="0">
            <a:spAutoFit/>
          </a:bodyPr>
          <a:lstStyle/>
          <a:p>
            <a:pPr marL="285750" indent="-285750">
              <a:buFont typeface="Arial" panose="020B0604020202020204" pitchFamily="34" charset="0"/>
              <a:buChar char="•"/>
            </a:pPr>
            <a:r>
              <a:rPr lang="en-US" sz="2200" b="1" dirty="0">
                <a:latin typeface="+mj-lt"/>
              </a:rPr>
              <a:t>Overview of Existing Support Services</a:t>
            </a:r>
          </a:p>
          <a:p>
            <a:pPr marL="742950" lvl="1" indent="-285750">
              <a:buFont typeface="Arial" panose="020B0604020202020204" pitchFamily="34" charset="0"/>
              <a:buChar char="•"/>
            </a:pPr>
            <a:r>
              <a:rPr lang="en-US" sz="2200" dirty="0">
                <a:latin typeface="+mj-lt"/>
              </a:rPr>
              <a:t>NC DHHS COVID-19 Support Services</a:t>
            </a:r>
          </a:p>
          <a:p>
            <a:pPr marL="742950" lvl="1" indent="-285750">
              <a:buFont typeface="Arial" panose="020B0604020202020204" pitchFamily="34" charset="0"/>
              <a:buChar char="•"/>
            </a:pPr>
            <a:r>
              <a:rPr lang="en-US" sz="2200" dirty="0">
                <a:latin typeface="+mj-lt"/>
              </a:rPr>
              <a:t>Multnomah County, Oregon</a:t>
            </a:r>
          </a:p>
          <a:p>
            <a:pPr marL="742950" lvl="1" indent="-285750">
              <a:buFont typeface="Arial" panose="020B0604020202020204" pitchFamily="34" charset="0"/>
              <a:buChar char="•"/>
            </a:pPr>
            <a:r>
              <a:rPr lang="en-US" sz="2200" dirty="0">
                <a:latin typeface="+mj-lt"/>
              </a:rPr>
              <a:t>Contact Tracing Playbook</a:t>
            </a:r>
          </a:p>
          <a:p>
            <a:pPr marL="742950" lvl="1" indent="-285750">
              <a:buFont typeface="Arial" panose="020B0604020202020204" pitchFamily="34" charset="0"/>
              <a:buChar char="•"/>
            </a:pPr>
            <a:r>
              <a:rPr lang="en-US" sz="2200" dirty="0">
                <a:latin typeface="+mj-lt"/>
              </a:rPr>
              <a:t>IHDA COVID-19 Housing Assistance</a:t>
            </a:r>
          </a:p>
          <a:p>
            <a:pPr marL="742950" lvl="1" indent="-285750">
              <a:buFont typeface="Arial" panose="020B0604020202020204" pitchFamily="34" charset="0"/>
              <a:buChar char="•"/>
            </a:pPr>
            <a:r>
              <a:rPr lang="en-US" sz="2200" dirty="0">
                <a:latin typeface="+mj-lt"/>
              </a:rPr>
              <a:t>CA COVID-19 Rent Relief</a:t>
            </a:r>
          </a:p>
          <a:p>
            <a:pPr marL="742950" lvl="1" indent="-285750">
              <a:buFont typeface="Arial" panose="020B0604020202020204" pitchFamily="34" charset="0"/>
              <a:buChar char="•"/>
            </a:pPr>
            <a:r>
              <a:rPr lang="en-US" sz="2200" dirty="0">
                <a:latin typeface="+mj-lt"/>
              </a:rPr>
              <a:t>Massachusetts CVRF</a:t>
            </a:r>
          </a:p>
          <a:p>
            <a:pPr marL="742950" lvl="1" indent="-285750">
              <a:buFont typeface="Arial" panose="020B0604020202020204" pitchFamily="34" charset="0"/>
              <a:buChar char="•"/>
            </a:pPr>
            <a:r>
              <a:rPr lang="en-US" sz="2200" dirty="0">
                <a:latin typeface="+mj-lt"/>
              </a:rPr>
              <a:t>Alameda County ERAP</a:t>
            </a:r>
          </a:p>
        </p:txBody>
      </p:sp>
      <p:pic>
        <p:nvPicPr>
          <p:cNvPr id="5124" name="Picture 4" descr="NC DHHS: North Carolina Department of Health and Human Services">
            <a:extLst>
              <a:ext uri="{FF2B5EF4-FFF2-40B4-BE49-F238E27FC236}">
                <a16:creationId xmlns:a16="http://schemas.microsoft.com/office/drawing/2014/main" id="{A5A3979B-72CD-D573-301B-0B982F8211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9247" y="2074308"/>
            <a:ext cx="3256598" cy="97811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hda-ILHAF LOGO – IHDA">
            <a:extLst>
              <a:ext uri="{FF2B5EF4-FFF2-40B4-BE49-F238E27FC236}">
                <a16:creationId xmlns:a16="http://schemas.microsoft.com/office/drawing/2014/main" id="{5DBBEAB4-AF85-75DC-35F2-4F6E1E78EC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5425" y="3212874"/>
            <a:ext cx="3256597" cy="1400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16727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iversity_Widescreen_Template_Horiz_July2020.potx" id="{3459171C-7422-D447-8EC6-0D4BD2EA01CB}" vid="{0E0B95AE-4A22-BB4E-AFBE-94B43768EE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F2769-7194-4217-93D3-3AF3A4742282}">
  <ds:schemaRefs>
    <ds:schemaRef ds:uri="http://schemas.microsoft.com/sharepoint/v3/fields"/>
    <ds:schemaRef ds:uri="http://purl.org/dc/term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Horizontal-PPT-Template</Template>
  <TotalTime>707</TotalTime>
  <Words>4596</Words>
  <Application>Microsoft Office PowerPoint</Application>
  <PresentationFormat>On-screen Show (16:9)</PresentationFormat>
  <Paragraphs>306</Paragraphs>
  <Slides>29</Slides>
  <Notes>22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STRENGTHENING COMMUNICABLE DISEASE RESPONSE: DEVELOPING QUARANTINE AND ISOLATION POLICIES AND TRAINING FOR DISEASE INVESTIGATIONS</vt:lpstr>
      <vt:lpstr>About Me</vt:lpstr>
      <vt:lpstr>MPH Committee</vt:lpstr>
      <vt:lpstr>Presentation Overview</vt:lpstr>
      <vt:lpstr>Introduction to Jackson County</vt:lpstr>
      <vt:lpstr>Projects Overview</vt:lpstr>
      <vt:lpstr>Project 1 - Quarantine and Isolation (Q/I) Policy Overview</vt:lpstr>
      <vt:lpstr>Project 1 – Q/I Policy Key Results</vt:lpstr>
      <vt:lpstr>Project 1 – Q/I Policy Key Results</vt:lpstr>
      <vt:lpstr>Project 1 – Q/I Policy Key Results</vt:lpstr>
      <vt:lpstr>Project 1 – Q/I Policy Key Results</vt:lpstr>
      <vt:lpstr>PowerPoint Presentation</vt:lpstr>
      <vt:lpstr>Project 1 – Q/I Policy Key Results</vt:lpstr>
      <vt:lpstr>Project 1 – Q/I Policy Key Results</vt:lpstr>
      <vt:lpstr>Project 1 – Q/I Policy Key Results</vt:lpstr>
      <vt:lpstr>Project 1 – Q/I Policy Key Results</vt:lpstr>
      <vt:lpstr>Project 2 – Professional Development Day Training Overview</vt:lpstr>
      <vt:lpstr>Project 2 – PDD Presentation Anticipated Results</vt:lpstr>
      <vt:lpstr>Project 2 – PDD Activity Anticipated Results</vt:lpstr>
      <vt:lpstr>PowerPoint Presentation</vt:lpstr>
      <vt:lpstr>Implications and Future Directions</vt:lpstr>
      <vt:lpstr>MPH Foundational Competencies Fulfilled</vt:lpstr>
      <vt:lpstr>MPH Foundational Competencies Fulfilled</vt:lpstr>
      <vt:lpstr>MPH Emphasis Competencies Fulfilled</vt:lpstr>
      <vt:lpstr>MPH Emphasis Competencies Fulfilled</vt:lpstr>
      <vt:lpstr>MPH Emphasis Competencies Fulfilled</vt:lpstr>
      <vt:lpstr>New Insights and Professional Growth</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Burks</dc:creator>
  <cp:lastModifiedBy>Reese Willis</cp:lastModifiedBy>
  <cp:revision>9</cp:revision>
  <dcterms:created xsi:type="dcterms:W3CDTF">2022-10-03T20:13:50Z</dcterms:created>
  <dcterms:modified xsi:type="dcterms:W3CDTF">2024-12-17T18:43:07Z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