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58"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97"/>
    <p:restoredTop sz="94658"/>
  </p:normalViewPr>
  <p:slideViewPr>
    <p:cSldViewPr snapToGrid="0">
      <p:cViewPr varScale="1">
        <p:scale>
          <a:sx n="120" d="100"/>
          <a:sy n="120" d="100"/>
        </p:scale>
        <p:origin x="10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BFB4D6-8D3A-B94B-AB50-2DF90EC52F63}" type="datetimeFigureOut">
              <a:rPr lang="en-US" smtClean="0"/>
              <a:t>7/1/25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EA4C0-AA5F-0842-B01C-EA21C31A2C1D}" type="slidenum">
              <a:rPr lang="en-US" smtClean="0"/>
              <a:t>‹#›</a:t>
            </a:fld>
            <a:endParaRPr lang="en-US"/>
          </a:p>
        </p:txBody>
      </p:sp>
    </p:spTree>
    <p:extLst>
      <p:ext uri="{BB962C8B-B14F-4D97-AF65-F5344CB8AC3E}">
        <p14:creationId xmlns:p14="http://schemas.microsoft.com/office/powerpoint/2010/main" val="174475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FEA4C0-AA5F-0842-B01C-EA21C31A2C1D}" type="slidenum">
              <a:rPr lang="en-US" smtClean="0"/>
              <a:t>1</a:t>
            </a:fld>
            <a:endParaRPr lang="en-US"/>
          </a:p>
        </p:txBody>
      </p:sp>
    </p:spTree>
    <p:extLst>
      <p:ext uri="{BB962C8B-B14F-4D97-AF65-F5344CB8AC3E}">
        <p14:creationId xmlns:p14="http://schemas.microsoft.com/office/powerpoint/2010/main" val="1453503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142DF-EB54-85CE-9F0B-88E59A08DD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BE117C-97C3-6CB9-AE53-F6A42B0136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FCE2DE-3C73-46E9-6622-0B9EEE42D5D0}"/>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7B4B8667-A5EC-B2AB-FFFD-8020DE0A2A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038C5D-D347-498B-A2AA-D30DAEF3BE73}"/>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4231010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24A03-1FFE-A39B-2441-0D15525CCD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98D121-9A19-66B0-5FD6-D2BBA89B3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6194B-371A-59A6-3470-F4D39E949CF9}"/>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7EAA81A8-380D-EEDC-30C9-6D0E05CD87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CEB92-31DC-E0BC-5A9C-C2DBBAE158B7}"/>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404820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1FFBA3-204B-D8C4-1135-1210B188F66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625DC6F-E315-4DBA-68AC-C67AD76705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7E3DFC-8369-276E-4B8A-035CC0F4ADE2}"/>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32837593-F71C-2905-550B-5B38C32686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0379C-34F9-8172-537A-6CBDB0C94458}"/>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821196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29E40-CD5C-4797-569D-B04AE0AF4D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1E4A89-56B4-B5F7-80C9-0438FB73AC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24F752-B92C-6676-1149-E7CF1CDA58EC}"/>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AD8E4285-579D-B62E-C395-4EA5CC2444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38081-3593-8BB7-74F7-10DAFFE7FC65}"/>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67878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3323C-F6FC-0FE3-EC89-F545F10194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6C62FA-BB42-45AF-1380-0508B11530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9CFE04-8F51-9B33-3EFC-27AD21514491}"/>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D318BF5B-FBE9-CC9E-28CD-F744D00AA1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80E34-6FC2-9C0A-3765-3D2DAB813A55}"/>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033511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95763-C4C3-F4BA-3EE0-52C79FA68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183D1B-3755-B1D8-57D6-DDAEF4D8E5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C8E38E-30A8-CBEE-273A-688E3B8BED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4B346C-70B9-B9BF-9404-1FDDF8A9CC00}"/>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6" name="Footer Placeholder 5">
            <a:extLst>
              <a:ext uri="{FF2B5EF4-FFF2-40B4-BE49-F238E27FC236}">
                <a16:creationId xmlns:a16="http://schemas.microsoft.com/office/drawing/2014/main" id="{86AB8B14-AFB8-7836-1771-A8FBC81FC1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3DC09F-0B05-220D-3D0D-B1000C4269A0}"/>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862093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B9F2F-C007-A8CA-116E-77C14EFA8D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22FD45-0D75-F5CC-7FA1-2F40FBD02C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78772B-E86E-7F41-58F0-E1C6BD4CB1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2B095E-C94C-7B40-7C71-A1C16D6D33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0200BE-7064-CB78-8BA4-B405E2311B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024028-79BE-8745-DEBD-F3C7DB50D491}"/>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8" name="Footer Placeholder 7">
            <a:extLst>
              <a:ext uri="{FF2B5EF4-FFF2-40B4-BE49-F238E27FC236}">
                <a16:creationId xmlns:a16="http://schemas.microsoft.com/office/drawing/2014/main" id="{520AA48F-6267-A841-628A-C5F44EA223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0F8A63-38A0-E4EE-CECB-DED3043A056C}"/>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51854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33120-BE51-AECF-1B6B-0B6978A2CF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A649C1-5458-CFD1-3337-8CAE9A609D65}"/>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4" name="Footer Placeholder 3">
            <a:extLst>
              <a:ext uri="{FF2B5EF4-FFF2-40B4-BE49-F238E27FC236}">
                <a16:creationId xmlns:a16="http://schemas.microsoft.com/office/drawing/2014/main" id="{D2BFD27A-AB87-5D2A-13A9-B076A67B79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F8F337-BFB8-A6B5-B1C2-4B0DCD87D41E}"/>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164422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3982E3-432C-2D20-21D5-2C3F54CD3207}"/>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3" name="Footer Placeholder 2">
            <a:extLst>
              <a:ext uri="{FF2B5EF4-FFF2-40B4-BE49-F238E27FC236}">
                <a16:creationId xmlns:a16="http://schemas.microsoft.com/office/drawing/2014/main" id="{2B2DD614-11E7-AF18-C0B5-06E018715B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D6BFE3-B1E6-4499-05DE-421D7C853E24}"/>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160582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050-0D0F-8276-D0F4-8535E71D4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6E3E8D-DD5A-DDC7-735F-0E2AF390A4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8BED7A-5337-AA44-939E-931407EC84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0ED0F2-F384-2FF2-7291-6999CC84FED0}"/>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6" name="Footer Placeholder 5">
            <a:extLst>
              <a:ext uri="{FF2B5EF4-FFF2-40B4-BE49-F238E27FC236}">
                <a16:creationId xmlns:a16="http://schemas.microsoft.com/office/drawing/2014/main" id="{D5F52B81-1E7D-4500-25B9-045316D06B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1C618C-3522-F23A-BB6E-8E3D07967D36}"/>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300594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05072-410B-F7E4-48C1-29DAECD7F7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CBCDD6-CDC3-60B2-1DE7-B2AB040E14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6EFCF5-E586-299B-E17F-697C2ACDE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B102C-2C0B-645C-79B0-1632FA207959}"/>
              </a:ext>
            </a:extLst>
          </p:cNvPr>
          <p:cNvSpPr>
            <a:spLocks noGrp="1"/>
          </p:cNvSpPr>
          <p:nvPr>
            <p:ph type="dt" sz="half" idx="10"/>
          </p:nvPr>
        </p:nvSpPr>
        <p:spPr/>
        <p:txBody>
          <a:bodyPr/>
          <a:lstStyle/>
          <a:p>
            <a:fld id="{9E6FDA50-E29D-CE4E-A41C-518737B09790}" type="datetimeFigureOut">
              <a:rPr lang="en-US" smtClean="0"/>
              <a:t>7/1/25</a:t>
            </a:fld>
            <a:endParaRPr lang="en-US"/>
          </a:p>
        </p:txBody>
      </p:sp>
      <p:sp>
        <p:nvSpPr>
          <p:cNvPr id="6" name="Footer Placeholder 5">
            <a:extLst>
              <a:ext uri="{FF2B5EF4-FFF2-40B4-BE49-F238E27FC236}">
                <a16:creationId xmlns:a16="http://schemas.microsoft.com/office/drawing/2014/main" id="{37D9B930-0D19-F20D-CE66-F5377A5BD6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11A9F9-6447-53CA-3C4A-7766EE7EA55F}"/>
              </a:ext>
            </a:extLst>
          </p:cNvPr>
          <p:cNvSpPr>
            <a:spLocks noGrp="1"/>
          </p:cNvSpPr>
          <p:nvPr>
            <p:ph type="sldNum" sz="quarter" idx="12"/>
          </p:nvPr>
        </p:nvSpPr>
        <p:spPr/>
        <p:txBody>
          <a:bodyPr/>
          <a:lstStyle/>
          <a:p>
            <a:fld id="{6D9AC130-79C3-6F42-9CA2-83A3B5AC8169}" type="slidenum">
              <a:rPr lang="en-US" smtClean="0"/>
              <a:t>‹#›</a:t>
            </a:fld>
            <a:endParaRPr lang="en-US"/>
          </a:p>
        </p:txBody>
      </p:sp>
    </p:spTree>
    <p:extLst>
      <p:ext uri="{BB962C8B-B14F-4D97-AF65-F5344CB8AC3E}">
        <p14:creationId xmlns:p14="http://schemas.microsoft.com/office/powerpoint/2010/main" val="3314203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FC6A2A-48B7-70AE-D483-B4DE24A5B1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3F6D7D-115C-879D-C7FB-DED34A147B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EDAF35-C838-11DB-9531-480FB1917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E6FDA50-E29D-CE4E-A41C-518737B09790}" type="datetimeFigureOut">
              <a:rPr lang="en-US" smtClean="0"/>
              <a:t>7/1/25</a:t>
            </a:fld>
            <a:endParaRPr lang="en-US"/>
          </a:p>
        </p:txBody>
      </p:sp>
      <p:sp>
        <p:nvSpPr>
          <p:cNvPr id="5" name="Footer Placeholder 4">
            <a:extLst>
              <a:ext uri="{FF2B5EF4-FFF2-40B4-BE49-F238E27FC236}">
                <a16:creationId xmlns:a16="http://schemas.microsoft.com/office/drawing/2014/main" id="{CB0D5FF4-1D69-E630-8FFE-CFF95F767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26EFCCB-D6C6-3975-5FD3-93420E25E2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9AC130-79C3-6F42-9CA2-83A3B5AC8169}" type="slidenum">
              <a:rPr lang="en-US" smtClean="0"/>
              <a:t>‹#›</a:t>
            </a:fld>
            <a:endParaRPr lang="en-US"/>
          </a:p>
        </p:txBody>
      </p:sp>
    </p:spTree>
    <p:extLst>
      <p:ext uri="{BB962C8B-B14F-4D97-AF65-F5344CB8AC3E}">
        <p14:creationId xmlns:p14="http://schemas.microsoft.com/office/powerpoint/2010/main" val="2041894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a:extLst>
              <a:ext uri="{FF2B5EF4-FFF2-40B4-BE49-F238E27FC236}">
                <a16:creationId xmlns:a16="http://schemas.microsoft.com/office/drawing/2014/main" id="{0B067606-E4D2-803D-E779-8E8D2A8EC4F8}"/>
              </a:ext>
            </a:extLst>
          </p:cNvPr>
          <p:cNvSpPr txBox="1"/>
          <p:nvPr/>
        </p:nvSpPr>
        <p:spPr>
          <a:xfrm>
            <a:off x="8974144" y="547922"/>
            <a:ext cx="2765146" cy="5262979"/>
          </a:xfrm>
          <a:prstGeom prst="rect">
            <a:avLst/>
          </a:prstGeom>
          <a:noFill/>
        </p:spPr>
        <p:txBody>
          <a:bodyPr wrap="square" rtlCol="0">
            <a:spAutoFit/>
          </a:bodyPr>
          <a:lstStyle/>
          <a:p>
            <a:r>
              <a:rPr lang="en-US" sz="1400" dirty="0"/>
              <a:t>Litters 73 and 74 Genotyping via PCR and Gel Electrophoresis. Primers targeted a 2,788 bp product of the endogenous porcine CD1D gene. Animals that possessed an edited CD1D allele produced a deletion of 1,599 bp resulting in a modified product of 1,189 bp. Gel (A) shows DNA from litter 73. Samples 3, 4, 5, and 7 are homozygous for the 1,599 bp deletion and display an absence of a “wildtype” product. Samples 1, 2, 6, and 8 contain both the modified and “wildtype” alleles.</a:t>
            </a:r>
          </a:p>
          <a:p>
            <a:r>
              <a:rPr lang="en-US" sz="1400" dirty="0"/>
              <a:t>Gel (B) shows DNA from litter 74 exhibiting a different distribution of the same modification. P1 represents a positive control for the modified allele, P2 represents a positive control for an unmodified, “wildtype” sample. N represents a negative control, water.</a:t>
            </a:r>
          </a:p>
        </p:txBody>
      </p:sp>
      <p:grpSp>
        <p:nvGrpSpPr>
          <p:cNvPr id="50" name="Group 49">
            <a:extLst>
              <a:ext uri="{FF2B5EF4-FFF2-40B4-BE49-F238E27FC236}">
                <a16:creationId xmlns:a16="http://schemas.microsoft.com/office/drawing/2014/main" id="{DD3C0B11-5BEA-A365-E4A3-D106899DBCE2}"/>
              </a:ext>
            </a:extLst>
          </p:cNvPr>
          <p:cNvGrpSpPr/>
          <p:nvPr/>
        </p:nvGrpSpPr>
        <p:grpSpPr>
          <a:xfrm>
            <a:off x="1238711" y="199206"/>
            <a:ext cx="7227418" cy="6548544"/>
            <a:chOff x="1238711" y="199206"/>
            <a:chExt cx="7227418" cy="6548544"/>
          </a:xfrm>
        </p:grpSpPr>
        <p:grpSp>
          <p:nvGrpSpPr>
            <p:cNvPr id="46" name="Group 45">
              <a:extLst>
                <a:ext uri="{FF2B5EF4-FFF2-40B4-BE49-F238E27FC236}">
                  <a16:creationId xmlns:a16="http://schemas.microsoft.com/office/drawing/2014/main" id="{B357974B-04D1-12A6-FBB1-E92D1CCFBB81}"/>
                </a:ext>
              </a:extLst>
            </p:cNvPr>
            <p:cNvGrpSpPr/>
            <p:nvPr/>
          </p:nvGrpSpPr>
          <p:grpSpPr>
            <a:xfrm>
              <a:off x="1238711" y="241657"/>
              <a:ext cx="7227418" cy="6506093"/>
              <a:chOff x="2189687" y="199206"/>
              <a:chExt cx="7227418" cy="6506093"/>
            </a:xfrm>
          </p:grpSpPr>
          <p:pic>
            <p:nvPicPr>
              <p:cNvPr id="7" name="Picture 6" descr="A close-up of a dna test&#10;&#10;AI-generated content may be incorrect.">
                <a:extLst>
                  <a:ext uri="{FF2B5EF4-FFF2-40B4-BE49-F238E27FC236}">
                    <a16:creationId xmlns:a16="http://schemas.microsoft.com/office/drawing/2014/main" id="{13439075-4863-9FDA-D096-D9A669534C28}"/>
                  </a:ext>
                </a:extLst>
              </p:cNvPr>
              <p:cNvPicPr>
                <a:picLocks noChangeAspect="1"/>
              </p:cNvPicPr>
              <p:nvPr/>
            </p:nvPicPr>
            <p:blipFill>
              <a:blip r:embed="rId3"/>
              <a:srcRect l="20332" t="25580" r="21188" b="8497"/>
              <a:stretch>
                <a:fillRect/>
              </a:stretch>
            </p:blipFill>
            <p:spPr>
              <a:xfrm>
                <a:off x="2189687" y="199206"/>
                <a:ext cx="7227418" cy="6506093"/>
              </a:xfrm>
              <a:prstGeom prst="rect">
                <a:avLst/>
              </a:prstGeom>
            </p:spPr>
          </p:pic>
          <p:sp>
            <p:nvSpPr>
              <p:cNvPr id="8" name="TextBox 7">
                <a:extLst>
                  <a:ext uri="{FF2B5EF4-FFF2-40B4-BE49-F238E27FC236}">
                    <a16:creationId xmlns:a16="http://schemas.microsoft.com/office/drawing/2014/main" id="{2DC166DD-5573-2EB9-D8DB-76E46523F2E2}"/>
                  </a:ext>
                </a:extLst>
              </p:cNvPr>
              <p:cNvSpPr txBox="1"/>
              <p:nvPr/>
            </p:nvSpPr>
            <p:spPr>
              <a:xfrm>
                <a:off x="3240634" y="438913"/>
                <a:ext cx="153619" cy="369332"/>
              </a:xfrm>
              <a:prstGeom prst="rect">
                <a:avLst/>
              </a:prstGeom>
              <a:noFill/>
            </p:spPr>
            <p:txBody>
              <a:bodyPr wrap="square" rtlCol="0">
                <a:spAutoFit/>
              </a:bodyPr>
              <a:lstStyle/>
              <a:p>
                <a:r>
                  <a:rPr lang="en-US" dirty="0">
                    <a:solidFill>
                      <a:schemeClr val="bg1"/>
                    </a:solidFill>
                  </a:rPr>
                  <a:t>1</a:t>
                </a:r>
              </a:p>
            </p:txBody>
          </p:sp>
          <p:sp>
            <p:nvSpPr>
              <p:cNvPr id="9" name="TextBox 8">
                <a:extLst>
                  <a:ext uri="{FF2B5EF4-FFF2-40B4-BE49-F238E27FC236}">
                    <a16:creationId xmlns:a16="http://schemas.microsoft.com/office/drawing/2014/main" id="{96A946DC-9E14-9852-0DD7-EBD8F8B310F6}"/>
                  </a:ext>
                </a:extLst>
              </p:cNvPr>
              <p:cNvSpPr txBox="1"/>
              <p:nvPr/>
            </p:nvSpPr>
            <p:spPr>
              <a:xfrm>
                <a:off x="3553968" y="438913"/>
                <a:ext cx="153619" cy="369332"/>
              </a:xfrm>
              <a:prstGeom prst="rect">
                <a:avLst/>
              </a:prstGeom>
              <a:noFill/>
            </p:spPr>
            <p:txBody>
              <a:bodyPr wrap="square" rtlCol="0">
                <a:spAutoFit/>
              </a:bodyPr>
              <a:lstStyle/>
              <a:p>
                <a:r>
                  <a:rPr lang="en-US" dirty="0">
                    <a:solidFill>
                      <a:schemeClr val="bg1"/>
                    </a:solidFill>
                  </a:rPr>
                  <a:t>2</a:t>
                </a:r>
              </a:p>
            </p:txBody>
          </p:sp>
          <p:sp>
            <p:nvSpPr>
              <p:cNvPr id="10" name="TextBox 9">
                <a:extLst>
                  <a:ext uri="{FF2B5EF4-FFF2-40B4-BE49-F238E27FC236}">
                    <a16:creationId xmlns:a16="http://schemas.microsoft.com/office/drawing/2014/main" id="{A4B64880-203B-4D20-E53D-663DC1755ED7}"/>
                  </a:ext>
                </a:extLst>
              </p:cNvPr>
              <p:cNvSpPr txBox="1"/>
              <p:nvPr/>
            </p:nvSpPr>
            <p:spPr>
              <a:xfrm>
                <a:off x="3867302" y="438913"/>
                <a:ext cx="153619" cy="369332"/>
              </a:xfrm>
              <a:prstGeom prst="rect">
                <a:avLst/>
              </a:prstGeom>
              <a:noFill/>
            </p:spPr>
            <p:txBody>
              <a:bodyPr wrap="square" rtlCol="0">
                <a:spAutoFit/>
              </a:bodyPr>
              <a:lstStyle/>
              <a:p>
                <a:r>
                  <a:rPr lang="en-US" dirty="0">
                    <a:solidFill>
                      <a:schemeClr val="bg1"/>
                    </a:solidFill>
                  </a:rPr>
                  <a:t>3</a:t>
                </a:r>
              </a:p>
            </p:txBody>
          </p:sp>
          <p:sp>
            <p:nvSpPr>
              <p:cNvPr id="11" name="TextBox 10">
                <a:extLst>
                  <a:ext uri="{FF2B5EF4-FFF2-40B4-BE49-F238E27FC236}">
                    <a16:creationId xmlns:a16="http://schemas.microsoft.com/office/drawing/2014/main" id="{960FBB0C-7EBB-06FB-6B3A-0C6F16D0D942}"/>
                  </a:ext>
                </a:extLst>
              </p:cNvPr>
              <p:cNvSpPr txBox="1"/>
              <p:nvPr/>
            </p:nvSpPr>
            <p:spPr>
              <a:xfrm>
                <a:off x="4205422" y="438913"/>
                <a:ext cx="153619" cy="369332"/>
              </a:xfrm>
              <a:prstGeom prst="rect">
                <a:avLst/>
              </a:prstGeom>
              <a:noFill/>
            </p:spPr>
            <p:txBody>
              <a:bodyPr wrap="square" rtlCol="0">
                <a:spAutoFit/>
              </a:bodyPr>
              <a:lstStyle/>
              <a:p>
                <a:r>
                  <a:rPr lang="en-US" dirty="0">
                    <a:solidFill>
                      <a:schemeClr val="bg1"/>
                    </a:solidFill>
                  </a:rPr>
                  <a:t>4</a:t>
                </a:r>
              </a:p>
            </p:txBody>
          </p:sp>
          <p:sp>
            <p:nvSpPr>
              <p:cNvPr id="12" name="TextBox 11">
                <a:extLst>
                  <a:ext uri="{FF2B5EF4-FFF2-40B4-BE49-F238E27FC236}">
                    <a16:creationId xmlns:a16="http://schemas.microsoft.com/office/drawing/2014/main" id="{AAB38FB3-957A-AACA-3EEF-160A593E95FF}"/>
                  </a:ext>
                </a:extLst>
              </p:cNvPr>
              <p:cNvSpPr txBox="1"/>
              <p:nvPr/>
            </p:nvSpPr>
            <p:spPr>
              <a:xfrm>
                <a:off x="4543542" y="442486"/>
                <a:ext cx="153619" cy="369332"/>
              </a:xfrm>
              <a:prstGeom prst="rect">
                <a:avLst/>
              </a:prstGeom>
              <a:noFill/>
            </p:spPr>
            <p:txBody>
              <a:bodyPr wrap="square" rtlCol="0">
                <a:spAutoFit/>
              </a:bodyPr>
              <a:lstStyle/>
              <a:p>
                <a:r>
                  <a:rPr lang="en-US" dirty="0">
                    <a:solidFill>
                      <a:schemeClr val="bg1"/>
                    </a:solidFill>
                  </a:rPr>
                  <a:t>5</a:t>
                </a:r>
              </a:p>
            </p:txBody>
          </p:sp>
          <p:sp>
            <p:nvSpPr>
              <p:cNvPr id="13" name="TextBox 12">
                <a:extLst>
                  <a:ext uri="{FF2B5EF4-FFF2-40B4-BE49-F238E27FC236}">
                    <a16:creationId xmlns:a16="http://schemas.microsoft.com/office/drawing/2014/main" id="{97E3D666-30C9-C74C-1FC9-35A208A423B9}"/>
                  </a:ext>
                </a:extLst>
              </p:cNvPr>
              <p:cNvSpPr txBox="1"/>
              <p:nvPr/>
            </p:nvSpPr>
            <p:spPr>
              <a:xfrm>
                <a:off x="4856876" y="438913"/>
                <a:ext cx="153619" cy="369332"/>
              </a:xfrm>
              <a:prstGeom prst="rect">
                <a:avLst/>
              </a:prstGeom>
              <a:noFill/>
            </p:spPr>
            <p:txBody>
              <a:bodyPr wrap="square" rtlCol="0">
                <a:spAutoFit/>
              </a:bodyPr>
              <a:lstStyle/>
              <a:p>
                <a:r>
                  <a:rPr lang="en-US" dirty="0">
                    <a:solidFill>
                      <a:schemeClr val="bg1"/>
                    </a:solidFill>
                  </a:rPr>
                  <a:t>6</a:t>
                </a:r>
              </a:p>
            </p:txBody>
          </p:sp>
          <p:sp>
            <p:nvSpPr>
              <p:cNvPr id="14" name="TextBox 13">
                <a:extLst>
                  <a:ext uri="{FF2B5EF4-FFF2-40B4-BE49-F238E27FC236}">
                    <a16:creationId xmlns:a16="http://schemas.microsoft.com/office/drawing/2014/main" id="{17BEDF7B-94C9-D2CC-559F-04066183DECD}"/>
                  </a:ext>
                </a:extLst>
              </p:cNvPr>
              <p:cNvSpPr txBox="1"/>
              <p:nvPr/>
            </p:nvSpPr>
            <p:spPr>
              <a:xfrm>
                <a:off x="5142972" y="438913"/>
                <a:ext cx="153619" cy="369332"/>
              </a:xfrm>
              <a:prstGeom prst="rect">
                <a:avLst/>
              </a:prstGeom>
              <a:noFill/>
            </p:spPr>
            <p:txBody>
              <a:bodyPr wrap="square" rtlCol="0">
                <a:spAutoFit/>
              </a:bodyPr>
              <a:lstStyle/>
              <a:p>
                <a:r>
                  <a:rPr lang="en-US" dirty="0">
                    <a:solidFill>
                      <a:schemeClr val="bg1"/>
                    </a:solidFill>
                  </a:rPr>
                  <a:t>7</a:t>
                </a:r>
              </a:p>
            </p:txBody>
          </p:sp>
          <p:sp>
            <p:nvSpPr>
              <p:cNvPr id="15" name="TextBox 14">
                <a:extLst>
                  <a:ext uri="{FF2B5EF4-FFF2-40B4-BE49-F238E27FC236}">
                    <a16:creationId xmlns:a16="http://schemas.microsoft.com/office/drawing/2014/main" id="{99A8EAFE-3AAB-1986-FBE4-8ED65045E0E2}"/>
                  </a:ext>
                </a:extLst>
              </p:cNvPr>
              <p:cNvSpPr txBox="1"/>
              <p:nvPr/>
            </p:nvSpPr>
            <p:spPr>
              <a:xfrm>
                <a:off x="5456306" y="438913"/>
                <a:ext cx="153619" cy="369332"/>
              </a:xfrm>
              <a:prstGeom prst="rect">
                <a:avLst/>
              </a:prstGeom>
              <a:noFill/>
            </p:spPr>
            <p:txBody>
              <a:bodyPr wrap="square" rtlCol="0">
                <a:spAutoFit/>
              </a:bodyPr>
              <a:lstStyle/>
              <a:p>
                <a:r>
                  <a:rPr lang="en-US" dirty="0">
                    <a:solidFill>
                      <a:schemeClr val="bg1"/>
                    </a:solidFill>
                  </a:rPr>
                  <a:t>8</a:t>
                </a:r>
              </a:p>
            </p:txBody>
          </p:sp>
          <p:sp>
            <p:nvSpPr>
              <p:cNvPr id="16" name="TextBox 15">
                <a:extLst>
                  <a:ext uri="{FF2B5EF4-FFF2-40B4-BE49-F238E27FC236}">
                    <a16:creationId xmlns:a16="http://schemas.microsoft.com/office/drawing/2014/main" id="{7BF6CC84-F63C-A6AD-3CEA-9D04053CAD98}"/>
                  </a:ext>
                </a:extLst>
              </p:cNvPr>
              <p:cNvSpPr txBox="1"/>
              <p:nvPr/>
            </p:nvSpPr>
            <p:spPr>
              <a:xfrm>
                <a:off x="5735073" y="446144"/>
                <a:ext cx="505200" cy="369332"/>
              </a:xfrm>
              <a:prstGeom prst="rect">
                <a:avLst/>
              </a:prstGeom>
              <a:noFill/>
            </p:spPr>
            <p:txBody>
              <a:bodyPr wrap="square" rtlCol="0">
                <a:spAutoFit/>
              </a:bodyPr>
              <a:lstStyle/>
              <a:p>
                <a:r>
                  <a:rPr lang="en-US" dirty="0">
                    <a:solidFill>
                      <a:schemeClr val="bg1"/>
                    </a:solidFill>
                  </a:rPr>
                  <a:t>P1</a:t>
                </a:r>
              </a:p>
            </p:txBody>
          </p:sp>
          <p:sp>
            <p:nvSpPr>
              <p:cNvPr id="17" name="TextBox 16">
                <a:extLst>
                  <a:ext uri="{FF2B5EF4-FFF2-40B4-BE49-F238E27FC236}">
                    <a16:creationId xmlns:a16="http://schemas.microsoft.com/office/drawing/2014/main" id="{170FBFBC-ABD1-3FE2-BCCC-8909329460D7}"/>
                  </a:ext>
                </a:extLst>
              </p:cNvPr>
              <p:cNvSpPr txBox="1"/>
              <p:nvPr/>
            </p:nvSpPr>
            <p:spPr>
              <a:xfrm>
                <a:off x="6052535" y="446144"/>
                <a:ext cx="495423" cy="369332"/>
              </a:xfrm>
              <a:prstGeom prst="rect">
                <a:avLst/>
              </a:prstGeom>
              <a:noFill/>
            </p:spPr>
            <p:txBody>
              <a:bodyPr wrap="square" rtlCol="0">
                <a:spAutoFit/>
              </a:bodyPr>
              <a:lstStyle/>
              <a:p>
                <a:r>
                  <a:rPr lang="en-US" dirty="0">
                    <a:solidFill>
                      <a:schemeClr val="bg1"/>
                    </a:solidFill>
                  </a:rPr>
                  <a:t>P2</a:t>
                </a:r>
              </a:p>
            </p:txBody>
          </p:sp>
          <p:sp>
            <p:nvSpPr>
              <p:cNvPr id="20" name="TextBox 19">
                <a:extLst>
                  <a:ext uri="{FF2B5EF4-FFF2-40B4-BE49-F238E27FC236}">
                    <a16:creationId xmlns:a16="http://schemas.microsoft.com/office/drawing/2014/main" id="{A2C3C81A-AC29-4AEC-3D97-3A518C97EE14}"/>
                  </a:ext>
                </a:extLst>
              </p:cNvPr>
              <p:cNvSpPr txBox="1"/>
              <p:nvPr/>
            </p:nvSpPr>
            <p:spPr>
              <a:xfrm>
                <a:off x="6428458" y="438913"/>
                <a:ext cx="153619" cy="369332"/>
              </a:xfrm>
              <a:prstGeom prst="rect">
                <a:avLst/>
              </a:prstGeom>
              <a:noFill/>
            </p:spPr>
            <p:txBody>
              <a:bodyPr wrap="square" rtlCol="0">
                <a:spAutoFit/>
              </a:bodyPr>
              <a:lstStyle/>
              <a:p>
                <a:r>
                  <a:rPr lang="en-US" dirty="0">
                    <a:solidFill>
                      <a:schemeClr val="bg1"/>
                    </a:solidFill>
                  </a:rPr>
                  <a:t>N</a:t>
                </a:r>
              </a:p>
            </p:txBody>
          </p:sp>
          <p:sp>
            <p:nvSpPr>
              <p:cNvPr id="21" name="TextBox 20">
                <a:extLst>
                  <a:ext uri="{FF2B5EF4-FFF2-40B4-BE49-F238E27FC236}">
                    <a16:creationId xmlns:a16="http://schemas.microsoft.com/office/drawing/2014/main" id="{93E5AF80-9148-932F-12DA-9D4C34233BC3}"/>
                  </a:ext>
                </a:extLst>
              </p:cNvPr>
              <p:cNvSpPr txBox="1"/>
              <p:nvPr/>
            </p:nvSpPr>
            <p:spPr>
              <a:xfrm>
                <a:off x="3087015" y="4102609"/>
                <a:ext cx="153619" cy="338554"/>
              </a:xfrm>
              <a:prstGeom prst="rect">
                <a:avLst/>
              </a:prstGeom>
              <a:noFill/>
            </p:spPr>
            <p:txBody>
              <a:bodyPr wrap="square" rtlCol="0">
                <a:spAutoFit/>
              </a:bodyPr>
              <a:lstStyle/>
              <a:p>
                <a:r>
                  <a:rPr lang="en-US" sz="1600" dirty="0">
                    <a:solidFill>
                      <a:schemeClr val="bg1"/>
                    </a:solidFill>
                  </a:rPr>
                  <a:t>1</a:t>
                </a:r>
              </a:p>
            </p:txBody>
          </p:sp>
          <p:sp>
            <p:nvSpPr>
              <p:cNvPr id="22" name="TextBox 21">
                <a:extLst>
                  <a:ext uri="{FF2B5EF4-FFF2-40B4-BE49-F238E27FC236}">
                    <a16:creationId xmlns:a16="http://schemas.microsoft.com/office/drawing/2014/main" id="{64DCC88C-461C-F7BF-05AC-B4CCDF436CC6}"/>
                  </a:ext>
                </a:extLst>
              </p:cNvPr>
              <p:cNvSpPr txBox="1"/>
              <p:nvPr/>
            </p:nvSpPr>
            <p:spPr>
              <a:xfrm>
                <a:off x="3317443" y="4102609"/>
                <a:ext cx="153619" cy="338554"/>
              </a:xfrm>
              <a:prstGeom prst="rect">
                <a:avLst/>
              </a:prstGeom>
              <a:noFill/>
            </p:spPr>
            <p:txBody>
              <a:bodyPr wrap="square" rtlCol="0">
                <a:spAutoFit/>
              </a:bodyPr>
              <a:lstStyle/>
              <a:p>
                <a:r>
                  <a:rPr lang="en-US" sz="1600" dirty="0">
                    <a:solidFill>
                      <a:schemeClr val="bg1"/>
                    </a:solidFill>
                  </a:rPr>
                  <a:t>2</a:t>
                </a:r>
              </a:p>
            </p:txBody>
          </p:sp>
          <p:sp>
            <p:nvSpPr>
              <p:cNvPr id="23" name="TextBox 22">
                <a:extLst>
                  <a:ext uri="{FF2B5EF4-FFF2-40B4-BE49-F238E27FC236}">
                    <a16:creationId xmlns:a16="http://schemas.microsoft.com/office/drawing/2014/main" id="{140B95DF-B9BD-2168-FB81-FA7E85A0DB43}"/>
                  </a:ext>
                </a:extLst>
              </p:cNvPr>
              <p:cNvSpPr txBox="1"/>
              <p:nvPr/>
            </p:nvSpPr>
            <p:spPr>
              <a:xfrm>
                <a:off x="3594201" y="4109924"/>
                <a:ext cx="153619" cy="338554"/>
              </a:xfrm>
              <a:prstGeom prst="rect">
                <a:avLst/>
              </a:prstGeom>
              <a:noFill/>
            </p:spPr>
            <p:txBody>
              <a:bodyPr wrap="square" rtlCol="0">
                <a:spAutoFit/>
              </a:bodyPr>
              <a:lstStyle/>
              <a:p>
                <a:r>
                  <a:rPr lang="en-US" sz="1600" dirty="0">
                    <a:solidFill>
                      <a:schemeClr val="bg1"/>
                    </a:solidFill>
                  </a:rPr>
                  <a:t>3</a:t>
                </a:r>
              </a:p>
            </p:txBody>
          </p:sp>
          <p:sp>
            <p:nvSpPr>
              <p:cNvPr id="24" name="TextBox 23">
                <a:extLst>
                  <a:ext uri="{FF2B5EF4-FFF2-40B4-BE49-F238E27FC236}">
                    <a16:creationId xmlns:a16="http://schemas.microsoft.com/office/drawing/2014/main" id="{9DF9FEA3-4AB4-1532-1649-3634D7741E43}"/>
                  </a:ext>
                </a:extLst>
              </p:cNvPr>
              <p:cNvSpPr txBox="1"/>
              <p:nvPr/>
            </p:nvSpPr>
            <p:spPr>
              <a:xfrm>
                <a:off x="3907530" y="4109924"/>
                <a:ext cx="153619" cy="338554"/>
              </a:xfrm>
              <a:prstGeom prst="rect">
                <a:avLst/>
              </a:prstGeom>
              <a:noFill/>
            </p:spPr>
            <p:txBody>
              <a:bodyPr wrap="square" rtlCol="0">
                <a:spAutoFit/>
              </a:bodyPr>
              <a:lstStyle/>
              <a:p>
                <a:r>
                  <a:rPr lang="en-US" sz="1600" dirty="0">
                    <a:solidFill>
                      <a:schemeClr val="bg1"/>
                    </a:solidFill>
                  </a:rPr>
                  <a:t>4</a:t>
                </a:r>
              </a:p>
            </p:txBody>
          </p:sp>
          <p:sp>
            <p:nvSpPr>
              <p:cNvPr id="25" name="TextBox 24">
                <a:extLst>
                  <a:ext uri="{FF2B5EF4-FFF2-40B4-BE49-F238E27FC236}">
                    <a16:creationId xmlns:a16="http://schemas.microsoft.com/office/drawing/2014/main" id="{C04E0FD3-AC7B-29FA-D061-4C031EECAD28}"/>
                  </a:ext>
                </a:extLst>
              </p:cNvPr>
              <p:cNvSpPr txBox="1"/>
              <p:nvPr/>
            </p:nvSpPr>
            <p:spPr>
              <a:xfrm>
                <a:off x="4177398" y="4109924"/>
                <a:ext cx="153619" cy="338554"/>
              </a:xfrm>
              <a:prstGeom prst="rect">
                <a:avLst/>
              </a:prstGeom>
              <a:noFill/>
            </p:spPr>
            <p:txBody>
              <a:bodyPr wrap="square" rtlCol="0">
                <a:spAutoFit/>
              </a:bodyPr>
              <a:lstStyle/>
              <a:p>
                <a:r>
                  <a:rPr lang="en-US" sz="1600" dirty="0">
                    <a:solidFill>
                      <a:schemeClr val="bg1"/>
                    </a:solidFill>
                  </a:rPr>
                  <a:t>5</a:t>
                </a:r>
              </a:p>
            </p:txBody>
          </p:sp>
          <p:sp>
            <p:nvSpPr>
              <p:cNvPr id="26" name="TextBox 25">
                <a:extLst>
                  <a:ext uri="{FF2B5EF4-FFF2-40B4-BE49-F238E27FC236}">
                    <a16:creationId xmlns:a16="http://schemas.microsoft.com/office/drawing/2014/main" id="{56314288-E43A-D6C5-97A2-2F82F19B6E9F}"/>
                  </a:ext>
                </a:extLst>
              </p:cNvPr>
              <p:cNvSpPr txBox="1"/>
              <p:nvPr/>
            </p:nvSpPr>
            <p:spPr>
              <a:xfrm>
                <a:off x="4414716" y="4102609"/>
                <a:ext cx="153619" cy="338554"/>
              </a:xfrm>
              <a:prstGeom prst="rect">
                <a:avLst/>
              </a:prstGeom>
              <a:noFill/>
            </p:spPr>
            <p:txBody>
              <a:bodyPr wrap="square" rtlCol="0">
                <a:spAutoFit/>
              </a:bodyPr>
              <a:lstStyle/>
              <a:p>
                <a:r>
                  <a:rPr lang="en-US" sz="1600" dirty="0">
                    <a:solidFill>
                      <a:schemeClr val="bg1"/>
                    </a:solidFill>
                  </a:rPr>
                  <a:t>6</a:t>
                </a:r>
              </a:p>
            </p:txBody>
          </p:sp>
          <p:sp>
            <p:nvSpPr>
              <p:cNvPr id="27" name="TextBox 26">
                <a:extLst>
                  <a:ext uri="{FF2B5EF4-FFF2-40B4-BE49-F238E27FC236}">
                    <a16:creationId xmlns:a16="http://schemas.microsoft.com/office/drawing/2014/main" id="{B7CA01C7-7BD5-92D9-8B53-44A8A7B2A7B3}"/>
                  </a:ext>
                </a:extLst>
              </p:cNvPr>
              <p:cNvSpPr txBox="1"/>
              <p:nvPr/>
            </p:nvSpPr>
            <p:spPr>
              <a:xfrm>
                <a:off x="4663432" y="4102609"/>
                <a:ext cx="153619" cy="338554"/>
              </a:xfrm>
              <a:prstGeom prst="rect">
                <a:avLst/>
              </a:prstGeom>
              <a:noFill/>
            </p:spPr>
            <p:txBody>
              <a:bodyPr wrap="square" rtlCol="0">
                <a:spAutoFit/>
              </a:bodyPr>
              <a:lstStyle/>
              <a:p>
                <a:r>
                  <a:rPr lang="en-US" sz="1600" dirty="0">
                    <a:solidFill>
                      <a:schemeClr val="bg1"/>
                    </a:solidFill>
                  </a:rPr>
                  <a:t>7</a:t>
                </a:r>
              </a:p>
            </p:txBody>
          </p:sp>
          <p:sp>
            <p:nvSpPr>
              <p:cNvPr id="28" name="TextBox 27">
                <a:extLst>
                  <a:ext uri="{FF2B5EF4-FFF2-40B4-BE49-F238E27FC236}">
                    <a16:creationId xmlns:a16="http://schemas.microsoft.com/office/drawing/2014/main" id="{9575EB36-2D19-416E-C06C-BBF28E616B2A}"/>
                  </a:ext>
                </a:extLst>
              </p:cNvPr>
              <p:cNvSpPr txBox="1"/>
              <p:nvPr/>
            </p:nvSpPr>
            <p:spPr>
              <a:xfrm>
                <a:off x="4912148" y="4102609"/>
                <a:ext cx="153619" cy="338554"/>
              </a:xfrm>
              <a:prstGeom prst="rect">
                <a:avLst/>
              </a:prstGeom>
              <a:noFill/>
            </p:spPr>
            <p:txBody>
              <a:bodyPr wrap="square" rtlCol="0">
                <a:spAutoFit/>
              </a:bodyPr>
              <a:lstStyle/>
              <a:p>
                <a:r>
                  <a:rPr lang="en-US" sz="1600" dirty="0">
                    <a:solidFill>
                      <a:schemeClr val="bg1"/>
                    </a:solidFill>
                  </a:rPr>
                  <a:t>8</a:t>
                </a:r>
              </a:p>
            </p:txBody>
          </p:sp>
          <p:sp>
            <p:nvSpPr>
              <p:cNvPr id="29" name="TextBox 28">
                <a:extLst>
                  <a:ext uri="{FF2B5EF4-FFF2-40B4-BE49-F238E27FC236}">
                    <a16:creationId xmlns:a16="http://schemas.microsoft.com/office/drawing/2014/main" id="{718EC3BE-3761-FE9F-C3FA-D55442C834B2}"/>
                  </a:ext>
                </a:extLst>
              </p:cNvPr>
              <p:cNvSpPr txBox="1"/>
              <p:nvPr/>
            </p:nvSpPr>
            <p:spPr>
              <a:xfrm>
                <a:off x="5219781" y="4102609"/>
                <a:ext cx="153619" cy="338554"/>
              </a:xfrm>
              <a:prstGeom prst="rect">
                <a:avLst/>
              </a:prstGeom>
              <a:noFill/>
            </p:spPr>
            <p:txBody>
              <a:bodyPr wrap="square" rtlCol="0">
                <a:spAutoFit/>
              </a:bodyPr>
              <a:lstStyle/>
              <a:p>
                <a:r>
                  <a:rPr lang="en-US" sz="1600" dirty="0">
                    <a:solidFill>
                      <a:schemeClr val="bg1"/>
                    </a:solidFill>
                  </a:rPr>
                  <a:t>9</a:t>
                </a:r>
              </a:p>
            </p:txBody>
          </p:sp>
          <p:sp>
            <p:nvSpPr>
              <p:cNvPr id="30" name="TextBox 29">
                <a:extLst>
                  <a:ext uri="{FF2B5EF4-FFF2-40B4-BE49-F238E27FC236}">
                    <a16:creationId xmlns:a16="http://schemas.microsoft.com/office/drawing/2014/main" id="{62C0BEFA-D559-790C-5318-C93F66CF56FC}"/>
                  </a:ext>
                </a:extLst>
              </p:cNvPr>
              <p:cNvSpPr txBox="1"/>
              <p:nvPr/>
            </p:nvSpPr>
            <p:spPr>
              <a:xfrm>
                <a:off x="5423773" y="4102609"/>
                <a:ext cx="430830" cy="338554"/>
              </a:xfrm>
              <a:prstGeom prst="rect">
                <a:avLst/>
              </a:prstGeom>
              <a:noFill/>
            </p:spPr>
            <p:txBody>
              <a:bodyPr wrap="square" rtlCol="0">
                <a:spAutoFit/>
              </a:bodyPr>
              <a:lstStyle/>
              <a:p>
                <a:r>
                  <a:rPr lang="en-US" sz="1600" dirty="0">
                    <a:solidFill>
                      <a:schemeClr val="bg1"/>
                    </a:solidFill>
                  </a:rPr>
                  <a:t>10</a:t>
                </a:r>
              </a:p>
            </p:txBody>
          </p:sp>
          <p:sp>
            <p:nvSpPr>
              <p:cNvPr id="31" name="TextBox 30">
                <a:extLst>
                  <a:ext uri="{FF2B5EF4-FFF2-40B4-BE49-F238E27FC236}">
                    <a16:creationId xmlns:a16="http://schemas.microsoft.com/office/drawing/2014/main" id="{CF062EAD-CA37-9CB7-9522-2D77DC9619AE}"/>
                  </a:ext>
                </a:extLst>
              </p:cNvPr>
              <p:cNvSpPr txBox="1"/>
              <p:nvPr/>
            </p:nvSpPr>
            <p:spPr>
              <a:xfrm>
                <a:off x="5702204" y="4109924"/>
                <a:ext cx="508857" cy="338554"/>
              </a:xfrm>
              <a:prstGeom prst="rect">
                <a:avLst/>
              </a:prstGeom>
              <a:noFill/>
            </p:spPr>
            <p:txBody>
              <a:bodyPr wrap="square" rtlCol="0">
                <a:spAutoFit/>
              </a:bodyPr>
              <a:lstStyle/>
              <a:p>
                <a:r>
                  <a:rPr lang="en-US" sz="1600" dirty="0">
                    <a:solidFill>
                      <a:schemeClr val="bg1"/>
                    </a:solidFill>
                  </a:rPr>
                  <a:t>11</a:t>
                </a:r>
              </a:p>
            </p:txBody>
          </p:sp>
          <p:sp>
            <p:nvSpPr>
              <p:cNvPr id="32" name="TextBox 31">
                <a:extLst>
                  <a:ext uri="{FF2B5EF4-FFF2-40B4-BE49-F238E27FC236}">
                    <a16:creationId xmlns:a16="http://schemas.microsoft.com/office/drawing/2014/main" id="{522BF457-0D30-EBEC-AB72-E19EDBED601B}"/>
                  </a:ext>
                </a:extLst>
              </p:cNvPr>
              <p:cNvSpPr txBox="1"/>
              <p:nvPr/>
            </p:nvSpPr>
            <p:spPr>
              <a:xfrm>
                <a:off x="5958594" y="4109924"/>
                <a:ext cx="430830" cy="338554"/>
              </a:xfrm>
              <a:prstGeom prst="rect">
                <a:avLst/>
              </a:prstGeom>
              <a:noFill/>
            </p:spPr>
            <p:txBody>
              <a:bodyPr wrap="square" rtlCol="0">
                <a:spAutoFit/>
              </a:bodyPr>
              <a:lstStyle/>
              <a:p>
                <a:r>
                  <a:rPr lang="en-US" sz="1600" dirty="0">
                    <a:solidFill>
                      <a:schemeClr val="bg1"/>
                    </a:solidFill>
                  </a:rPr>
                  <a:t>12</a:t>
                </a:r>
              </a:p>
            </p:txBody>
          </p:sp>
          <p:sp>
            <p:nvSpPr>
              <p:cNvPr id="33" name="TextBox 32">
                <a:extLst>
                  <a:ext uri="{FF2B5EF4-FFF2-40B4-BE49-F238E27FC236}">
                    <a16:creationId xmlns:a16="http://schemas.microsoft.com/office/drawing/2014/main" id="{9083515A-0E1E-82D3-F075-3276A3232359}"/>
                  </a:ext>
                </a:extLst>
              </p:cNvPr>
              <p:cNvSpPr txBox="1"/>
              <p:nvPr/>
            </p:nvSpPr>
            <p:spPr>
              <a:xfrm>
                <a:off x="6242950" y="4117239"/>
                <a:ext cx="554349" cy="338554"/>
              </a:xfrm>
              <a:prstGeom prst="rect">
                <a:avLst/>
              </a:prstGeom>
              <a:noFill/>
            </p:spPr>
            <p:txBody>
              <a:bodyPr wrap="square" rtlCol="0">
                <a:spAutoFit/>
              </a:bodyPr>
              <a:lstStyle/>
              <a:p>
                <a:r>
                  <a:rPr lang="en-US" sz="1600" dirty="0">
                    <a:solidFill>
                      <a:schemeClr val="bg1"/>
                    </a:solidFill>
                  </a:rPr>
                  <a:t>P1</a:t>
                </a:r>
              </a:p>
            </p:txBody>
          </p:sp>
          <p:sp>
            <p:nvSpPr>
              <p:cNvPr id="34" name="TextBox 33">
                <a:extLst>
                  <a:ext uri="{FF2B5EF4-FFF2-40B4-BE49-F238E27FC236}">
                    <a16:creationId xmlns:a16="http://schemas.microsoft.com/office/drawing/2014/main" id="{A55B11F3-8CE2-A0A2-FC0C-AFF64BBBE9AD}"/>
                  </a:ext>
                </a:extLst>
              </p:cNvPr>
              <p:cNvSpPr txBox="1"/>
              <p:nvPr/>
            </p:nvSpPr>
            <p:spPr>
              <a:xfrm>
                <a:off x="6505267" y="4117239"/>
                <a:ext cx="508857" cy="338554"/>
              </a:xfrm>
              <a:prstGeom prst="rect">
                <a:avLst/>
              </a:prstGeom>
              <a:noFill/>
            </p:spPr>
            <p:txBody>
              <a:bodyPr wrap="square" rtlCol="0">
                <a:spAutoFit/>
              </a:bodyPr>
              <a:lstStyle/>
              <a:p>
                <a:r>
                  <a:rPr lang="en-US" sz="1600" dirty="0">
                    <a:solidFill>
                      <a:schemeClr val="bg1"/>
                    </a:solidFill>
                  </a:rPr>
                  <a:t>P2</a:t>
                </a:r>
              </a:p>
            </p:txBody>
          </p:sp>
          <p:sp>
            <p:nvSpPr>
              <p:cNvPr id="35" name="TextBox 34">
                <a:extLst>
                  <a:ext uri="{FF2B5EF4-FFF2-40B4-BE49-F238E27FC236}">
                    <a16:creationId xmlns:a16="http://schemas.microsoft.com/office/drawing/2014/main" id="{A94881ED-55DD-8484-2C95-62B446994EE6}"/>
                  </a:ext>
                </a:extLst>
              </p:cNvPr>
              <p:cNvSpPr txBox="1"/>
              <p:nvPr/>
            </p:nvSpPr>
            <p:spPr>
              <a:xfrm>
                <a:off x="6810431" y="4126418"/>
                <a:ext cx="153619" cy="338554"/>
              </a:xfrm>
              <a:prstGeom prst="rect">
                <a:avLst/>
              </a:prstGeom>
              <a:noFill/>
            </p:spPr>
            <p:txBody>
              <a:bodyPr wrap="square" rtlCol="0">
                <a:spAutoFit/>
              </a:bodyPr>
              <a:lstStyle/>
              <a:p>
                <a:r>
                  <a:rPr lang="en-US" sz="1600" dirty="0">
                    <a:solidFill>
                      <a:schemeClr val="bg1"/>
                    </a:solidFill>
                  </a:rPr>
                  <a:t>N</a:t>
                </a:r>
              </a:p>
            </p:txBody>
          </p:sp>
          <p:sp>
            <p:nvSpPr>
              <p:cNvPr id="36" name="TextBox 35">
                <a:extLst>
                  <a:ext uri="{FF2B5EF4-FFF2-40B4-BE49-F238E27FC236}">
                    <a16:creationId xmlns:a16="http://schemas.microsoft.com/office/drawing/2014/main" id="{0A7ACED1-EBB4-7BFB-461B-8ACC0C9E13A0}"/>
                  </a:ext>
                </a:extLst>
              </p:cNvPr>
              <p:cNvSpPr txBox="1"/>
              <p:nvPr/>
            </p:nvSpPr>
            <p:spPr>
              <a:xfrm>
                <a:off x="2911225" y="438913"/>
                <a:ext cx="153619" cy="369332"/>
              </a:xfrm>
              <a:prstGeom prst="rect">
                <a:avLst/>
              </a:prstGeom>
              <a:noFill/>
            </p:spPr>
            <p:txBody>
              <a:bodyPr wrap="square" rtlCol="0">
                <a:spAutoFit/>
              </a:bodyPr>
              <a:lstStyle/>
              <a:p>
                <a:r>
                  <a:rPr lang="en-US" dirty="0">
                    <a:solidFill>
                      <a:schemeClr val="bg1"/>
                    </a:solidFill>
                  </a:rPr>
                  <a:t>M</a:t>
                </a:r>
              </a:p>
            </p:txBody>
          </p:sp>
          <p:sp>
            <p:nvSpPr>
              <p:cNvPr id="37" name="TextBox 36">
                <a:extLst>
                  <a:ext uri="{FF2B5EF4-FFF2-40B4-BE49-F238E27FC236}">
                    <a16:creationId xmlns:a16="http://schemas.microsoft.com/office/drawing/2014/main" id="{C14FC698-B8C8-06A7-051A-0D3AD63D28E1}"/>
                  </a:ext>
                </a:extLst>
              </p:cNvPr>
              <p:cNvSpPr txBox="1"/>
              <p:nvPr/>
            </p:nvSpPr>
            <p:spPr>
              <a:xfrm>
                <a:off x="2830376" y="4102609"/>
                <a:ext cx="153619" cy="338554"/>
              </a:xfrm>
              <a:prstGeom prst="rect">
                <a:avLst/>
              </a:prstGeom>
              <a:noFill/>
            </p:spPr>
            <p:txBody>
              <a:bodyPr wrap="square" rtlCol="0">
                <a:spAutoFit/>
              </a:bodyPr>
              <a:lstStyle/>
              <a:p>
                <a:r>
                  <a:rPr lang="en-US" sz="1600" dirty="0">
                    <a:solidFill>
                      <a:schemeClr val="bg1"/>
                    </a:solidFill>
                  </a:rPr>
                  <a:t>M</a:t>
                </a:r>
              </a:p>
            </p:txBody>
          </p:sp>
          <p:sp>
            <p:nvSpPr>
              <p:cNvPr id="38" name="TextBox 37">
                <a:extLst>
                  <a:ext uri="{FF2B5EF4-FFF2-40B4-BE49-F238E27FC236}">
                    <a16:creationId xmlns:a16="http://schemas.microsoft.com/office/drawing/2014/main" id="{CF051719-8355-6B47-A0FA-5BC1CD3D4205}"/>
                  </a:ext>
                </a:extLst>
              </p:cNvPr>
              <p:cNvSpPr txBox="1"/>
              <p:nvPr/>
            </p:nvSpPr>
            <p:spPr>
              <a:xfrm>
                <a:off x="2388722" y="1497798"/>
                <a:ext cx="1190545" cy="261610"/>
              </a:xfrm>
              <a:prstGeom prst="rect">
                <a:avLst/>
              </a:prstGeom>
              <a:noFill/>
            </p:spPr>
            <p:txBody>
              <a:bodyPr wrap="square" rtlCol="0">
                <a:spAutoFit/>
              </a:bodyPr>
              <a:lstStyle/>
              <a:p>
                <a:r>
                  <a:rPr lang="en-US" sz="1100" dirty="0">
                    <a:solidFill>
                      <a:schemeClr val="bg1"/>
                    </a:solidFill>
                  </a:rPr>
                  <a:t>1000 bp</a:t>
                </a:r>
              </a:p>
            </p:txBody>
          </p:sp>
          <p:sp>
            <p:nvSpPr>
              <p:cNvPr id="39" name="TextBox 38">
                <a:extLst>
                  <a:ext uri="{FF2B5EF4-FFF2-40B4-BE49-F238E27FC236}">
                    <a16:creationId xmlns:a16="http://schemas.microsoft.com/office/drawing/2014/main" id="{2E4F4AB1-E999-6A7E-5BEF-742F2F35AE97}"/>
                  </a:ext>
                </a:extLst>
              </p:cNvPr>
              <p:cNvSpPr txBox="1"/>
              <p:nvPr/>
            </p:nvSpPr>
            <p:spPr>
              <a:xfrm>
                <a:off x="2363423" y="5098592"/>
                <a:ext cx="1190545" cy="261610"/>
              </a:xfrm>
              <a:prstGeom prst="rect">
                <a:avLst/>
              </a:prstGeom>
              <a:noFill/>
            </p:spPr>
            <p:txBody>
              <a:bodyPr wrap="square" rtlCol="0">
                <a:spAutoFit/>
              </a:bodyPr>
              <a:lstStyle/>
              <a:p>
                <a:r>
                  <a:rPr lang="en-US" sz="1100" dirty="0">
                    <a:solidFill>
                      <a:schemeClr val="bg1"/>
                    </a:solidFill>
                  </a:rPr>
                  <a:t>1000 bp</a:t>
                </a:r>
              </a:p>
            </p:txBody>
          </p:sp>
          <p:sp>
            <p:nvSpPr>
              <p:cNvPr id="42" name="TextBox 41">
                <a:extLst>
                  <a:ext uri="{FF2B5EF4-FFF2-40B4-BE49-F238E27FC236}">
                    <a16:creationId xmlns:a16="http://schemas.microsoft.com/office/drawing/2014/main" id="{FA45683B-CBC2-098D-039B-ADC7146B1959}"/>
                  </a:ext>
                </a:extLst>
              </p:cNvPr>
              <p:cNvSpPr txBox="1"/>
              <p:nvPr/>
            </p:nvSpPr>
            <p:spPr>
              <a:xfrm>
                <a:off x="2388719" y="1076752"/>
                <a:ext cx="1190545" cy="261610"/>
              </a:xfrm>
              <a:prstGeom prst="rect">
                <a:avLst/>
              </a:prstGeom>
              <a:noFill/>
            </p:spPr>
            <p:txBody>
              <a:bodyPr wrap="square" rtlCol="0">
                <a:spAutoFit/>
              </a:bodyPr>
              <a:lstStyle/>
              <a:p>
                <a:r>
                  <a:rPr lang="en-US" sz="1100" dirty="0">
                    <a:solidFill>
                      <a:schemeClr val="bg1"/>
                    </a:solidFill>
                  </a:rPr>
                  <a:t>3000 bp</a:t>
                </a:r>
              </a:p>
            </p:txBody>
          </p:sp>
          <p:sp>
            <p:nvSpPr>
              <p:cNvPr id="45" name="TextBox 44">
                <a:extLst>
                  <a:ext uri="{FF2B5EF4-FFF2-40B4-BE49-F238E27FC236}">
                    <a16:creationId xmlns:a16="http://schemas.microsoft.com/office/drawing/2014/main" id="{DB8A53BF-8BA0-D1B8-0283-22ABE6D717EA}"/>
                  </a:ext>
                </a:extLst>
              </p:cNvPr>
              <p:cNvSpPr txBox="1"/>
              <p:nvPr/>
            </p:nvSpPr>
            <p:spPr>
              <a:xfrm>
                <a:off x="2363423" y="4677546"/>
                <a:ext cx="1190545" cy="261610"/>
              </a:xfrm>
              <a:prstGeom prst="rect">
                <a:avLst/>
              </a:prstGeom>
              <a:noFill/>
            </p:spPr>
            <p:txBody>
              <a:bodyPr wrap="square" rtlCol="0">
                <a:spAutoFit/>
              </a:bodyPr>
              <a:lstStyle/>
              <a:p>
                <a:r>
                  <a:rPr lang="en-US" sz="1100" dirty="0">
                    <a:solidFill>
                      <a:schemeClr val="bg1"/>
                    </a:solidFill>
                  </a:rPr>
                  <a:t>3000 bp</a:t>
                </a:r>
              </a:p>
            </p:txBody>
          </p:sp>
        </p:grpSp>
        <p:sp>
          <p:nvSpPr>
            <p:cNvPr id="48" name="TextBox 47">
              <a:extLst>
                <a:ext uri="{FF2B5EF4-FFF2-40B4-BE49-F238E27FC236}">
                  <a16:creationId xmlns:a16="http://schemas.microsoft.com/office/drawing/2014/main" id="{32688152-20C6-93D7-A67D-15ED806BBAC4}"/>
                </a:ext>
              </a:extLst>
            </p:cNvPr>
            <p:cNvSpPr txBox="1"/>
            <p:nvPr/>
          </p:nvSpPr>
          <p:spPr>
            <a:xfrm>
              <a:off x="1364839" y="199206"/>
              <a:ext cx="347166" cy="400110"/>
            </a:xfrm>
            <a:prstGeom prst="rect">
              <a:avLst/>
            </a:prstGeom>
            <a:noFill/>
          </p:spPr>
          <p:txBody>
            <a:bodyPr wrap="square" rtlCol="0">
              <a:spAutoFit/>
            </a:bodyPr>
            <a:lstStyle/>
            <a:p>
              <a:r>
                <a:rPr lang="en-US" sz="2000" dirty="0">
                  <a:solidFill>
                    <a:schemeClr val="bg1"/>
                  </a:solidFill>
                </a:rPr>
                <a:t>A</a:t>
              </a:r>
            </a:p>
          </p:txBody>
        </p:sp>
        <p:sp>
          <p:nvSpPr>
            <p:cNvPr id="49" name="TextBox 48">
              <a:extLst>
                <a:ext uri="{FF2B5EF4-FFF2-40B4-BE49-F238E27FC236}">
                  <a16:creationId xmlns:a16="http://schemas.microsoft.com/office/drawing/2014/main" id="{9EFE4B39-14A9-0E92-2BFF-E43FE5EFFBDC}"/>
                </a:ext>
              </a:extLst>
            </p:cNvPr>
            <p:cNvSpPr txBox="1"/>
            <p:nvPr/>
          </p:nvSpPr>
          <p:spPr>
            <a:xfrm>
              <a:off x="1348237" y="4079146"/>
              <a:ext cx="347166" cy="400110"/>
            </a:xfrm>
            <a:prstGeom prst="rect">
              <a:avLst/>
            </a:prstGeom>
            <a:noFill/>
          </p:spPr>
          <p:txBody>
            <a:bodyPr wrap="square" rtlCol="0">
              <a:spAutoFit/>
            </a:bodyPr>
            <a:lstStyle/>
            <a:p>
              <a:r>
                <a:rPr lang="en-US" sz="2000" dirty="0">
                  <a:solidFill>
                    <a:schemeClr val="bg1"/>
                  </a:solidFill>
                </a:rPr>
                <a:t>B</a:t>
              </a:r>
            </a:p>
          </p:txBody>
        </p:sp>
      </p:grpSp>
    </p:spTree>
    <p:extLst>
      <p:ext uri="{BB962C8B-B14F-4D97-AF65-F5344CB8AC3E}">
        <p14:creationId xmlns:p14="http://schemas.microsoft.com/office/powerpoint/2010/main" val="4103622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89EB3-1E7B-392D-985C-DAB288E85D3F}"/>
              </a:ext>
            </a:extLst>
          </p:cNvPr>
          <p:cNvSpPr>
            <a:spLocks noGrp="1"/>
          </p:cNvSpPr>
          <p:nvPr>
            <p:ph type="title"/>
          </p:nvPr>
        </p:nvSpPr>
        <p:spPr/>
        <p:txBody>
          <a:bodyPr/>
          <a:lstStyle/>
          <a:p>
            <a:r>
              <a:rPr lang="en-US" dirty="0"/>
              <a:t>Genotyping Text</a:t>
            </a:r>
          </a:p>
        </p:txBody>
      </p:sp>
      <p:sp>
        <p:nvSpPr>
          <p:cNvPr id="3" name="Content Placeholder 2">
            <a:extLst>
              <a:ext uri="{FF2B5EF4-FFF2-40B4-BE49-F238E27FC236}">
                <a16:creationId xmlns:a16="http://schemas.microsoft.com/office/drawing/2014/main" id="{7815F77D-A49E-A196-6524-61713A420F7E}"/>
              </a:ext>
            </a:extLst>
          </p:cNvPr>
          <p:cNvSpPr>
            <a:spLocks noGrp="1"/>
          </p:cNvSpPr>
          <p:nvPr>
            <p:ph idx="1"/>
          </p:nvPr>
        </p:nvSpPr>
        <p:spPr>
          <a:xfrm>
            <a:off x="838200" y="1825625"/>
            <a:ext cx="5257800" cy="4351338"/>
          </a:xfrm>
        </p:spPr>
        <p:txBody>
          <a:bodyPr>
            <a:normAutofit/>
          </a:bodyPr>
          <a:lstStyle/>
          <a:p>
            <a:pPr marL="0" indent="0">
              <a:buNone/>
            </a:pPr>
            <a:r>
              <a:rPr lang="en-US" sz="1300" dirty="0"/>
              <a:t>Genotyping was performed via PCR and gel electrophoresis. Primers were designed to amplify a large region surrounding the start codon of the endogenous CD1D gene. Primer sequences were 5’-3’ TGTTGATGTGGTTTGTTTGCCC and 5’-3’ TGTTCCTAGTCGGATTCCCGC and were used at a 10 </a:t>
            </a:r>
            <a:r>
              <a:rPr lang="en-US" sz="1300" dirty="0" err="1"/>
              <a:t>uM</a:t>
            </a:r>
            <a:r>
              <a:rPr lang="en-US" sz="1300" dirty="0"/>
              <a:t>. A 2,788 bp product was amplified out of a nonmodified, “wildtype” animal. Modified animals produced a smaller product of 1,189 bp. Animals that were homozygous for the modified CD1D gene had an absence of a “wildtype” sized product. PCR parameters are as follows: initial denaturation at 94C for 1:00 minute, 30 cycles of 94C for 30 seconds, 60C for 30 seconds, 68C for 1:30 minute, and a final extension of 72C for 3 minutes. The use of LA Taq (Takara Bio, San Jose, CA , Cat # RR02AG) was made due to its proficiency at producing large amplimers. PCR reaction reagents were used at the concentration and amount suggested by the supplier. DNA marker for gel electrophoresis was HI-LO (</a:t>
            </a:r>
            <a:r>
              <a:rPr lang="en-US" sz="1300" dirty="0" err="1"/>
              <a:t>Bionexus</a:t>
            </a:r>
            <a:r>
              <a:rPr lang="en-US" sz="1300" dirty="0"/>
              <a:t>, Oakland, CA, Cat # BN2050), ran on </a:t>
            </a:r>
            <a:r>
              <a:rPr lang="en-US" sz="1300"/>
              <a:t>a 1.0% </a:t>
            </a:r>
            <a:r>
              <a:rPr lang="en-US" sz="1300" dirty="0"/>
              <a:t>agarose gel.</a:t>
            </a:r>
          </a:p>
          <a:p>
            <a:endParaRPr lang="en-US" dirty="0"/>
          </a:p>
        </p:txBody>
      </p:sp>
    </p:spTree>
    <p:extLst>
      <p:ext uri="{BB962C8B-B14F-4D97-AF65-F5344CB8AC3E}">
        <p14:creationId xmlns:p14="http://schemas.microsoft.com/office/powerpoint/2010/main" val="1094801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5A95BD8-3E84-0BB3-2E09-61F662D6250A}"/>
              </a:ext>
            </a:extLst>
          </p:cNvPr>
          <p:cNvPicPr>
            <a:picLocks noGrp="1" noChangeAspect="1"/>
          </p:cNvPicPr>
          <p:nvPr>
            <p:ph idx="1"/>
          </p:nvPr>
        </p:nvPicPr>
        <p:blipFill>
          <a:blip r:embed="rId2"/>
          <a:stretch>
            <a:fillRect/>
          </a:stretch>
        </p:blipFill>
        <p:spPr>
          <a:xfrm>
            <a:off x="1699417" y="121211"/>
            <a:ext cx="4674902" cy="6615577"/>
          </a:xfrm>
        </p:spPr>
      </p:pic>
      <p:sp>
        <p:nvSpPr>
          <p:cNvPr id="6" name="TextBox 5">
            <a:extLst>
              <a:ext uri="{FF2B5EF4-FFF2-40B4-BE49-F238E27FC236}">
                <a16:creationId xmlns:a16="http://schemas.microsoft.com/office/drawing/2014/main" id="{7330DAC0-4F31-6C85-FBF8-3AE1D2B256D6}"/>
              </a:ext>
            </a:extLst>
          </p:cNvPr>
          <p:cNvSpPr txBox="1"/>
          <p:nvPr/>
        </p:nvSpPr>
        <p:spPr>
          <a:xfrm>
            <a:off x="7783551" y="921834"/>
            <a:ext cx="3092605" cy="5078313"/>
          </a:xfrm>
          <a:prstGeom prst="rect">
            <a:avLst/>
          </a:prstGeom>
          <a:noFill/>
        </p:spPr>
        <p:txBody>
          <a:bodyPr wrap="square" rtlCol="0">
            <a:spAutoFit/>
          </a:bodyPr>
          <a:lstStyle/>
          <a:p>
            <a:r>
              <a:rPr lang="en-US" dirty="0"/>
              <a:t>Original Genotyping Images</a:t>
            </a:r>
          </a:p>
          <a:p>
            <a:endParaRPr lang="en-US" dirty="0"/>
          </a:p>
          <a:p>
            <a:endParaRPr lang="en-US" dirty="0"/>
          </a:p>
          <a:p>
            <a:endParaRPr lang="en-US" dirty="0"/>
          </a:p>
          <a:p>
            <a:r>
              <a:rPr lang="en-US" dirty="0"/>
              <a:t>Top image is the same PCR from the first slide.</a:t>
            </a:r>
          </a:p>
          <a:p>
            <a:endParaRPr lang="en-US" dirty="0"/>
          </a:p>
          <a:p>
            <a:endParaRPr lang="en-US" dirty="0"/>
          </a:p>
          <a:p>
            <a:endParaRPr lang="en-US" dirty="0"/>
          </a:p>
          <a:p>
            <a:endParaRPr lang="en-US" dirty="0"/>
          </a:p>
          <a:p>
            <a:endParaRPr lang="en-US" dirty="0"/>
          </a:p>
          <a:p>
            <a:endParaRPr lang="en-US" dirty="0"/>
          </a:p>
          <a:p>
            <a:r>
              <a:rPr lang="en-US" dirty="0"/>
              <a:t>Bottom image is a confirmation PCR that will only produce a wildtype, unmodified product. This was used for validation purposes only.</a:t>
            </a:r>
          </a:p>
        </p:txBody>
      </p:sp>
    </p:spTree>
    <p:extLst>
      <p:ext uri="{BB962C8B-B14F-4D97-AF65-F5344CB8AC3E}">
        <p14:creationId xmlns:p14="http://schemas.microsoft.com/office/powerpoint/2010/main" val="2360896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278</TotalTime>
  <Words>438</Words>
  <Application>Microsoft Macintosh PowerPoint</Application>
  <PresentationFormat>Widescreen</PresentationFormat>
  <Paragraphs>51</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PowerPoint Presentation</vt:lpstr>
      <vt:lpstr>Genotyping Text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Spate, Anna</dc:creator>
  <cp:lastModifiedBy>Spate, Anna</cp:lastModifiedBy>
  <cp:revision>3</cp:revision>
  <dcterms:created xsi:type="dcterms:W3CDTF">2025-07-01T15:33:54Z</dcterms:created>
  <dcterms:modified xsi:type="dcterms:W3CDTF">2025-07-01T20:19:00Z</dcterms:modified>
</cp:coreProperties>
</file>